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7">
  <p:sldMasterIdLst>
    <p:sldMasterId id="2147483648" r:id="rId1"/>
    <p:sldMasterId id="2147483660" r:id="rId2"/>
    <p:sldMasterId id="2147483672" r:id="rId3"/>
  </p:sldMasterIdLst>
  <p:notesMasterIdLst>
    <p:notesMasterId r:id="rId201"/>
  </p:notesMasterIdLst>
  <p:sldIdLst>
    <p:sldId id="451" r:id="rId4"/>
    <p:sldId id="513" r:id="rId5"/>
    <p:sldId id="514" r:id="rId6"/>
    <p:sldId id="516" r:id="rId7"/>
    <p:sldId id="521" r:id="rId8"/>
    <p:sldId id="396" r:id="rId9"/>
    <p:sldId id="429" r:id="rId10"/>
    <p:sldId id="301" r:id="rId11"/>
    <p:sldId id="330" r:id="rId12"/>
    <p:sldId id="307" r:id="rId13"/>
    <p:sldId id="308" r:id="rId14"/>
    <p:sldId id="309" r:id="rId15"/>
    <p:sldId id="310" r:id="rId16"/>
    <p:sldId id="315" r:id="rId17"/>
    <p:sldId id="517" r:id="rId18"/>
    <p:sldId id="544" r:id="rId19"/>
    <p:sldId id="543" r:id="rId20"/>
    <p:sldId id="549" r:id="rId21"/>
    <p:sldId id="472" r:id="rId22"/>
    <p:sldId id="430" r:id="rId23"/>
    <p:sldId id="352" r:id="rId24"/>
    <p:sldId id="261" r:id="rId25"/>
    <p:sldId id="280" r:id="rId26"/>
    <p:sldId id="331" r:id="rId27"/>
    <p:sldId id="431" r:id="rId28"/>
    <p:sldId id="461" r:id="rId29"/>
    <p:sldId id="432" r:id="rId30"/>
    <p:sldId id="290" r:id="rId31"/>
    <p:sldId id="292" r:id="rId32"/>
    <p:sldId id="387" r:id="rId33"/>
    <p:sldId id="425" r:id="rId34"/>
    <p:sldId id="383" r:id="rId35"/>
    <p:sldId id="293" r:id="rId36"/>
    <p:sldId id="426" r:id="rId37"/>
    <p:sldId id="296" r:id="rId38"/>
    <p:sldId id="295" r:id="rId39"/>
    <p:sldId id="388" r:id="rId40"/>
    <p:sldId id="297" r:id="rId41"/>
    <p:sldId id="300" r:id="rId42"/>
    <p:sldId id="305" r:id="rId43"/>
    <p:sldId id="335" r:id="rId44"/>
    <p:sldId id="336" r:id="rId45"/>
    <p:sldId id="483" r:id="rId46"/>
    <p:sldId id="339" r:id="rId47"/>
    <p:sldId id="340" r:id="rId48"/>
    <p:sldId id="385" r:id="rId49"/>
    <p:sldId id="354" r:id="rId50"/>
    <p:sldId id="355" r:id="rId51"/>
    <p:sldId id="357" r:id="rId52"/>
    <p:sldId id="386" r:id="rId53"/>
    <p:sldId id="518" r:id="rId54"/>
    <p:sldId id="356" r:id="rId55"/>
    <p:sldId id="389" r:id="rId56"/>
    <p:sldId id="370" r:id="rId57"/>
    <p:sldId id="390" r:id="rId58"/>
    <p:sldId id="427" r:id="rId59"/>
    <p:sldId id="428" r:id="rId60"/>
    <p:sldId id="378" r:id="rId61"/>
    <p:sldId id="377" r:id="rId62"/>
    <p:sldId id="346" r:id="rId63"/>
    <p:sldId id="379" r:id="rId64"/>
    <p:sldId id="391" r:id="rId65"/>
    <p:sldId id="392" r:id="rId66"/>
    <p:sldId id="433" r:id="rId67"/>
    <p:sldId id="258" r:id="rId68"/>
    <p:sldId id="380" r:id="rId69"/>
    <p:sldId id="393" r:id="rId70"/>
    <p:sldId id="434" r:id="rId71"/>
    <p:sldId id="303" r:id="rId72"/>
    <p:sldId id="268" r:id="rId73"/>
    <p:sldId id="358" r:id="rId74"/>
    <p:sldId id="266" r:id="rId75"/>
    <p:sldId id="314" r:id="rId76"/>
    <p:sldId id="262" r:id="rId77"/>
    <p:sldId id="264" r:id="rId78"/>
    <p:sldId id="526" r:id="rId79"/>
    <p:sldId id="527" r:id="rId80"/>
    <p:sldId id="529" r:id="rId81"/>
    <p:sldId id="375" r:id="rId82"/>
    <p:sldId id="269" r:id="rId83"/>
    <p:sldId id="270" r:id="rId84"/>
    <p:sldId id="371" r:id="rId85"/>
    <p:sldId id="374" r:id="rId86"/>
    <p:sldId id="373" r:id="rId87"/>
    <p:sldId id="463" r:id="rId88"/>
    <p:sldId id="464" r:id="rId89"/>
    <p:sldId id="561" r:id="rId90"/>
    <p:sldId id="519" r:id="rId91"/>
    <p:sldId id="372" r:id="rId92"/>
    <p:sldId id="394" r:id="rId93"/>
    <p:sldId id="460" r:id="rId94"/>
    <p:sldId id="491" r:id="rId95"/>
    <p:sldId id="499" r:id="rId96"/>
    <p:sldId id="501" r:id="rId97"/>
    <p:sldId id="537" r:id="rId98"/>
    <p:sldId id="538" r:id="rId99"/>
    <p:sldId id="539" r:id="rId100"/>
    <p:sldId id="540" r:id="rId101"/>
    <p:sldId id="541" r:id="rId102"/>
    <p:sldId id="560" r:id="rId103"/>
    <p:sldId id="542" r:id="rId104"/>
    <p:sldId id="493" r:id="rId105"/>
    <p:sldId id="502" r:id="rId106"/>
    <p:sldId id="435" r:id="rId107"/>
    <p:sldId id="323" r:id="rId108"/>
    <p:sldId id="363" r:id="rId109"/>
    <p:sldId id="361" r:id="rId110"/>
    <p:sldId id="362" r:id="rId111"/>
    <p:sldId id="285" r:id="rId112"/>
    <p:sldId id="436" r:id="rId113"/>
    <p:sldId id="479" r:id="rId114"/>
    <p:sldId id="350" r:id="rId115"/>
    <p:sldId id="486" r:id="rId116"/>
    <p:sldId id="487" r:id="rId117"/>
    <p:sldId id="485" r:id="rId118"/>
    <p:sldId id="365" r:id="rId119"/>
    <p:sldId id="366" r:id="rId120"/>
    <p:sldId id="437" r:id="rId121"/>
    <p:sldId id="326" r:id="rId122"/>
    <p:sldId id="503" r:id="rId123"/>
    <p:sldId id="504" r:id="rId124"/>
    <p:sldId id="506" r:id="rId125"/>
    <p:sldId id="508" r:id="rId126"/>
    <p:sldId id="509" r:id="rId127"/>
    <p:sldId id="511" r:id="rId128"/>
    <p:sldId id="545" r:id="rId129"/>
    <p:sldId id="329" r:id="rId130"/>
    <p:sldId id="530" r:id="rId131"/>
    <p:sldId id="523" r:id="rId132"/>
    <p:sldId id="524" r:id="rId133"/>
    <p:sldId id="381" r:id="rId134"/>
    <p:sldId id="414" r:id="rId135"/>
    <p:sldId id="546" r:id="rId136"/>
    <p:sldId id="550" r:id="rId137"/>
    <p:sldId id="294" r:id="rId138"/>
    <p:sldId id="547" r:id="rId139"/>
    <p:sldId id="553" r:id="rId140"/>
    <p:sldId id="552" r:id="rId141"/>
    <p:sldId id="555" r:id="rId142"/>
    <p:sldId id="556" r:id="rId143"/>
    <p:sldId id="557" r:id="rId144"/>
    <p:sldId id="558" r:id="rId145"/>
    <p:sldId id="554" r:id="rId146"/>
    <p:sldId id="551" r:id="rId147"/>
    <p:sldId id="559" r:id="rId148"/>
    <p:sldId id="420" r:id="rId149"/>
    <p:sldId id="415" r:id="rId150"/>
    <p:sldId id="421" r:id="rId151"/>
    <p:sldId id="439" r:id="rId152"/>
    <p:sldId id="422" r:id="rId153"/>
    <p:sldId id="423" r:id="rId154"/>
    <p:sldId id="450" r:id="rId155"/>
    <p:sldId id="474" r:id="rId156"/>
    <p:sldId id="473" r:id="rId157"/>
    <p:sldId id="438" r:id="rId158"/>
    <p:sldId id="475" r:id="rId159"/>
    <p:sldId id="376" r:id="rId160"/>
    <p:sldId id="291" r:id="rId161"/>
    <p:sldId id="476" r:id="rId162"/>
    <p:sldId id="490" r:id="rId163"/>
    <p:sldId id="489" r:id="rId164"/>
    <p:sldId id="498" r:id="rId165"/>
    <p:sldId id="484" r:id="rId166"/>
    <p:sldId id="359" r:id="rId167"/>
    <p:sldId id="360" r:id="rId168"/>
    <p:sldId id="478" r:id="rId169"/>
    <p:sldId id="369" r:id="rId170"/>
    <p:sldId id="480" r:id="rId171"/>
    <p:sldId id="481" r:id="rId172"/>
    <p:sldId id="457" r:id="rId173"/>
    <p:sldId id="458" r:id="rId174"/>
    <p:sldId id="477" r:id="rId175"/>
    <p:sldId id="299" r:id="rId176"/>
    <p:sldId id="348" r:id="rId177"/>
    <p:sldId id="454" r:id="rId178"/>
    <p:sldId id="482" r:id="rId179"/>
    <p:sldId id="282" r:id="rId180"/>
    <p:sldId id="311" r:id="rId181"/>
    <p:sldId id="465" r:id="rId182"/>
    <p:sldId id="286" r:id="rId183"/>
    <p:sldId id="288" r:id="rId184"/>
    <p:sldId id="276" r:id="rId185"/>
    <p:sldId id="257" r:id="rId186"/>
    <p:sldId id="289" r:id="rId187"/>
    <p:sldId id="267" r:id="rId188"/>
    <p:sldId id="347" r:id="rId189"/>
    <p:sldId id="453" r:id="rId190"/>
    <p:sldId id="455" r:id="rId191"/>
    <p:sldId id="456" r:id="rId192"/>
    <p:sldId id="349" r:id="rId193"/>
    <p:sldId id="277" r:id="rId194"/>
    <p:sldId id="272" r:id="rId195"/>
    <p:sldId id="263" r:id="rId196"/>
    <p:sldId id="274" r:id="rId197"/>
    <p:sldId id="287" r:id="rId198"/>
    <p:sldId id="273" r:id="rId199"/>
    <p:sldId id="384" r:id="rId200"/>
  </p:sldIdLst>
  <p:sldSz cx="12192000" cy="6858000"/>
  <p:notesSz cx="6888163" cy="100203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wner" initials="O" lastIdx="2" clrIdx="0">
    <p:extLst>
      <p:ext uri="{19B8F6BF-5375-455C-9EA6-DF929625EA0E}">
        <p15:presenceInfo xmlns:p15="http://schemas.microsoft.com/office/powerpoint/2012/main" userId="Own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  <a:srgbClr val="00B0F0"/>
    <a:srgbClr val="33CCFF"/>
    <a:srgbClr val="FFC000"/>
    <a:srgbClr val="E2D4FA"/>
    <a:srgbClr val="70AD47"/>
    <a:srgbClr val="D2DE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9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4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63" Type="http://schemas.openxmlformats.org/officeDocument/2006/relationships/slide" Target="slides/slide60.xml"/><Relationship Id="rId84" Type="http://schemas.openxmlformats.org/officeDocument/2006/relationships/slide" Target="slides/slide81.xml"/><Relationship Id="rId138" Type="http://schemas.openxmlformats.org/officeDocument/2006/relationships/slide" Target="slides/slide135.xml"/><Relationship Id="rId159" Type="http://schemas.openxmlformats.org/officeDocument/2006/relationships/slide" Target="slides/slide156.xml"/><Relationship Id="rId170" Type="http://schemas.openxmlformats.org/officeDocument/2006/relationships/slide" Target="slides/slide167.xml"/><Relationship Id="rId191" Type="http://schemas.openxmlformats.org/officeDocument/2006/relationships/slide" Target="slides/slide188.xml"/><Relationship Id="rId205" Type="http://schemas.openxmlformats.org/officeDocument/2006/relationships/theme" Target="theme/theme1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28" Type="http://schemas.openxmlformats.org/officeDocument/2006/relationships/slide" Target="slides/slide125.xml"/><Relationship Id="rId144" Type="http://schemas.openxmlformats.org/officeDocument/2006/relationships/slide" Target="slides/slide141.xml"/><Relationship Id="rId149" Type="http://schemas.openxmlformats.org/officeDocument/2006/relationships/slide" Target="slides/slide146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60" Type="http://schemas.openxmlformats.org/officeDocument/2006/relationships/slide" Target="slides/slide157.xml"/><Relationship Id="rId165" Type="http://schemas.openxmlformats.org/officeDocument/2006/relationships/slide" Target="slides/slide162.xml"/><Relationship Id="rId181" Type="http://schemas.openxmlformats.org/officeDocument/2006/relationships/slide" Target="slides/slide178.xml"/><Relationship Id="rId186" Type="http://schemas.openxmlformats.org/officeDocument/2006/relationships/slide" Target="slides/slide183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34" Type="http://schemas.openxmlformats.org/officeDocument/2006/relationships/slide" Target="slides/slide131.xml"/><Relationship Id="rId139" Type="http://schemas.openxmlformats.org/officeDocument/2006/relationships/slide" Target="slides/slide13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50" Type="http://schemas.openxmlformats.org/officeDocument/2006/relationships/slide" Target="slides/slide147.xml"/><Relationship Id="rId155" Type="http://schemas.openxmlformats.org/officeDocument/2006/relationships/slide" Target="slides/slide152.xml"/><Relationship Id="rId171" Type="http://schemas.openxmlformats.org/officeDocument/2006/relationships/slide" Target="slides/slide168.xml"/><Relationship Id="rId176" Type="http://schemas.openxmlformats.org/officeDocument/2006/relationships/slide" Target="slides/slide173.xml"/><Relationship Id="rId192" Type="http://schemas.openxmlformats.org/officeDocument/2006/relationships/slide" Target="slides/slide189.xml"/><Relationship Id="rId197" Type="http://schemas.openxmlformats.org/officeDocument/2006/relationships/slide" Target="slides/slide194.xml"/><Relationship Id="rId206" Type="http://schemas.openxmlformats.org/officeDocument/2006/relationships/tableStyles" Target="tableStyles.xml"/><Relationship Id="rId201" Type="http://schemas.openxmlformats.org/officeDocument/2006/relationships/notesMaster" Target="notesMasters/notes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24" Type="http://schemas.openxmlformats.org/officeDocument/2006/relationships/slide" Target="slides/slide121.xml"/><Relationship Id="rId129" Type="http://schemas.openxmlformats.org/officeDocument/2006/relationships/slide" Target="slides/slide126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40" Type="http://schemas.openxmlformats.org/officeDocument/2006/relationships/slide" Target="slides/slide137.xml"/><Relationship Id="rId145" Type="http://schemas.openxmlformats.org/officeDocument/2006/relationships/slide" Target="slides/slide142.xml"/><Relationship Id="rId161" Type="http://schemas.openxmlformats.org/officeDocument/2006/relationships/slide" Target="slides/slide158.xml"/><Relationship Id="rId166" Type="http://schemas.openxmlformats.org/officeDocument/2006/relationships/slide" Target="slides/slide163.xml"/><Relationship Id="rId182" Type="http://schemas.openxmlformats.org/officeDocument/2006/relationships/slide" Target="slides/slide179.xml"/><Relationship Id="rId187" Type="http://schemas.openxmlformats.org/officeDocument/2006/relationships/slide" Target="slides/slide18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130" Type="http://schemas.openxmlformats.org/officeDocument/2006/relationships/slide" Target="slides/slide127.xml"/><Relationship Id="rId135" Type="http://schemas.openxmlformats.org/officeDocument/2006/relationships/slide" Target="slides/slide132.xml"/><Relationship Id="rId151" Type="http://schemas.openxmlformats.org/officeDocument/2006/relationships/slide" Target="slides/slide148.xml"/><Relationship Id="rId156" Type="http://schemas.openxmlformats.org/officeDocument/2006/relationships/slide" Target="slides/slide153.xml"/><Relationship Id="rId177" Type="http://schemas.openxmlformats.org/officeDocument/2006/relationships/slide" Target="slides/slide174.xml"/><Relationship Id="rId198" Type="http://schemas.openxmlformats.org/officeDocument/2006/relationships/slide" Target="slides/slide195.xml"/><Relationship Id="rId172" Type="http://schemas.openxmlformats.org/officeDocument/2006/relationships/slide" Target="slides/slide169.xml"/><Relationship Id="rId193" Type="http://schemas.openxmlformats.org/officeDocument/2006/relationships/slide" Target="slides/slide190.xml"/><Relationship Id="rId202" Type="http://schemas.openxmlformats.org/officeDocument/2006/relationships/commentAuthors" Target="commentAuthors.xml"/><Relationship Id="rId207" Type="http://schemas.microsoft.com/office/2016/11/relationships/changesInfo" Target="changesInfos/changesInfo1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141" Type="http://schemas.openxmlformats.org/officeDocument/2006/relationships/slide" Target="slides/slide138.xml"/><Relationship Id="rId146" Type="http://schemas.openxmlformats.org/officeDocument/2006/relationships/slide" Target="slides/slide143.xml"/><Relationship Id="rId167" Type="http://schemas.openxmlformats.org/officeDocument/2006/relationships/slide" Target="slides/slide164.xml"/><Relationship Id="rId188" Type="http://schemas.openxmlformats.org/officeDocument/2006/relationships/slide" Target="slides/slide185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162" Type="http://schemas.openxmlformats.org/officeDocument/2006/relationships/slide" Target="slides/slide159.xml"/><Relationship Id="rId183" Type="http://schemas.openxmlformats.org/officeDocument/2006/relationships/slide" Target="slides/slide18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slide" Target="slides/slide133.xml"/><Relationship Id="rId157" Type="http://schemas.openxmlformats.org/officeDocument/2006/relationships/slide" Target="slides/slide154.xml"/><Relationship Id="rId178" Type="http://schemas.openxmlformats.org/officeDocument/2006/relationships/slide" Target="slides/slide175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52" Type="http://schemas.openxmlformats.org/officeDocument/2006/relationships/slide" Target="slides/slide149.xml"/><Relationship Id="rId173" Type="http://schemas.openxmlformats.org/officeDocument/2006/relationships/slide" Target="slides/slide170.xml"/><Relationship Id="rId194" Type="http://schemas.openxmlformats.org/officeDocument/2006/relationships/slide" Target="slides/slide191.xml"/><Relationship Id="rId199" Type="http://schemas.openxmlformats.org/officeDocument/2006/relationships/slide" Target="slides/slide196.xml"/><Relationship Id="rId203" Type="http://schemas.openxmlformats.org/officeDocument/2006/relationships/presProps" Target="pres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slide" Target="slides/slide144.xml"/><Relationship Id="rId168" Type="http://schemas.openxmlformats.org/officeDocument/2006/relationships/slide" Target="slides/slide165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slide" Target="slides/slide139.xml"/><Relationship Id="rId163" Type="http://schemas.openxmlformats.org/officeDocument/2006/relationships/slide" Target="slides/slide160.xml"/><Relationship Id="rId184" Type="http://schemas.openxmlformats.org/officeDocument/2006/relationships/slide" Target="slides/slide181.xml"/><Relationship Id="rId189" Type="http://schemas.openxmlformats.org/officeDocument/2006/relationships/slide" Target="slides/slide186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158" Type="http://schemas.openxmlformats.org/officeDocument/2006/relationships/slide" Target="slides/slide155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3" Type="http://schemas.openxmlformats.org/officeDocument/2006/relationships/slide" Target="slides/slide150.xml"/><Relationship Id="rId174" Type="http://schemas.openxmlformats.org/officeDocument/2006/relationships/slide" Target="slides/slide171.xml"/><Relationship Id="rId179" Type="http://schemas.openxmlformats.org/officeDocument/2006/relationships/slide" Target="slides/slide176.xml"/><Relationship Id="rId195" Type="http://schemas.openxmlformats.org/officeDocument/2006/relationships/slide" Target="slides/slide192.xml"/><Relationship Id="rId190" Type="http://schemas.openxmlformats.org/officeDocument/2006/relationships/slide" Target="slides/slide187.xml"/><Relationship Id="rId204" Type="http://schemas.openxmlformats.org/officeDocument/2006/relationships/viewProps" Target="viewProps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43" Type="http://schemas.openxmlformats.org/officeDocument/2006/relationships/slide" Target="slides/slide140.xml"/><Relationship Id="rId148" Type="http://schemas.openxmlformats.org/officeDocument/2006/relationships/slide" Target="slides/slide145.xml"/><Relationship Id="rId164" Type="http://schemas.openxmlformats.org/officeDocument/2006/relationships/slide" Target="slides/slide161.xml"/><Relationship Id="rId169" Type="http://schemas.openxmlformats.org/officeDocument/2006/relationships/slide" Target="slides/slide166.xml"/><Relationship Id="rId185" Type="http://schemas.openxmlformats.org/officeDocument/2006/relationships/slide" Target="slides/slide18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80" Type="http://schemas.openxmlformats.org/officeDocument/2006/relationships/slide" Target="slides/slide177.xml"/><Relationship Id="rId26" Type="http://schemas.openxmlformats.org/officeDocument/2006/relationships/slide" Target="slides/slide23.xml"/><Relationship Id="rId47" Type="http://schemas.openxmlformats.org/officeDocument/2006/relationships/slide" Target="slides/slide44.xml"/><Relationship Id="rId68" Type="http://schemas.openxmlformats.org/officeDocument/2006/relationships/slide" Target="slides/slide65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54" Type="http://schemas.openxmlformats.org/officeDocument/2006/relationships/slide" Target="slides/slide151.xml"/><Relationship Id="rId175" Type="http://schemas.openxmlformats.org/officeDocument/2006/relationships/slide" Target="slides/slide172.xml"/><Relationship Id="rId196" Type="http://schemas.openxmlformats.org/officeDocument/2006/relationships/slide" Target="slides/slide193.xml"/><Relationship Id="rId200" Type="http://schemas.openxmlformats.org/officeDocument/2006/relationships/slide" Target="slides/slide19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荒木順平" userId="497724762_tp_dropbox" providerId="OAuth2" clId="{EDFD41EE-283B-BD4E-8D59-FB86247524EB}"/>
    <pc:docChg chg="undo custSel modSld">
      <pc:chgData name="荒木順平" userId="497724762_tp_dropbox" providerId="OAuth2" clId="{EDFD41EE-283B-BD4E-8D59-FB86247524EB}" dt="2020-01-10T04:07:20.924" v="3" actId="1076"/>
      <pc:docMkLst>
        <pc:docMk/>
      </pc:docMkLst>
      <pc:sldChg chg="modSp">
        <pc:chgData name="荒木順平" userId="497724762_tp_dropbox" providerId="OAuth2" clId="{EDFD41EE-283B-BD4E-8D59-FB86247524EB}" dt="2020-01-10T04:07:20.924" v="3" actId="1076"/>
        <pc:sldMkLst>
          <pc:docMk/>
          <pc:sldMk cId="3006186197" sldId="374"/>
        </pc:sldMkLst>
        <pc:spChg chg="mod">
          <ac:chgData name="荒木順平" userId="497724762_tp_dropbox" providerId="OAuth2" clId="{EDFD41EE-283B-BD4E-8D59-FB86247524EB}" dt="2020-01-10T04:07:20.924" v="3" actId="1076"/>
          <ac:spMkLst>
            <pc:docMk/>
            <pc:sldMk cId="3006186197" sldId="374"/>
            <ac:spMk id="4" creationId="{00000000-0000-0000-0000-000000000000}"/>
          </ac:spMkLst>
        </pc:spChg>
      </pc:sldChg>
      <pc:sldChg chg="modSp">
        <pc:chgData name="荒木順平" userId="497724762_tp_dropbox" providerId="OAuth2" clId="{EDFD41EE-283B-BD4E-8D59-FB86247524EB}" dt="2019-12-18T21:47:22.256" v="2" actId="1076"/>
        <pc:sldMkLst>
          <pc:docMk/>
          <pc:sldMk cId="1167973126" sldId="472"/>
        </pc:sldMkLst>
        <pc:graphicFrameChg chg="mod">
          <ac:chgData name="荒木順平" userId="497724762_tp_dropbox" providerId="OAuth2" clId="{EDFD41EE-283B-BD4E-8D59-FB86247524EB}" dt="2019-12-18T21:47:22.256" v="2" actId="1076"/>
          <ac:graphicFrameMkLst>
            <pc:docMk/>
            <pc:sldMk cId="1167973126" sldId="472"/>
            <ac:graphicFrameMk id="4" creationId="{00000000-0000-0000-0000-000000000000}"/>
          </ac:graphicFrameMkLst>
        </pc:graphicFrameChg>
      </pc:sldChg>
    </pc:docChg>
  </pc:docChgLst>
  <pc:docChgLst>
    <pc:chgData name="順平 荒木" userId="e6a9f0332e6a5b36" providerId="LiveId" clId="{CBE40BA6-6275-4810-9E24-22E9B7C7AF3E}"/>
    <pc:docChg chg="undo custSel modSld">
      <pc:chgData name="順平 荒木" userId="e6a9f0332e6a5b36" providerId="LiveId" clId="{CBE40BA6-6275-4810-9E24-22E9B7C7AF3E}" dt="2019-12-13T07:11:54.819" v="21" actId="1076"/>
      <pc:docMkLst>
        <pc:docMk/>
      </pc:docMkLst>
      <pc:sldChg chg="modSp">
        <pc:chgData name="順平 荒木" userId="e6a9f0332e6a5b36" providerId="LiveId" clId="{CBE40BA6-6275-4810-9E24-22E9B7C7AF3E}" dt="2019-12-13T06:52:02.530" v="8" actId="6549"/>
        <pc:sldMkLst>
          <pc:docMk/>
          <pc:sldMk cId="2057960120" sldId="264"/>
        </pc:sldMkLst>
        <pc:graphicFrameChg chg="modGraphic">
          <ac:chgData name="順平 荒木" userId="e6a9f0332e6a5b36" providerId="LiveId" clId="{CBE40BA6-6275-4810-9E24-22E9B7C7AF3E}" dt="2019-12-13T06:52:02.530" v="8" actId="6549"/>
          <ac:graphicFrameMkLst>
            <pc:docMk/>
            <pc:sldMk cId="2057960120" sldId="264"/>
            <ac:graphicFrameMk id="4" creationId="{00000000-0000-0000-0000-000000000000}"/>
          </ac:graphicFrameMkLst>
        </pc:graphicFrameChg>
      </pc:sldChg>
      <pc:sldChg chg="modSp">
        <pc:chgData name="順平 荒木" userId="e6a9f0332e6a5b36" providerId="LiveId" clId="{CBE40BA6-6275-4810-9E24-22E9B7C7AF3E}" dt="2019-12-13T07:11:54.819" v="21" actId="1076"/>
        <pc:sldMkLst>
          <pc:docMk/>
          <pc:sldMk cId="796158615" sldId="414"/>
        </pc:sldMkLst>
        <pc:spChg chg="mod">
          <ac:chgData name="順平 荒木" userId="e6a9f0332e6a5b36" providerId="LiveId" clId="{CBE40BA6-6275-4810-9E24-22E9B7C7AF3E}" dt="2019-12-13T07:11:54.819" v="21" actId="1076"/>
          <ac:spMkLst>
            <pc:docMk/>
            <pc:sldMk cId="796158615" sldId="414"/>
            <ac:spMk id="3" creationId="{00000000-0000-0000-0000-000000000000}"/>
          </ac:spMkLst>
        </pc:spChg>
      </pc:sldChg>
      <pc:sldChg chg="modSp">
        <pc:chgData name="順平 荒木" userId="e6a9f0332e6a5b36" providerId="LiveId" clId="{CBE40BA6-6275-4810-9E24-22E9B7C7AF3E}" dt="2019-12-13T07:11:22.870" v="14" actId="6549"/>
        <pc:sldMkLst>
          <pc:docMk/>
          <pc:sldMk cId="270542085" sldId="417"/>
        </pc:sldMkLst>
        <pc:spChg chg="mod">
          <ac:chgData name="順平 荒木" userId="e6a9f0332e6a5b36" providerId="LiveId" clId="{CBE40BA6-6275-4810-9E24-22E9B7C7AF3E}" dt="2019-12-13T07:11:22.870" v="14" actId="6549"/>
          <ac:spMkLst>
            <pc:docMk/>
            <pc:sldMk cId="270542085" sldId="417"/>
            <ac:spMk id="3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売上高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16"/>
            <c:invertIfNegative val="0"/>
            <c:bubble3D val="0"/>
            <c:spPr>
              <a:solidFill>
                <a:srgbClr val="70AD47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7DD-40DA-89A7-987498B14884}"/>
              </c:ext>
            </c:extLst>
          </c:dPt>
          <c:dPt>
            <c:idx val="17"/>
            <c:invertIfNegative val="0"/>
            <c:bubble3D val="0"/>
            <c:spPr>
              <a:solidFill>
                <a:srgbClr val="70AD47"/>
              </a:solidFill>
              <a:ln w="25400">
                <a:solidFill>
                  <a:schemeClr val="accent6"/>
                </a:solidFill>
                <a:prstDash val="solid"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98D-4467-8381-279EE3A26BC5}"/>
              </c:ext>
            </c:extLst>
          </c:dPt>
          <c:dPt>
            <c:idx val="18"/>
            <c:invertIfNegative val="0"/>
            <c:bubble3D val="0"/>
            <c:spPr>
              <a:solidFill>
                <a:schemeClr val="accent6"/>
              </a:solidFill>
              <a:ln w="25400">
                <a:solidFill>
                  <a:schemeClr val="accent6"/>
                </a:solidFill>
                <a:prstDash val="solid"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C3B-4DD5-ADA0-C34672C1781F}"/>
              </c:ext>
            </c:extLst>
          </c:dPt>
          <c:cat>
            <c:numRef>
              <c:f>Sheet1!$A$2:$A$24</c:f>
              <c:numCache>
                <c:formatCode>General</c:formatCode>
                <c:ptCount val="23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  <c:pt idx="21">
                  <c:v>2022</c:v>
                </c:pt>
                <c:pt idx="22">
                  <c:v>2023</c:v>
                </c:pt>
              </c:numCache>
            </c:numRef>
          </c:cat>
          <c:val>
            <c:numRef>
              <c:f>Sheet1!$B$2:$B$24</c:f>
              <c:numCache>
                <c:formatCode>General</c:formatCode>
                <c:ptCount val="23"/>
                <c:pt idx="0">
                  <c:v>9935</c:v>
                </c:pt>
                <c:pt idx="1">
                  <c:v>17724</c:v>
                </c:pt>
                <c:pt idx="2">
                  <c:v>22131</c:v>
                </c:pt>
                <c:pt idx="3">
                  <c:v>23654</c:v>
                </c:pt>
                <c:pt idx="4">
                  <c:v>33256</c:v>
                </c:pt>
                <c:pt idx="5">
                  <c:v>29655</c:v>
                </c:pt>
                <c:pt idx="6">
                  <c:v>35368</c:v>
                </c:pt>
                <c:pt idx="7">
                  <c:v>34861</c:v>
                </c:pt>
                <c:pt idx="8">
                  <c:v>26692</c:v>
                </c:pt>
                <c:pt idx="9">
                  <c:v>35348</c:v>
                </c:pt>
                <c:pt idx="10">
                  <c:v>39406</c:v>
                </c:pt>
                <c:pt idx="11">
                  <c:v>37918</c:v>
                </c:pt>
                <c:pt idx="12">
                  <c:v>45737</c:v>
                </c:pt>
                <c:pt idx="13">
                  <c:v>54647</c:v>
                </c:pt>
                <c:pt idx="14">
                  <c:v>69244</c:v>
                </c:pt>
                <c:pt idx="15">
                  <c:v>92500</c:v>
                </c:pt>
                <c:pt idx="16">
                  <c:v>100000</c:v>
                </c:pt>
                <c:pt idx="17">
                  <c:v>109000</c:v>
                </c:pt>
                <c:pt idx="18">
                  <c:v>119000</c:v>
                </c:pt>
                <c:pt idx="19">
                  <c:v>132000</c:v>
                </c:pt>
                <c:pt idx="20">
                  <c:v>136000</c:v>
                </c:pt>
                <c:pt idx="21">
                  <c:v>125000</c:v>
                </c:pt>
                <c:pt idx="22">
                  <c:v>110000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8EC-4355-85F3-DF64AF25C2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"/>
        <c:axId val="399653272"/>
        <c:axId val="399654448"/>
      </c:barChart>
      <c:catAx>
        <c:axId val="3996532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defRPr>
            </a:pPr>
            <a:endParaRPr lang="ja-JP"/>
          </a:p>
        </c:txPr>
        <c:crossAx val="399654448"/>
        <c:crosses val="autoZero"/>
        <c:auto val="1"/>
        <c:lblAlgn val="ctr"/>
        <c:lblOffset val="100"/>
        <c:noMultiLvlLbl val="0"/>
      </c:catAx>
      <c:valAx>
        <c:axId val="399654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defRPr>
            </a:pPr>
            <a:endParaRPr lang="ja-JP"/>
          </a:p>
        </c:txPr>
        <c:crossAx val="39965327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sz="2000">
          <a:latin typeface="HGPｺﾞｼｯｸE" panose="020B0900000000000000" pitchFamily="50" charset="-128"/>
          <a:ea typeface="HGPｺﾞｼｯｸE" panose="020B0900000000000000" pitchFamily="50" charset="-128"/>
        </a:defRPr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売上高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rgbClr val="FFC000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3"/>
            <c:invertIfNegative val="0"/>
            <c:bubble3D val="0"/>
            <c:spPr>
              <a:solidFill>
                <a:schemeClr val="accent4"/>
              </a:solidFill>
              <a:ln w="28575" cmpd="sng">
                <a:solidFill>
                  <a:schemeClr val="accent4"/>
                </a:solidFill>
                <a:prstDash val="solid"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050-4B58-B215-4CC7C0ED515F}"/>
              </c:ext>
            </c:extLst>
          </c:dPt>
          <c:cat>
            <c:numRef>
              <c:f>Sheet1!$A$2:$A$9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120</c:v>
                </c:pt>
                <c:pt idx="1">
                  <c:v>1200</c:v>
                </c:pt>
                <c:pt idx="2">
                  <c:v>4600</c:v>
                </c:pt>
                <c:pt idx="3">
                  <c:v>7500</c:v>
                </c:pt>
                <c:pt idx="4">
                  <c:v>8500</c:v>
                </c:pt>
                <c:pt idx="5">
                  <c:v>11000</c:v>
                </c:pt>
                <c:pt idx="6">
                  <c:v>6000</c:v>
                </c:pt>
                <c:pt idx="7">
                  <c:v>6500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8EC-4355-85F3-DF64AF25C2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"/>
        <c:axId val="399654840"/>
        <c:axId val="399654056"/>
      </c:barChart>
      <c:catAx>
        <c:axId val="3996548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defRPr>
            </a:pPr>
            <a:endParaRPr lang="ja-JP"/>
          </a:p>
        </c:txPr>
        <c:crossAx val="399654056"/>
        <c:crosses val="autoZero"/>
        <c:auto val="1"/>
        <c:lblAlgn val="ctr"/>
        <c:lblOffset val="100"/>
        <c:noMultiLvlLbl val="0"/>
      </c:catAx>
      <c:valAx>
        <c:axId val="399654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defRPr>
            </a:pPr>
            <a:endParaRPr lang="ja-JP"/>
          </a:p>
        </c:txPr>
        <c:crossAx val="399654840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sz="2000">
          <a:latin typeface="HGPｺﾞｼｯｸE" panose="020B0900000000000000" pitchFamily="50" charset="-128"/>
          <a:ea typeface="HGPｺﾞｼｯｸE" panose="020B0900000000000000" pitchFamily="50" charset="-128"/>
        </a:defRPr>
      </a:pPr>
      <a:endParaRPr lang="ja-JP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売上高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16"/>
            <c:invertIfNegative val="0"/>
            <c:bubble3D val="0"/>
            <c:spPr>
              <a:solidFill>
                <a:srgbClr val="70AD47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E43-43E1-86D5-66B195F6FFBC}"/>
              </c:ext>
            </c:extLst>
          </c:dPt>
          <c:dPt>
            <c:idx val="17"/>
            <c:invertIfNegative val="0"/>
            <c:bubble3D val="0"/>
            <c:spPr>
              <a:solidFill>
                <a:srgbClr val="70AD47"/>
              </a:solidFill>
              <a:ln w="25400">
                <a:solidFill>
                  <a:schemeClr val="bg1"/>
                </a:solidFill>
                <a:prstDash val="solid"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98D-4467-8381-279EE3A26BC5}"/>
              </c:ext>
            </c:extLst>
          </c:dPt>
          <c:cat>
            <c:numRef>
              <c:f>Sheet1!$A$2:$A$19</c:f>
              <c:numCache>
                <c:formatCode>General</c:formatCode>
                <c:ptCount val="18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</c:numCache>
            </c:numRef>
          </c:cat>
          <c:val>
            <c:numRef>
              <c:f>Sheet1!$B$2:$B$19</c:f>
              <c:numCache>
                <c:formatCode>General</c:formatCode>
                <c:ptCount val="18"/>
                <c:pt idx="0">
                  <c:v>9935</c:v>
                </c:pt>
                <c:pt idx="1">
                  <c:v>17724</c:v>
                </c:pt>
                <c:pt idx="2">
                  <c:v>22131</c:v>
                </c:pt>
                <c:pt idx="3">
                  <c:v>23654</c:v>
                </c:pt>
                <c:pt idx="4">
                  <c:v>33256</c:v>
                </c:pt>
                <c:pt idx="5">
                  <c:v>29655</c:v>
                </c:pt>
                <c:pt idx="6">
                  <c:v>35368</c:v>
                </c:pt>
                <c:pt idx="7">
                  <c:v>34861</c:v>
                </c:pt>
                <c:pt idx="8">
                  <c:v>26692</c:v>
                </c:pt>
                <c:pt idx="9">
                  <c:v>35348</c:v>
                </c:pt>
                <c:pt idx="10">
                  <c:v>39406</c:v>
                </c:pt>
                <c:pt idx="11">
                  <c:v>37918</c:v>
                </c:pt>
                <c:pt idx="12">
                  <c:v>45737</c:v>
                </c:pt>
                <c:pt idx="13">
                  <c:v>54647</c:v>
                </c:pt>
                <c:pt idx="14">
                  <c:v>69244</c:v>
                </c:pt>
                <c:pt idx="15">
                  <c:v>92500</c:v>
                </c:pt>
                <c:pt idx="16">
                  <c:v>100000</c:v>
                </c:pt>
                <c:pt idx="17">
                  <c:v>108000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8EC-4355-85F3-DF64AF25C2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"/>
        <c:axId val="399659936"/>
        <c:axId val="399655624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人数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</c:marker>
          <c:cat>
            <c:numRef>
              <c:f>Sheet1!$A$2:$A$19</c:f>
              <c:numCache>
                <c:formatCode>General</c:formatCode>
                <c:ptCount val="18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</c:numCache>
            </c:numRef>
          </c:cat>
          <c:val>
            <c:numRef>
              <c:f>Sheet1!$C$2:$C$19</c:f>
              <c:numCache>
                <c:formatCode>General</c:formatCode>
                <c:ptCount val="18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5</c:v>
                </c:pt>
                <c:pt idx="4">
                  <c:v>6</c:v>
                </c:pt>
                <c:pt idx="5">
                  <c:v>6</c:v>
                </c:pt>
                <c:pt idx="6">
                  <c:v>6</c:v>
                </c:pt>
                <c:pt idx="7">
                  <c:v>6</c:v>
                </c:pt>
                <c:pt idx="8">
                  <c:v>6</c:v>
                </c:pt>
                <c:pt idx="9">
                  <c:v>6</c:v>
                </c:pt>
                <c:pt idx="10">
                  <c:v>8</c:v>
                </c:pt>
                <c:pt idx="11">
                  <c:v>9</c:v>
                </c:pt>
                <c:pt idx="12">
                  <c:v>10</c:v>
                </c:pt>
                <c:pt idx="13">
                  <c:v>13</c:v>
                </c:pt>
                <c:pt idx="14">
                  <c:v>16</c:v>
                </c:pt>
                <c:pt idx="15">
                  <c:v>20</c:v>
                </c:pt>
                <c:pt idx="16">
                  <c:v>22</c:v>
                </c:pt>
                <c:pt idx="17">
                  <c:v>23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18EC-4355-85F3-DF64AF25C2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4115776"/>
        <c:axId val="399660328"/>
      </c:lineChart>
      <c:catAx>
        <c:axId val="3996599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defRPr>
            </a:pPr>
            <a:endParaRPr lang="ja-JP"/>
          </a:p>
        </c:txPr>
        <c:crossAx val="399655624"/>
        <c:crosses val="autoZero"/>
        <c:auto val="1"/>
        <c:lblAlgn val="ctr"/>
        <c:lblOffset val="100"/>
        <c:noMultiLvlLbl val="0"/>
      </c:catAx>
      <c:valAx>
        <c:axId val="399655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defRPr>
            </a:pPr>
            <a:endParaRPr lang="ja-JP"/>
          </a:p>
        </c:txPr>
        <c:crossAx val="399659936"/>
        <c:crosses val="autoZero"/>
        <c:crossBetween val="between"/>
      </c:valAx>
      <c:valAx>
        <c:axId val="399660328"/>
        <c:scaling>
          <c:orientation val="minMax"/>
        </c:scaling>
        <c:delete val="0"/>
        <c:axPos val="r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defRPr>
            </a:pPr>
            <a:endParaRPr lang="ja-JP"/>
          </a:p>
        </c:txPr>
        <c:crossAx val="354115776"/>
        <c:crosses val="max"/>
        <c:crossBetween val="between"/>
      </c:valAx>
      <c:catAx>
        <c:axId val="3541157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99660328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sz="2000">
          <a:latin typeface="HGPｺﾞｼｯｸE" panose="020B0900000000000000" pitchFamily="50" charset="-128"/>
          <a:ea typeface="HGPｺﾞｼｯｸE" panose="020B0900000000000000" pitchFamily="50" charset="-128"/>
        </a:defRPr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4871" cy="502215"/>
          </a:xfrm>
          <a:prstGeom prst="rect">
            <a:avLst/>
          </a:prstGeom>
        </p:spPr>
        <p:txBody>
          <a:bodyPr vert="horz" lIns="91994" tIns="45997" rIns="91994" bIns="4599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901698" y="1"/>
            <a:ext cx="2984871" cy="502215"/>
          </a:xfrm>
          <a:prstGeom prst="rect">
            <a:avLst/>
          </a:prstGeom>
        </p:spPr>
        <p:txBody>
          <a:bodyPr vert="horz" lIns="91994" tIns="45997" rIns="91994" bIns="45997" rtlCol="0"/>
          <a:lstStyle>
            <a:lvl1pPr algn="r">
              <a:defRPr sz="1200"/>
            </a:lvl1pPr>
          </a:lstStyle>
          <a:p>
            <a:fld id="{7B9B4DE7-0A4F-403B-A0E4-0C7545518377}" type="datetimeFigureOut">
              <a:rPr kumimoji="1" lang="ja-JP" altLang="en-US" smtClean="0"/>
              <a:t>2024/1/19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1863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994" tIns="45997" rIns="91994" bIns="4599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8817" y="4822220"/>
            <a:ext cx="5510530" cy="3945742"/>
          </a:xfrm>
          <a:prstGeom prst="rect">
            <a:avLst/>
          </a:prstGeom>
        </p:spPr>
        <p:txBody>
          <a:bodyPr vert="horz" lIns="91994" tIns="45997" rIns="91994" bIns="4599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518086"/>
            <a:ext cx="2984871" cy="502215"/>
          </a:xfrm>
          <a:prstGeom prst="rect">
            <a:avLst/>
          </a:prstGeom>
        </p:spPr>
        <p:txBody>
          <a:bodyPr vert="horz" lIns="91994" tIns="45997" rIns="91994" bIns="4599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901698" y="9518086"/>
            <a:ext cx="2984871" cy="502215"/>
          </a:xfrm>
          <a:prstGeom prst="rect">
            <a:avLst/>
          </a:prstGeom>
        </p:spPr>
        <p:txBody>
          <a:bodyPr vert="horz" lIns="91994" tIns="45997" rIns="91994" bIns="45997" rtlCol="0" anchor="b"/>
          <a:lstStyle>
            <a:lvl1pPr algn="r">
              <a:defRPr sz="1200"/>
            </a:lvl1pPr>
          </a:lstStyle>
          <a:p>
            <a:fld id="{6BE33D0E-1CBE-4C2B-98F4-BCDB63C2AE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3874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33D0E-1CBE-4C2B-98F4-BCDB63C2AE8B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2925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01A21-3654-4DEF-941F-FF4CA58AED02}" type="slidenum">
              <a:rPr kumimoji="1" lang="ja-JP" altLang="en-US" smtClean="0"/>
              <a:t>17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374266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33D0E-1CBE-4C2B-98F4-BCDB63C2AE8B}" type="slidenum">
              <a:rPr kumimoji="1" lang="ja-JP" altLang="en-US" smtClean="0"/>
              <a:t>128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23824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33D0E-1CBE-4C2B-98F4-BCDB63C2AE8B}" type="slidenum">
              <a:rPr kumimoji="1" lang="ja-JP" altLang="en-US" smtClean="0"/>
              <a:t>129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93790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33D0E-1CBE-4C2B-98F4-BCDB63C2AE8B}" type="slidenum">
              <a:rPr kumimoji="1" lang="ja-JP" altLang="en-US" smtClean="0"/>
              <a:t>133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855352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01A21-3654-4DEF-941F-FF4CA58AED02}" type="slidenum">
              <a:rPr kumimoji="1" lang="ja-JP" altLang="en-US" smtClean="0"/>
              <a:t>145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85351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33D0E-1CBE-4C2B-98F4-BCDB63C2AE8B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2609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33D0E-1CBE-4C2B-98F4-BCDB63C2AE8B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90083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01A21-3654-4DEF-941F-FF4CA58AED02}" type="slidenum">
              <a:rPr kumimoji="1" lang="ja-JP" altLang="en-US" smtClean="0"/>
              <a:t>10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5956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01A21-3654-4DEF-941F-FF4CA58AED02}" type="slidenum">
              <a:rPr kumimoji="1" lang="ja-JP" altLang="en-US" smtClean="0"/>
              <a:t>11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87096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01A21-3654-4DEF-941F-FF4CA58AED02}" type="slidenum">
              <a:rPr kumimoji="1" lang="ja-JP" altLang="en-US" smtClean="0"/>
              <a:t>12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16281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01A21-3654-4DEF-941F-FF4CA58AED02}" type="slidenum">
              <a:rPr kumimoji="1" lang="ja-JP" altLang="en-US" smtClean="0"/>
              <a:t>13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756950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01A21-3654-4DEF-941F-FF4CA58AED02}" type="slidenum">
              <a:rPr kumimoji="1" lang="ja-JP" altLang="en-US" smtClean="0"/>
              <a:t>14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241315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01A21-3654-4DEF-941F-FF4CA58AED02}" type="slidenum">
              <a:rPr kumimoji="1" lang="ja-JP" altLang="en-US" smtClean="0"/>
              <a:t>15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34000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8BFF7-082E-4AA8-8841-330A966F3275}" type="datetimeFigureOut">
              <a:rPr kumimoji="1" lang="ja-JP" altLang="en-US" smtClean="0"/>
              <a:t>2024/1/19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169C4-1FC3-4C25-8B45-3710EB9DD2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5325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8BFF7-082E-4AA8-8841-330A966F3275}" type="datetimeFigureOut">
              <a:rPr kumimoji="1" lang="ja-JP" altLang="en-US" smtClean="0"/>
              <a:t>2024/1/19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169C4-1FC3-4C25-8B45-3710EB9DD2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9687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8BFF7-082E-4AA8-8841-330A966F3275}" type="datetimeFigureOut">
              <a:rPr kumimoji="1" lang="ja-JP" altLang="en-US" smtClean="0"/>
              <a:t>2024/1/19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169C4-1FC3-4C25-8B45-3710EB9DD2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78698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3739-E116-475B-8E9F-DC6EC35A791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84C3-C8C3-4FD1-A46A-D7B2332C72C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242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3739-E116-475B-8E9F-DC6EC35A791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84C3-C8C3-4FD1-A46A-D7B2332C72C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555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3739-E116-475B-8E9F-DC6EC35A791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84C3-C8C3-4FD1-A46A-D7B2332C72C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976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3739-E116-475B-8E9F-DC6EC35A791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84C3-C8C3-4FD1-A46A-D7B2332C72C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4600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3739-E116-475B-8E9F-DC6EC35A791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84C3-C8C3-4FD1-A46A-D7B2332C72C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5004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3739-E116-475B-8E9F-DC6EC35A791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84C3-C8C3-4FD1-A46A-D7B2332C72C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4133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3739-E116-475B-8E9F-DC6EC35A791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84C3-C8C3-4FD1-A46A-D7B2332C72C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4157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3739-E116-475B-8E9F-DC6EC35A791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84C3-C8C3-4FD1-A46A-D7B2332C72C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80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8BFF7-082E-4AA8-8841-330A966F3275}" type="datetimeFigureOut">
              <a:rPr kumimoji="1" lang="ja-JP" altLang="en-US" smtClean="0"/>
              <a:t>2024/1/19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169C4-1FC3-4C25-8B45-3710EB9DD2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75700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3739-E116-475B-8E9F-DC6EC35A791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84C3-C8C3-4FD1-A46A-D7B2332C72C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6274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3739-E116-475B-8E9F-DC6EC35A791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84C3-C8C3-4FD1-A46A-D7B2332C72C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2244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3739-E116-475B-8E9F-DC6EC35A791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84C3-C8C3-4FD1-A46A-D7B2332C72C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0902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3739-E116-475B-8E9F-DC6EC35A791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84C3-C8C3-4FD1-A46A-D7B2332C72C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6435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3739-E116-475B-8E9F-DC6EC35A791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84C3-C8C3-4FD1-A46A-D7B2332C72C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7870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3739-E116-475B-8E9F-DC6EC35A791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84C3-C8C3-4FD1-A46A-D7B2332C72C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2414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3739-E116-475B-8E9F-DC6EC35A791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84C3-C8C3-4FD1-A46A-D7B2332C72C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5019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3739-E116-475B-8E9F-DC6EC35A791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84C3-C8C3-4FD1-A46A-D7B2332C72C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9822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3739-E116-475B-8E9F-DC6EC35A791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84C3-C8C3-4FD1-A46A-D7B2332C72C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7648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3739-E116-475B-8E9F-DC6EC35A791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84C3-C8C3-4FD1-A46A-D7B2332C72C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861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8BFF7-082E-4AA8-8841-330A966F3275}" type="datetimeFigureOut">
              <a:rPr kumimoji="1" lang="ja-JP" altLang="en-US" smtClean="0"/>
              <a:t>2024/1/19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169C4-1FC3-4C25-8B45-3710EB9DD2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1812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3739-E116-475B-8E9F-DC6EC35A791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84C3-C8C3-4FD1-A46A-D7B2332C72C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7664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3739-E116-475B-8E9F-DC6EC35A791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84C3-C8C3-4FD1-A46A-D7B2332C72C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6928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3739-E116-475B-8E9F-DC6EC35A791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84C3-C8C3-4FD1-A46A-D7B2332C72C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7632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3739-E116-475B-8E9F-DC6EC35A791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84C3-C8C3-4FD1-A46A-D7B2332C72C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882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8BFF7-082E-4AA8-8841-330A966F3275}" type="datetimeFigureOut">
              <a:rPr kumimoji="1" lang="ja-JP" altLang="en-US" smtClean="0"/>
              <a:t>2024/1/19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169C4-1FC3-4C25-8B45-3710EB9DD2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1168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8BFF7-082E-4AA8-8841-330A966F3275}" type="datetimeFigureOut">
              <a:rPr kumimoji="1" lang="ja-JP" altLang="en-US" smtClean="0"/>
              <a:t>2024/1/19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169C4-1FC3-4C25-8B45-3710EB9DD2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3926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8BFF7-082E-4AA8-8841-330A966F3275}" type="datetimeFigureOut">
              <a:rPr kumimoji="1" lang="ja-JP" altLang="en-US" smtClean="0"/>
              <a:t>2024/1/19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169C4-1FC3-4C25-8B45-3710EB9DD2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3077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8BFF7-082E-4AA8-8841-330A966F3275}" type="datetimeFigureOut">
              <a:rPr kumimoji="1" lang="ja-JP" altLang="en-US" smtClean="0"/>
              <a:t>2024/1/19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169C4-1FC3-4C25-8B45-3710EB9DD2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4893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8BFF7-082E-4AA8-8841-330A966F3275}" type="datetimeFigureOut">
              <a:rPr kumimoji="1" lang="ja-JP" altLang="en-US" smtClean="0"/>
              <a:t>2024/1/19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169C4-1FC3-4C25-8B45-3710EB9DD2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3549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8BFF7-082E-4AA8-8841-330A966F3275}" type="datetimeFigureOut">
              <a:rPr kumimoji="1" lang="ja-JP" altLang="en-US" smtClean="0"/>
              <a:t>2024/1/19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169C4-1FC3-4C25-8B45-3710EB9DD2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5654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8BFF7-082E-4AA8-8841-330A966F3275}" type="datetimeFigureOut">
              <a:rPr kumimoji="1" lang="ja-JP" altLang="en-US" smtClean="0"/>
              <a:t>2024/1/19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169C4-1FC3-4C25-8B45-3710EB9DD2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7763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BE3739-E116-475B-8E9F-DC6EC35A791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A84C3-C8C3-4FD1-A46A-D7B2332C72C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419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BE3739-E116-475B-8E9F-DC6EC35A791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A84C3-C8C3-4FD1-A46A-D7B2332C72C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878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g"/><Relationship Id="rId13" Type="http://schemas.openxmlformats.org/officeDocument/2006/relationships/image" Target="../media/image88.png"/><Relationship Id="rId3" Type="http://schemas.openxmlformats.org/officeDocument/2006/relationships/image" Target="../media/image3.png"/><Relationship Id="rId7" Type="http://schemas.openxmlformats.org/officeDocument/2006/relationships/image" Target="../media/image82.jpg"/><Relationship Id="rId12" Type="http://schemas.openxmlformats.org/officeDocument/2006/relationships/image" Target="../media/image8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g"/><Relationship Id="rId11" Type="http://schemas.openxmlformats.org/officeDocument/2006/relationships/image" Target="../media/image86.png"/><Relationship Id="rId5" Type="http://schemas.openxmlformats.org/officeDocument/2006/relationships/image" Target="../media/image80.jpg"/><Relationship Id="rId10" Type="http://schemas.openxmlformats.org/officeDocument/2006/relationships/image" Target="../media/image85.png"/><Relationship Id="rId4" Type="http://schemas.openxmlformats.org/officeDocument/2006/relationships/image" Target="../media/image79.jpg"/><Relationship Id="rId9" Type="http://schemas.openxmlformats.org/officeDocument/2006/relationships/image" Target="../media/image84.pn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00.emf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01.emf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02.emf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5.jpg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107.jpg"/><Relationship Id="rId4" Type="http://schemas.openxmlformats.org/officeDocument/2006/relationships/image" Target="../media/image38.jpeg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gif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png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9612" y="1730686"/>
            <a:ext cx="5047135" cy="4191393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 flipH="1">
            <a:off x="1857555" y="356257"/>
            <a:ext cx="8114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200" dirty="0">
                <a:latin typeface="HGP明朝B" panose="02020800000000000000" pitchFamily="18" charset="-128"/>
                <a:ea typeface="HGP明朝B" panose="02020800000000000000" pitchFamily="18" charset="-128"/>
              </a:rPr>
              <a:t>第</a:t>
            </a:r>
            <a:r>
              <a:rPr kumimoji="1" lang="en-US" altLang="ja-JP" sz="7200" dirty="0" smtClean="0">
                <a:latin typeface="HGP明朝B" panose="02020800000000000000" pitchFamily="18" charset="-128"/>
                <a:ea typeface="HGP明朝B" panose="02020800000000000000" pitchFamily="18" charset="-128"/>
              </a:rPr>
              <a:t>24</a:t>
            </a:r>
            <a:r>
              <a:rPr lang="ja-JP" altLang="en-US" sz="7200" dirty="0" smtClean="0">
                <a:latin typeface="HGP明朝B" panose="02020800000000000000" pitchFamily="18" charset="-128"/>
                <a:ea typeface="HGP明朝B" panose="02020800000000000000" pitchFamily="18" charset="-128"/>
              </a:rPr>
              <a:t>期 </a:t>
            </a:r>
            <a:r>
              <a:rPr lang="ja-JP" altLang="en-US" sz="7200" dirty="0">
                <a:latin typeface="HGP明朝B" panose="02020800000000000000" pitchFamily="18" charset="-128"/>
                <a:ea typeface="HGP明朝B" panose="02020800000000000000" pitchFamily="18" charset="-128"/>
              </a:rPr>
              <a:t>経営指針書</a:t>
            </a:r>
            <a:endParaRPr kumimoji="1" lang="ja-JP" altLang="en-US" sz="7200" dirty="0">
              <a:latin typeface="HGP明朝B" panose="02020800000000000000" pitchFamily="18" charset="-128"/>
              <a:ea typeface="HGP明朝B" panose="02020800000000000000" pitchFamily="18" charset="-128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8318090" y="5973097"/>
            <a:ext cx="3169829" cy="755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ja-JP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1399429" y="638559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58" y="6084484"/>
            <a:ext cx="1944242" cy="773516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8531014" y="6335455"/>
            <a:ext cx="3033047" cy="412491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" panose="02040604050505020304" pitchFamily="18" charset="0"/>
                <a:ea typeface="ＭＳ 明朝" panose="02020609040205080304" pitchFamily="17" charset="-128"/>
              </a:rPr>
              <a:t>株式会社 </a:t>
            </a:r>
            <a:r>
              <a:rPr kumimoji="0" lang="ja-JP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anose="02040604050505020304" pitchFamily="18" charset="0"/>
                <a:ea typeface="ＭＳ 明朝" panose="02020609040205080304" pitchFamily="17" charset="-128"/>
              </a:rPr>
              <a:t>エース物産</a:t>
            </a:r>
            <a:endParaRPr kumimoji="0" lang="ja-JP" altLang="ja-JP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8347273" y="5973097"/>
            <a:ext cx="3169829" cy="755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ja-JP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5513" y="6318648"/>
            <a:ext cx="549264" cy="35683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8523302" y="5925613"/>
            <a:ext cx="2874635" cy="412491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" panose="02040604050505020304" pitchFamily="18" charset="0"/>
                <a:ea typeface="ＭＳ 明朝" panose="02020609040205080304" pitchFamily="17" charset="-128"/>
              </a:rPr>
              <a:t>株式会社 </a:t>
            </a:r>
            <a:r>
              <a:rPr kumimoji="0" lang="ja-JP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anose="02040604050505020304" pitchFamily="18" charset="0"/>
                <a:ea typeface="ＭＳ 明朝" panose="02020609040205080304" pitchFamily="17" charset="-128"/>
              </a:rPr>
              <a:t>エース産業機器</a:t>
            </a:r>
            <a:endParaRPr kumimoji="0" lang="ja-JP" altLang="ja-JP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80324" y="5949465"/>
            <a:ext cx="566634" cy="33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56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407988" y="3270181"/>
            <a:ext cx="11784011" cy="317635"/>
          </a:xfrm>
          <a:prstGeom prst="rect">
            <a:avLst/>
          </a:prstGeom>
        </p:spPr>
        <p:style>
          <a:lnRef idx="0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accent6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正方形/長方形 5"/>
          <p:cNvSpPr/>
          <p:nvPr/>
        </p:nvSpPr>
        <p:spPr>
          <a:xfrm>
            <a:off x="3093958" y="2060287"/>
            <a:ext cx="3614266" cy="1040285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352" tIns="149352" rIns="149352" bIns="149352" numCol="1" spcCol="1270" anchor="ctr" anchorCtr="0">
            <a:spAutoFit/>
          </a:bodyPr>
          <a:lstStyle/>
          <a:p>
            <a:pPr lvl="0" algn="l" defTabSz="9334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1987</a:t>
            </a:r>
            <a:r>
              <a:rPr lang="ja-JP" sz="2400" kern="1200" dirty="0"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2400" kern="1200" dirty="0">
                <a:latin typeface="Meiryo UI" panose="020B0604030504040204" pitchFamily="50" charset="-128"/>
                <a:ea typeface="Meiryo UI" panose="020B0604030504040204" pitchFamily="50" charset="-128"/>
              </a:rPr>
              <a:t>11</a:t>
            </a:r>
            <a:r>
              <a:rPr lang="ja-JP" sz="2400" kern="1200" dirty="0"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</a:p>
          <a:p>
            <a:pPr marL="171450" lvl="1" indent="-171450" algn="l" defTabSz="7112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ja-JP" altLang="en-US" sz="2000" kern="1200" dirty="0">
                <a:latin typeface="Meiryo UI" panose="020B0604030504040204" pitchFamily="50" charset="-128"/>
                <a:ea typeface="Meiryo UI" panose="020B0604030504040204" pitchFamily="50" charset="-128"/>
              </a:rPr>
              <a:t>荒木電子工業 創業</a:t>
            </a:r>
            <a:endParaRPr lang="en-US" altLang="ja-JP" sz="2000" kern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円/楕円 6"/>
          <p:cNvSpPr/>
          <p:nvPr/>
        </p:nvSpPr>
        <p:spPr>
          <a:xfrm>
            <a:off x="4027562" y="3086099"/>
            <a:ext cx="685799" cy="68579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正方形/長方形 10"/>
          <p:cNvSpPr/>
          <p:nvPr/>
        </p:nvSpPr>
        <p:spPr>
          <a:xfrm>
            <a:off x="8786397" y="2073686"/>
            <a:ext cx="2201268" cy="1040285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352" tIns="149352" rIns="149352" bIns="149352" numCol="1" spcCol="1270" anchor="ctr" anchorCtr="0">
            <a:spAutoFit/>
          </a:bodyPr>
          <a:lstStyle/>
          <a:p>
            <a:pPr lvl="0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2003</a:t>
            </a:r>
            <a:r>
              <a:rPr lang="ja-JP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  <a:r>
              <a:rPr lang="ja-JP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</a:p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株式会社に改組</a:t>
            </a:r>
          </a:p>
        </p:txBody>
      </p:sp>
      <p:sp>
        <p:nvSpPr>
          <p:cNvPr id="12" name="円/楕円 11"/>
          <p:cNvSpPr/>
          <p:nvPr/>
        </p:nvSpPr>
        <p:spPr>
          <a:xfrm>
            <a:off x="9388884" y="3086099"/>
            <a:ext cx="685799" cy="68579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" name="円/楕円 4"/>
          <p:cNvSpPr/>
          <p:nvPr/>
        </p:nvSpPr>
        <p:spPr>
          <a:xfrm>
            <a:off x="1346901" y="3086099"/>
            <a:ext cx="685799" cy="68579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" name="正方形/長方形 3"/>
          <p:cNvSpPr/>
          <p:nvPr/>
        </p:nvSpPr>
        <p:spPr>
          <a:xfrm>
            <a:off x="415764" y="932365"/>
            <a:ext cx="3621115" cy="136345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352" tIns="149352" rIns="149352" bIns="149352" numCol="1" spcCol="1270" anchor="ctr" anchorCtr="0">
            <a:spAutoFit/>
          </a:bodyPr>
          <a:lstStyle/>
          <a:p>
            <a:pPr lvl="0" algn="l" defTabSz="9334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>
                <a:latin typeface="Meiryo UI" panose="020B0604030504040204" pitchFamily="50" charset="-128"/>
                <a:ea typeface="Meiryo UI" panose="020B0604030504040204" pitchFamily="50" charset="-128"/>
              </a:rPr>
              <a:t>19</a:t>
            </a:r>
            <a:r>
              <a:rPr lang="en-US" altLang="ja-JP" sz="2400" kern="1200" dirty="0">
                <a:latin typeface="Meiryo UI" panose="020B0604030504040204" pitchFamily="50" charset="-128"/>
                <a:ea typeface="Meiryo UI" panose="020B0604030504040204" pitchFamily="50" charset="-128"/>
              </a:rPr>
              <a:t>77</a:t>
            </a:r>
            <a:r>
              <a:rPr lang="ja-JP" sz="2400" kern="1200" dirty="0"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2400" kern="1200" dirty="0">
                <a:latin typeface="Meiryo UI" panose="020B0604030504040204" pitchFamily="50" charset="-128"/>
                <a:ea typeface="Meiryo UI" panose="020B0604030504040204" pitchFamily="50" charset="-128"/>
              </a:rPr>
              <a:t>12</a:t>
            </a:r>
            <a:r>
              <a:rPr lang="ja-JP" sz="2400" kern="1200" dirty="0"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</a:p>
          <a:p>
            <a:pPr marL="171450" lvl="1" indent="-171450" algn="l" defTabSz="7112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ja-JP" altLang="en-US" sz="2000" kern="1200" dirty="0">
                <a:latin typeface="Meiryo UI" panose="020B0604030504040204" pitchFamily="50" charset="-128"/>
                <a:ea typeface="Meiryo UI" panose="020B0604030504040204" pitchFamily="50" charset="-128"/>
              </a:rPr>
              <a:t>ナショナルショップの次男として</a:t>
            </a:r>
            <a:endParaRPr lang="en-US" altLang="ja-JP" sz="2000" kern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lvl="1" algn="l" defTabSz="7112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  枚方市に生まれる</a:t>
            </a:r>
            <a:endParaRPr lang="ja-JP" altLang="en-US" sz="2000" kern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21" name="直線コネクタ 2"/>
          <p:cNvCxnSpPr>
            <a:stCxn id="5" idx="0"/>
          </p:cNvCxnSpPr>
          <p:nvPr/>
        </p:nvCxnSpPr>
        <p:spPr>
          <a:xfrm flipH="1" flipV="1">
            <a:off x="1672281" y="2356022"/>
            <a:ext cx="17520" cy="73007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正方形/長方形 7"/>
          <p:cNvSpPr/>
          <p:nvPr/>
        </p:nvSpPr>
        <p:spPr>
          <a:xfrm>
            <a:off x="5390282" y="930202"/>
            <a:ext cx="3321679" cy="136345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149352" tIns="149352" rIns="149352" bIns="149352" numCol="1" spcCol="1270" anchor="ctr" anchorCtr="0">
            <a:spAutoFit/>
          </a:bodyPr>
          <a:lstStyle/>
          <a:p>
            <a:pPr lvl="0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2001</a:t>
            </a:r>
            <a:r>
              <a:rPr lang="ja-JP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ja-JP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</a:p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有限会社エース産業機器を</a:t>
            </a: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   設立、入社</a:t>
            </a:r>
            <a:endParaRPr lang="ja-JP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円/楕円 9"/>
          <p:cNvSpPr/>
          <p:nvPr/>
        </p:nvSpPr>
        <p:spPr>
          <a:xfrm>
            <a:off x="6708223" y="3086099"/>
            <a:ext cx="685799" cy="68579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cxnSp>
        <p:nvCxnSpPr>
          <p:cNvPr id="22" name="直線コネクタ 1"/>
          <p:cNvCxnSpPr>
            <a:stCxn id="10" idx="0"/>
            <a:endCxn id="8" idx="2"/>
          </p:cNvCxnSpPr>
          <p:nvPr/>
        </p:nvCxnSpPr>
        <p:spPr>
          <a:xfrm flipH="1" flipV="1">
            <a:off x="7051122" y="2293652"/>
            <a:ext cx="1" cy="79244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図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153" y="4202982"/>
            <a:ext cx="2441935" cy="1764149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07" y="4292999"/>
            <a:ext cx="2251424" cy="1584113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230" y="3966401"/>
            <a:ext cx="2392803" cy="1852313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072" y="3917589"/>
            <a:ext cx="2228540" cy="1657350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 flipH="1">
            <a:off x="140538" y="142081"/>
            <a:ext cx="4788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HGP明朝B" panose="02020800000000000000" pitchFamily="18" charset="-128"/>
                <a:ea typeface="HGP明朝B" panose="02020800000000000000" pitchFamily="18" charset="-128"/>
              </a:rPr>
              <a:t>①会社と私の略年史</a:t>
            </a:r>
          </a:p>
        </p:txBody>
      </p:sp>
    </p:spTree>
    <p:extLst>
      <p:ext uri="{BB962C8B-B14F-4D97-AF65-F5344CB8AC3E}">
        <p14:creationId xmlns:p14="http://schemas.microsoft.com/office/powerpoint/2010/main" val="69235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500"/>
                            </p:stCondLst>
                            <p:childTnLst>
                              <p:par>
                                <p:cTn id="6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4" grpId="0"/>
      <p:bldP spid="8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吹き出し 3"/>
          <p:cNvSpPr/>
          <p:nvPr/>
        </p:nvSpPr>
        <p:spPr>
          <a:xfrm>
            <a:off x="247136" y="304800"/>
            <a:ext cx="10411508" cy="3081867"/>
          </a:xfrm>
          <a:prstGeom prst="wedgeRoundRectCallout">
            <a:avLst>
              <a:gd name="adj1" fmla="val 3383"/>
              <a:gd name="adj2" fmla="val 6157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6000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前回と同じ</a:t>
            </a:r>
            <a:r>
              <a:rPr lang="ja-JP" altLang="en-US" sz="60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商品</a:t>
            </a:r>
            <a:r>
              <a:rPr lang="ja-JP" altLang="en-US" sz="6000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を</a:t>
            </a:r>
            <a:endParaRPr lang="en-US" altLang="ja-JP" sz="6000" dirty="0" smtClean="0">
              <a:solidFill>
                <a:prstClr val="black"/>
              </a:solidFill>
              <a:latin typeface="ＭＳ Ｐゴシック" panose="020B0600070205080204" pitchFamily="50" charset="-128"/>
            </a:endParaRPr>
          </a:p>
          <a:p>
            <a:pPr algn="ctr"/>
            <a:r>
              <a:rPr lang="ja-JP" altLang="en-US" sz="6000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フィリピンまで届けて欲しい</a:t>
            </a:r>
            <a:endParaRPr lang="en-US" altLang="ja-JP" sz="6000" dirty="0">
              <a:solidFill>
                <a:prstClr val="black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0062" y="3941076"/>
            <a:ext cx="2847579" cy="259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50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吹き出し 3"/>
          <p:cNvSpPr/>
          <p:nvPr/>
        </p:nvSpPr>
        <p:spPr>
          <a:xfrm>
            <a:off x="1650110" y="541865"/>
            <a:ext cx="9008533" cy="2844802"/>
          </a:xfrm>
          <a:prstGeom prst="wedgeRoundRectCallout">
            <a:avLst>
              <a:gd name="adj1" fmla="val 3383"/>
              <a:gd name="adj2" fmla="val 6157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60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あのお米、もう一回</a:t>
            </a:r>
            <a:endParaRPr lang="en-US" altLang="ja-JP" sz="6000" dirty="0">
              <a:solidFill>
                <a:prstClr val="black"/>
              </a:solidFill>
              <a:latin typeface="ＭＳ Ｐゴシック" panose="020B0600070205080204" pitchFamily="50" charset="-128"/>
            </a:endParaRPr>
          </a:p>
          <a:p>
            <a:pPr algn="ctr"/>
            <a:r>
              <a:rPr lang="ja-JP" altLang="en-US" sz="60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食べたいな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236" y="3814077"/>
            <a:ext cx="2940818" cy="280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89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 txBox="1">
            <a:spLocks/>
          </p:cNvSpPr>
          <p:nvPr/>
        </p:nvSpPr>
        <p:spPr>
          <a:xfrm>
            <a:off x="953859" y="1120141"/>
            <a:ext cx="10270401" cy="4229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8000" dirty="0">
                <a:latin typeface="HGS明朝E" panose="02020900000000000000" pitchFamily="18" charset="-128"/>
                <a:ea typeface="HGS明朝E" panose="02020900000000000000" pitchFamily="18" charset="-128"/>
              </a:rPr>
              <a:t>これ全部</a:t>
            </a:r>
            <a:endParaRPr lang="en-US" altLang="ja-JP" sz="80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algn="ctr"/>
            <a:r>
              <a:rPr lang="ja-JP" altLang="en-US" sz="8000" dirty="0">
                <a:latin typeface="HGS明朝E" panose="02020900000000000000" pitchFamily="18" charset="-128"/>
                <a:ea typeface="HGS明朝E" panose="02020900000000000000" pitchFamily="18" charset="-128"/>
              </a:rPr>
              <a:t>リピーターです。</a:t>
            </a:r>
          </a:p>
        </p:txBody>
      </p:sp>
    </p:spTree>
    <p:extLst>
      <p:ext uri="{BB962C8B-B14F-4D97-AF65-F5344CB8AC3E}">
        <p14:creationId xmlns:p14="http://schemas.microsoft.com/office/powerpoint/2010/main" val="143759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7559" y="1415298"/>
            <a:ext cx="12114441" cy="3629216"/>
          </a:xfrm>
        </p:spPr>
        <p:txBody>
          <a:bodyPr>
            <a:normAutofit/>
          </a:bodyPr>
          <a:lstStyle/>
          <a:p>
            <a:pPr algn="ctr"/>
            <a:r>
              <a:rPr lang="ja-JP" altLang="en-US" sz="6600" dirty="0">
                <a:latin typeface="HGS明朝E" panose="02020900000000000000" pitchFamily="18" charset="-128"/>
                <a:ea typeface="HGS明朝E" panose="02020900000000000000" pitchFamily="18" charset="-128"/>
              </a:rPr>
              <a:t>お客様に、そう思って</a:t>
            </a:r>
            <a:r>
              <a:rPr lang="en-US" altLang="ja-JP" sz="6600" dirty="0">
                <a:latin typeface="HGS明朝E" panose="02020900000000000000" pitchFamily="18" charset="-128"/>
                <a:ea typeface="HGS明朝E" panose="02020900000000000000" pitchFamily="18" charset="-128"/>
              </a:rPr>
              <a:t/>
            </a:r>
            <a:br>
              <a:rPr lang="en-US" altLang="ja-JP" sz="6600" dirty="0">
                <a:latin typeface="HGS明朝E" panose="02020900000000000000" pitchFamily="18" charset="-128"/>
                <a:ea typeface="HGS明朝E" panose="02020900000000000000" pitchFamily="18" charset="-128"/>
              </a:rPr>
            </a:br>
            <a:r>
              <a:rPr lang="ja-JP" altLang="en-US" sz="6600" dirty="0">
                <a:latin typeface="HGS明朝E" panose="02020900000000000000" pitchFamily="18" charset="-128"/>
                <a:ea typeface="HGS明朝E" panose="02020900000000000000" pitchFamily="18" charset="-128"/>
              </a:rPr>
              <a:t>もらえていますか？</a:t>
            </a:r>
            <a:endParaRPr kumimoji="1" lang="ja-JP" altLang="en-US" sz="66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5829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347350" y="677790"/>
            <a:ext cx="572086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ja-JP" altLang="ja-JP" sz="3600" b="1" kern="100" dirty="0"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目　　次</a:t>
            </a:r>
            <a:endParaRPr lang="en-US" altLang="ja-JP" sz="3600" b="1" kern="100" dirty="0">
              <a:latin typeface="HGP明朝B" panose="02020800000000000000" pitchFamily="18" charset="-128"/>
              <a:ea typeface="HGP明朝B" panose="02020800000000000000" pitchFamily="18" charset="-128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ja-JP" sz="3200" b="1" kern="100" dirty="0"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 </a:t>
            </a:r>
            <a:endParaRPr lang="ja-JP" altLang="ja-JP" sz="2000" b="1" kern="100" dirty="0">
              <a:latin typeface="HGP明朝B" panose="02020800000000000000" pitchFamily="18" charset="-128"/>
              <a:ea typeface="HGP明朝B" panose="020208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①会社と私の略年史</a:t>
            </a:r>
            <a:endParaRPr lang="en-US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②会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社概要</a:t>
            </a:r>
            <a:endParaRPr lang="en-US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③組織図</a:t>
            </a:r>
            <a:endParaRPr lang="en-US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④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指針書作成に当たって</a:t>
            </a: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            </a:t>
            </a:r>
            <a:endParaRPr lang="ja-JP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⑤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経営理念</a:t>
            </a:r>
            <a:endParaRPr lang="en-US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⑥自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社事業分析１</a:t>
            </a:r>
          </a:p>
          <a:p>
            <a:pPr algn="just">
              <a:spcAft>
                <a:spcPts val="0"/>
              </a:spcAft>
            </a:pPr>
            <a:r>
              <a:rPr lang="en-US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   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自社事業分析２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6169284" y="1716370"/>
            <a:ext cx="57951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solidFill>
                  <a:srgbClr val="FF0000"/>
                </a:solidFill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⑦３</a:t>
            </a:r>
            <a:r>
              <a:rPr lang="ja-JP" altLang="ja-JP" sz="3600" b="1" kern="100" dirty="0">
                <a:solidFill>
                  <a:srgbClr val="FF0000"/>
                </a:solidFill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カ年経営方針</a:t>
            </a:r>
            <a:r>
              <a:rPr lang="ja-JP" altLang="en-US" sz="3600" b="1" kern="100" dirty="0">
                <a:solidFill>
                  <a:srgbClr val="FF0000"/>
                </a:solidFill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（定性）</a:t>
            </a:r>
            <a:endParaRPr lang="ja-JP" altLang="ja-JP" sz="3600" b="1" kern="100" dirty="0">
              <a:solidFill>
                <a:srgbClr val="FF0000"/>
              </a:solidFill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⑧３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カ年経営計画</a:t>
            </a: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（定量）</a:t>
            </a:r>
            <a:endParaRPr lang="ja-JP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⑨</a:t>
            </a:r>
            <a:r>
              <a:rPr lang="en-US" altLang="ja-JP" sz="3600" b="1" kern="100" dirty="0" smtClean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2024</a:t>
            </a:r>
            <a:r>
              <a:rPr lang="ja-JP" altLang="ja-JP" sz="3600" b="1" kern="100" dirty="0" smtClean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年度</a:t>
            </a:r>
            <a:r>
              <a:rPr lang="ja-JP" altLang="en-US" sz="3600" b="1" kern="100" dirty="0" smtClean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 </a:t>
            </a: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単年度計画</a:t>
            </a:r>
            <a:endParaRPr lang="en-US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lvl="0" algn="just"/>
            <a:r>
              <a:rPr lang="ja-JP" altLang="en-US" sz="3600" b="1" kern="100" dirty="0">
                <a:solidFill>
                  <a:prstClr val="black"/>
                </a:solidFill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⑩最後に</a:t>
            </a:r>
            <a:endParaRPr lang="en-US" altLang="ja-JP" sz="3600" b="1" kern="100" dirty="0">
              <a:solidFill>
                <a:prstClr val="black"/>
              </a:solidFill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12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5545931" y="3406687"/>
            <a:ext cx="466725" cy="206375"/>
          </a:xfrm>
          <a:prstGeom prst="upDownArrow">
            <a:avLst>
              <a:gd name="adj1" fmla="val 50000"/>
              <a:gd name="adj2" fmla="val 2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74295" tIns="8890" rIns="74295" bIns="8890" numCol="1" anchor="t" anchorCtr="0" compatLnSpc="1">
            <a:prstTxWarp prst="textNoShape">
              <a:avLst/>
            </a:prstTxWarp>
          </a:bodyPr>
          <a:lstStyle/>
          <a:p>
            <a:endParaRPr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50" y="123562"/>
            <a:ext cx="7786688" cy="3191138"/>
          </a:xfrm>
          <a:prstGeom prst="rect">
            <a:avLst/>
          </a:prstGeom>
        </p:spPr>
      </p:pic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9049451"/>
              </p:ext>
            </p:extLst>
          </p:nvPr>
        </p:nvGraphicFramePr>
        <p:xfrm>
          <a:off x="385761" y="3762201"/>
          <a:ext cx="11410639" cy="2839818"/>
        </p:xfrm>
        <a:graphic>
          <a:graphicData uri="http://schemas.openxmlformats.org/drawingml/2006/table">
            <a:tbl>
              <a:tblPr/>
              <a:tblGrid>
                <a:gridCol w="1141063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83981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ja-JP" sz="2400" b="1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商品</a:t>
                      </a:r>
                      <a:r>
                        <a:rPr lang="ja-JP" altLang="en-US" sz="2400" b="1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・</a:t>
                      </a:r>
                      <a:r>
                        <a:rPr lang="ja-JP" altLang="ja-JP" sz="2400" b="1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サービス</a:t>
                      </a:r>
                      <a:r>
                        <a:rPr lang="ja-JP" altLang="en-US" sz="2400" b="1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ja-JP" altLang="ja-JP" sz="2400" b="1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市場創造に関する方針</a:t>
                      </a:r>
                      <a:r>
                        <a:rPr lang="en-US" altLang="ja-JP" sz="24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ja-JP" altLang="ja-JP" sz="20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0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  顧客ニーズに対して柔軟にサービス・商品を変化、進化させていく。</a:t>
                      </a:r>
                      <a:endParaRPr lang="en-US" altLang="ja-JP" sz="2000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0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ja-JP" altLang="ja-JP" sz="20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メーカー勉強会を開催し、商品知識をもっと深める。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20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  </a:t>
                      </a:r>
                      <a:endParaRPr lang="en-US" altLang="ja-JP" sz="2000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20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　想像以上のサービスを提供する</a:t>
                      </a:r>
                      <a:r>
                        <a:rPr lang="ja-JP" altLang="en-US" sz="2000" kern="100" dirty="0" smtClean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。➔　小回り、問題解決能力　➔　</a:t>
                      </a:r>
                      <a:r>
                        <a:rPr lang="ja-JP" altLang="en-US" sz="2000" kern="100" dirty="0" smtClean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コアコンピタンス</a:t>
                      </a:r>
                      <a:endParaRPr lang="en-US" altLang="ja-JP" sz="2000" kern="100" dirty="0" smtClean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2000" kern="100" dirty="0" smtClean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『</a:t>
                      </a:r>
                      <a:r>
                        <a:rPr lang="ja-JP" altLang="en-US" sz="20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ここで買って良かった</a:t>
                      </a:r>
                      <a:r>
                        <a:rPr lang="en-US" altLang="ja-JP" sz="20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』</a:t>
                      </a:r>
                      <a:r>
                        <a:rPr lang="ja-JP" altLang="en-US" sz="20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買い物の喜びを感じてもらう。</a:t>
                      </a:r>
                      <a:endParaRPr lang="en-US" altLang="ja-JP" sz="2000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20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　顧客が困った時、エース産業機器が真っ先に思い浮かぶ。  </a:t>
                      </a:r>
                      <a:endParaRPr lang="en-US" altLang="ja-JP" sz="2000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5396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5545931" y="3406687"/>
            <a:ext cx="466725" cy="206375"/>
          </a:xfrm>
          <a:prstGeom prst="upDownArrow">
            <a:avLst>
              <a:gd name="adj1" fmla="val 50000"/>
              <a:gd name="adj2" fmla="val 2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74295" tIns="8890" rIns="74295" bIns="889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49" y="66410"/>
            <a:ext cx="7786688" cy="3191138"/>
          </a:xfrm>
          <a:prstGeom prst="rect">
            <a:avLst/>
          </a:prstGeom>
        </p:spPr>
      </p:pic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0314289"/>
              </p:ext>
            </p:extLst>
          </p:nvPr>
        </p:nvGraphicFramePr>
        <p:xfrm>
          <a:off x="385761" y="3762201"/>
          <a:ext cx="11410639" cy="2839818"/>
        </p:xfrm>
        <a:graphic>
          <a:graphicData uri="http://schemas.openxmlformats.org/drawingml/2006/table">
            <a:tbl>
              <a:tblPr/>
              <a:tblGrid>
                <a:gridCol w="1141063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83981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ja-JP" sz="2400" b="1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業績向上・営業に関する方針と目標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0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　</a:t>
                      </a:r>
                      <a:endParaRPr lang="en-US" altLang="ja-JP" sz="2000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0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　ポテンシャルの高いものから、積極的に強化する</a:t>
                      </a:r>
                      <a:endParaRPr lang="en-US" altLang="ja-JP" sz="2000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0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　　</a:t>
                      </a:r>
                      <a:endParaRPr lang="en-US" altLang="ja-JP" sz="2000" kern="100" dirty="0" smtClean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0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　　高付加価値な米の活用→加工事業　⇒　</a:t>
                      </a:r>
                      <a:r>
                        <a:rPr lang="en-US" altLang="ja-JP" sz="20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FC</a:t>
                      </a:r>
                      <a:r>
                        <a:rPr lang="ja-JP" altLang="en-US" sz="20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新事業（プラン</a:t>
                      </a:r>
                      <a:r>
                        <a:rPr lang="en-US" altLang="ja-JP" sz="20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ja-JP" altLang="en-US" sz="2000" kern="100" dirty="0" smtClean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）　⇒　</a:t>
                      </a:r>
                      <a:r>
                        <a:rPr lang="en-US" altLang="ja-JP" sz="2000" kern="100" dirty="0" smtClean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FC</a:t>
                      </a:r>
                      <a:r>
                        <a:rPr lang="ja-JP" altLang="en-US" sz="2000" kern="100" dirty="0" smtClean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ノウハウ（新展開）</a:t>
                      </a:r>
                      <a:endParaRPr lang="en-US" altLang="ja-JP" sz="2000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0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　　</a:t>
                      </a:r>
                      <a:r>
                        <a:rPr lang="ja-JP" altLang="en-US" sz="2000" kern="100" dirty="0" smtClean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海外販売</a:t>
                      </a:r>
                      <a:endParaRPr lang="en-US" altLang="ja-JP" sz="2000" kern="100" dirty="0" smtClean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000" kern="100" dirty="0" smtClean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　　新た</a:t>
                      </a:r>
                      <a:r>
                        <a:rPr lang="ja-JP" altLang="en-US" sz="20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なメーカー（データ）の積極</a:t>
                      </a:r>
                      <a:r>
                        <a:rPr lang="ja-JP" altLang="en-US" sz="2000" kern="100" dirty="0" smtClean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出品</a:t>
                      </a:r>
                      <a:endParaRPr lang="en-US" altLang="ja-JP" sz="2000" kern="100" dirty="0" smtClean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000" kern="100" dirty="0" smtClean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　　自己評価と他人評価の一致、第三者評価の向上</a:t>
                      </a:r>
                      <a:endParaRPr lang="ja-JP" altLang="ja-JP" sz="2000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4267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5545931" y="3406687"/>
            <a:ext cx="466725" cy="206375"/>
          </a:xfrm>
          <a:prstGeom prst="upDownArrow">
            <a:avLst>
              <a:gd name="adj1" fmla="val 50000"/>
              <a:gd name="adj2" fmla="val 2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74295" tIns="8890" rIns="74295" bIns="889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50" y="123562"/>
            <a:ext cx="7786688" cy="3191138"/>
          </a:xfrm>
          <a:prstGeom prst="rect">
            <a:avLst/>
          </a:prstGeom>
        </p:spPr>
      </p:pic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7538778"/>
              </p:ext>
            </p:extLst>
          </p:nvPr>
        </p:nvGraphicFramePr>
        <p:xfrm>
          <a:off x="385761" y="3762200"/>
          <a:ext cx="11410639" cy="2734853"/>
        </p:xfrm>
        <a:graphic>
          <a:graphicData uri="http://schemas.openxmlformats.org/drawingml/2006/table">
            <a:tbl>
              <a:tblPr/>
              <a:tblGrid>
                <a:gridCol w="1141063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7348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ja-JP" sz="2400" b="1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地域</a:t>
                      </a:r>
                      <a:r>
                        <a:rPr lang="ja-JP" altLang="en-US" sz="2400" b="1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・</a:t>
                      </a:r>
                      <a:r>
                        <a:rPr lang="ja-JP" altLang="ja-JP" sz="2400" b="1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社会への貢献</a:t>
                      </a:r>
                      <a:endParaRPr lang="en-US" altLang="ja-JP" sz="2400" b="1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US" altLang="ja-JP" sz="2000" kern="100" dirty="0"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2400" kern="100" dirty="0">
                          <a:effectLst/>
                          <a:latin typeface="ＭＳ 明朝" panose="02020609040205080304" pitchFamily="17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ja-JP" altLang="en-US" sz="2400" kern="100" dirty="0">
                          <a:effectLst/>
                          <a:latin typeface="ＭＳ 明朝" panose="02020609040205080304" pitchFamily="17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lang="ja-JP" altLang="ja-JP" sz="20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地域より雇用を継続的に創出し続ける</a:t>
                      </a:r>
                      <a:r>
                        <a:rPr lang="ja-JP" altLang="ja-JP" sz="2000" kern="100" dirty="0" smtClean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。</a:t>
                      </a:r>
                      <a:r>
                        <a:rPr lang="ja-JP" altLang="en-US" sz="2000" kern="100" dirty="0" smtClean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新展開での積極採用</a:t>
                      </a:r>
                      <a:endParaRPr lang="ja-JP" altLang="ja-JP" sz="2000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marL="279400" indent="-279400" algn="just">
                        <a:spcAft>
                          <a:spcPts val="0"/>
                        </a:spcAft>
                      </a:pPr>
                      <a:r>
                        <a:rPr lang="ja-JP" altLang="en-US" sz="20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  　</a:t>
                      </a:r>
                      <a:r>
                        <a:rPr lang="ja-JP" altLang="ja-JP" sz="20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地域社会への</a:t>
                      </a:r>
                      <a:r>
                        <a:rPr lang="ja-JP" altLang="en-US" sz="20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積極的</a:t>
                      </a:r>
                      <a:r>
                        <a:rPr lang="ja-JP" altLang="ja-JP" sz="20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参加。（地域清掃活動、行事他）</a:t>
                      </a:r>
                      <a:r>
                        <a:rPr lang="en-US" altLang="ja-JP" sz="20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279400" indent="-279400" algn="just">
                        <a:spcAft>
                          <a:spcPts val="0"/>
                        </a:spcAft>
                      </a:pPr>
                      <a:r>
                        <a:rPr lang="ja-JP" altLang="en-US" sz="20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  　発電機やお米を在庫し、有事の時に地域のセーフティネットとなる。</a:t>
                      </a:r>
                      <a:endParaRPr lang="en-US" altLang="ja-JP" sz="2000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marL="279400" indent="-279400" algn="just">
                        <a:spcAft>
                          <a:spcPts val="0"/>
                        </a:spcAft>
                      </a:pPr>
                      <a:r>
                        <a:rPr lang="ja-JP" altLang="en-US" sz="20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  　</a:t>
                      </a:r>
                      <a:r>
                        <a:rPr lang="ja-JP" altLang="en-US" sz="2000" kern="100" dirty="0" smtClean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就労サポート継続</a:t>
                      </a:r>
                      <a:endParaRPr lang="en-US" altLang="ja-JP" sz="2000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marL="279400" indent="-279400" algn="just">
                        <a:spcAft>
                          <a:spcPts val="0"/>
                        </a:spcAft>
                      </a:pPr>
                      <a:r>
                        <a:rPr lang="ja-JP" altLang="en-US" sz="20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lang="ja-JP" altLang="en-US" sz="2000" kern="100" baseline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ja-JP" altLang="en-US" sz="20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ユニセフを通じ、世界中の子供達の支援を続ける。（</a:t>
                      </a:r>
                      <a:r>
                        <a:rPr lang="en-US" altLang="ja-JP" sz="20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2015</a:t>
                      </a:r>
                      <a:r>
                        <a:rPr lang="ja-JP" altLang="en-US" sz="20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年から継続中）</a:t>
                      </a:r>
                      <a:endParaRPr lang="ja-JP" altLang="ja-JP" sz="2000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9601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5545931" y="3406687"/>
            <a:ext cx="466725" cy="206375"/>
          </a:xfrm>
          <a:prstGeom prst="upDownArrow">
            <a:avLst>
              <a:gd name="adj1" fmla="val 50000"/>
              <a:gd name="adj2" fmla="val 2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74295" tIns="8890" rIns="74295" bIns="889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50" y="123562"/>
            <a:ext cx="7786688" cy="3191138"/>
          </a:xfrm>
          <a:prstGeom prst="rect">
            <a:avLst/>
          </a:prstGeom>
        </p:spPr>
      </p:pic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997765"/>
              </p:ext>
            </p:extLst>
          </p:nvPr>
        </p:nvGraphicFramePr>
        <p:xfrm>
          <a:off x="385761" y="3762202"/>
          <a:ext cx="11410639" cy="2569588"/>
        </p:xfrm>
        <a:graphic>
          <a:graphicData uri="http://schemas.openxmlformats.org/drawingml/2006/table">
            <a:tbl>
              <a:tblPr/>
              <a:tblGrid>
                <a:gridCol w="1141063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5695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ja-JP" sz="24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企業の環境保全責任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2400" kern="100" dirty="0">
                          <a:effectLst/>
                          <a:latin typeface="ＭＳ 明朝" panose="02020609040205080304" pitchFamily="17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ja-JP" altLang="ja-JP" sz="20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20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ja-JP" altLang="ja-JP" sz="20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地球があっての私達や企業。</a:t>
                      </a:r>
                      <a:r>
                        <a:rPr lang="ja-JP" altLang="en-US" sz="20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受け継いだ</a:t>
                      </a:r>
                      <a:r>
                        <a:rPr lang="ja-JP" altLang="ja-JP" sz="20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私達</a:t>
                      </a:r>
                      <a:r>
                        <a:rPr lang="ja-JP" altLang="en-US" sz="20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の子々孫々が</a:t>
                      </a:r>
                      <a:r>
                        <a:rPr lang="ja-JP" altLang="ja-JP" sz="20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これからも</a:t>
                      </a:r>
                      <a:r>
                        <a:rPr lang="ja-JP" altLang="en-US" sz="20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繁栄していく</a:t>
                      </a:r>
                      <a:r>
                        <a:rPr lang="ja-JP" altLang="ja-JP" sz="20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為には、</a:t>
                      </a:r>
                      <a:endParaRPr lang="en-US" altLang="ja-JP" sz="2000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20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ja-JP" altLang="ja-JP" sz="20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環境保全が必須である。感謝の心を持ち、永続的に地球環境を</a:t>
                      </a:r>
                      <a:r>
                        <a:rPr lang="ja-JP" altLang="en-US" sz="20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大切</a:t>
                      </a:r>
                      <a:r>
                        <a:rPr lang="ja-JP" altLang="ja-JP" sz="20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にすることが重要。</a:t>
                      </a:r>
                      <a:r>
                        <a:rPr lang="ja-JP" altLang="en-US" sz="20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    </a:t>
                      </a:r>
                      <a:endParaRPr lang="en-US" altLang="ja-JP" sz="2000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20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ja-JP" altLang="ja-JP" sz="20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永続的に実行する為に、</a:t>
                      </a:r>
                      <a:r>
                        <a:rPr lang="ja-JP" altLang="en-US" sz="20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経営</a:t>
                      </a:r>
                      <a:r>
                        <a:rPr lang="ja-JP" altLang="ja-JP" sz="20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理念</a:t>
                      </a:r>
                      <a:r>
                        <a:rPr lang="ja-JP" altLang="en-US" sz="20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を念頭において企業活動を行う</a:t>
                      </a:r>
                      <a:r>
                        <a:rPr lang="ja-JP" altLang="ja-JP" sz="20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。</a:t>
                      </a:r>
                      <a:endParaRPr lang="en-US" altLang="ja-JP" sz="2000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US" altLang="ja-JP" sz="2000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20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    出来ることをやる。そして続ける。ペットキャップ、プルタブの回収（納入実績あり）</a:t>
                      </a:r>
                      <a:endParaRPr lang="en-US" altLang="ja-JP" sz="2000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20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  </a:t>
                      </a:r>
                      <a:endParaRPr lang="ja-JP" altLang="ja-JP" sz="2000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2325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5545931" y="3406687"/>
            <a:ext cx="466725" cy="206375"/>
          </a:xfrm>
          <a:prstGeom prst="upDownArrow">
            <a:avLst>
              <a:gd name="adj1" fmla="val 50000"/>
              <a:gd name="adj2" fmla="val 2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74295" tIns="8890" rIns="74295" bIns="8890" numCol="1" anchor="t" anchorCtr="0" compatLnSpc="1">
            <a:prstTxWarp prst="textNoShape">
              <a:avLst/>
            </a:prstTxWarp>
          </a:bodyPr>
          <a:lstStyle/>
          <a:p>
            <a:endParaRPr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49" y="66410"/>
            <a:ext cx="7786688" cy="3191138"/>
          </a:xfrm>
          <a:prstGeom prst="rect">
            <a:avLst/>
          </a:prstGeom>
        </p:spPr>
      </p:pic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4000721"/>
              </p:ext>
            </p:extLst>
          </p:nvPr>
        </p:nvGraphicFramePr>
        <p:xfrm>
          <a:off x="385761" y="3762201"/>
          <a:ext cx="11410639" cy="2839818"/>
        </p:xfrm>
        <a:graphic>
          <a:graphicData uri="http://schemas.openxmlformats.org/drawingml/2006/table">
            <a:tbl>
              <a:tblPr/>
              <a:tblGrid>
                <a:gridCol w="1141063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83981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2400" b="1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安心して働ける、やり</a:t>
                      </a:r>
                      <a:r>
                        <a:rPr lang="ja-JP" sz="2400" b="1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がいのある会社づくり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ja-JP" sz="2400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20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   目標達成することやその過程で達成感・やりがい・成長を感じる組織にする。</a:t>
                      </a:r>
                      <a:endParaRPr lang="en-US" altLang="ja-JP" sz="2000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20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　上司評価などを交え、達成者への昇給や表彰など強化</a:t>
                      </a:r>
                      <a:endParaRPr lang="en-US" altLang="ja-JP" sz="2000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20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　</a:t>
                      </a:r>
                      <a:endParaRPr lang="en-US" altLang="ja-JP" sz="2000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20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   昇給・昇進、最優秀従業員賞（</a:t>
                      </a:r>
                      <a:r>
                        <a:rPr lang="en-US" altLang="ja-JP" sz="20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MVP</a:t>
                      </a:r>
                      <a:r>
                        <a:rPr lang="ja-JP" altLang="en-US" sz="20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）</a:t>
                      </a:r>
                      <a:r>
                        <a:rPr lang="ja-JP" altLang="en-US" sz="2000" kern="100" dirty="0" smtClean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、永年</a:t>
                      </a:r>
                      <a:r>
                        <a:rPr lang="ja-JP" altLang="en-US" sz="20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勤続表彰、最優秀改善提案賞</a:t>
                      </a:r>
                      <a:endParaRPr lang="en-US" altLang="ja-JP" sz="2000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20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lang="ja-JP" altLang="en-US" sz="2000" kern="100" dirty="0" smtClean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親睦会や旅行などの社内</a:t>
                      </a:r>
                      <a:r>
                        <a:rPr lang="ja-JP" altLang="en-US" sz="20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レクリエーション再開</a:t>
                      </a:r>
                      <a:endParaRPr lang="ja-JP" sz="2000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4831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正方形/長方形 28"/>
          <p:cNvSpPr/>
          <p:nvPr/>
        </p:nvSpPr>
        <p:spPr>
          <a:xfrm>
            <a:off x="0" y="3270181"/>
            <a:ext cx="12191999" cy="317635"/>
          </a:xfrm>
          <a:prstGeom prst="rect">
            <a:avLst/>
          </a:prstGeom>
        </p:spPr>
        <p:style>
          <a:lnRef idx="0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accent6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正方形/長方形 29"/>
          <p:cNvSpPr/>
          <p:nvPr/>
        </p:nvSpPr>
        <p:spPr>
          <a:xfrm>
            <a:off x="485840" y="800812"/>
            <a:ext cx="2407920" cy="136345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352" tIns="149352" rIns="149352" bIns="149352" numCol="1" spcCol="1270" anchor="ctr" anchorCtr="0">
            <a:spAutoFit/>
          </a:bodyPr>
          <a:lstStyle/>
          <a:p>
            <a:pPr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200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  <a:r>
              <a:rPr 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12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endParaRPr 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エース産業機器を</a:t>
            </a: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  退社し、留学</a:t>
            </a:r>
          </a:p>
        </p:txBody>
      </p:sp>
      <p:sp>
        <p:nvSpPr>
          <p:cNvPr id="31" name="円/楕円 30"/>
          <p:cNvSpPr/>
          <p:nvPr/>
        </p:nvSpPr>
        <p:spPr>
          <a:xfrm>
            <a:off x="1346901" y="3086099"/>
            <a:ext cx="685799" cy="68579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2" name="フリーフォーム 31"/>
          <p:cNvSpPr/>
          <p:nvPr/>
        </p:nvSpPr>
        <p:spPr>
          <a:xfrm>
            <a:off x="2919391" y="1722649"/>
            <a:ext cx="3690971" cy="1363450"/>
          </a:xfrm>
          <a:custGeom>
            <a:avLst/>
            <a:gdLst>
              <a:gd name="connsiteX0" fmla="*/ 0 w 2553010"/>
              <a:gd name="connsiteY0" fmla="*/ 0 h 2743199"/>
              <a:gd name="connsiteX1" fmla="*/ 2553010 w 2553010"/>
              <a:gd name="connsiteY1" fmla="*/ 0 h 2743199"/>
              <a:gd name="connsiteX2" fmla="*/ 2553010 w 2553010"/>
              <a:gd name="connsiteY2" fmla="*/ 2743199 h 2743199"/>
              <a:gd name="connsiteX3" fmla="*/ 0 w 2553010"/>
              <a:gd name="connsiteY3" fmla="*/ 2743199 h 2743199"/>
              <a:gd name="connsiteX4" fmla="*/ 0 w 2553010"/>
              <a:gd name="connsiteY4" fmla="*/ 0 h 274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3010" h="2743199">
                <a:moveTo>
                  <a:pt x="0" y="0"/>
                </a:moveTo>
                <a:lnTo>
                  <a:pt x="2553010" y="0"/>
                </a:lnTo>
                <a:lnTo>
                  <a:pt x="2553010" y="2743199"/>
                </a:lnTo>
                <a:lnTo>
                  <a:pt x="0" y="274319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352" tIns="149352" rIns="149352" bIns="149352" numCol="1" spcCol="1270" anchor="ctr" anchorCtr="0">
            <a:spAutoFit/>
          </a:bodyPr>
          <a:lstStyle/>
          <a:p>
            <a:pPr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200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7</a:t>
            </a:r>
            <a:r>
              <a:rPr 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  <a:r>
              <a:rPr 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endParaRPr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他社を経て、</a:t>
            </a: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　エース産業機器に再入社</a:t>
            </a:r>
          </a:p>
        </p:txBody>
      </p:sp>
      <p:sp>
        <p:nvSpPr>
          <p:cNvPr id="33" name="円/楕円 32"/>
          <p:cNvSpPr/>
          <p:nvPr/>
        </p:nvSpPr>
        <p:spPr>
          <a:xfrm>
            <a:off x="4027562" y="3086099"/>
            <a:ext cx="685799" cy="68579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4" name="正方形/長方形 33"/>
          <p:cNvSpPr/>
          <p:nvPr/>
        </p:nvSpPr>
        <p:spPr>
          <a:xfrm>
            <a:off x="5493180" y="962395"/>
            <a:ext cx="3192800" cy="1040285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352" tIns="149352" rIns="149352" bIns="149352" numCol="1" spcCol="1270" anchor="ctr" anchorCtr="0">
            <a:spAutoFit/>
          </a:bodyPr>
          <a:lstStyle/>
          <a:p>
            <a:pPr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200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8</a:t>
            </a:r>
            <a:r>
              <a:rPr 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6</a:t>
            </a:r>
            <a:r>
              <a:rPr 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</a:p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中小企業家同友会入会</a:t>
            </a:r>
          </a:p>
        </p:txBody>
      </p:sp>
      <p:sp>
        <p:nvSpPr>
          <p:cNvPr id="35" name="円/楕円 34"/>
          <p:cNvSpPr/>
          <p:nvPr/>
        </p:nvSpPr>
        <p:spPr>
          <a:xfrm>
            <a:off x="6733981" y="3086099"/>
            <a:ext cx="685799" cy="68579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6" name="フリーフォーム 35"/>
          <p:cNvSpPr/>
          <p:nvPr/>
        </p:nvSpPr>
        <p:spPr>
          <a:xfrm>
            <a:off x="9470767" y="1585106"/>
            <a:ext cx="2481760" cy="1363450"/>
          </a:xfrm>
          <a:custGeom>
            <a:avLst/>
            <a:gdLst>
              <a:gd name="connsiteX0" fmla="*/ 0 w 2553010"/>
              <a:gd name="connsiteY0" fmla="*/ 0 h 2743199"/>
              <a:gd name="connsiteX1" fmla="*/ 2553010 w 2553010"/>
              <a:gd name="connsiteY1" fmla="*/ 0 h 2743199"/>
              <a:gd name="connsiteX2" fmla="*/ 2553010 w 2553010"/>
              <a:gd name="connsiteY2" fmla="*/ 2743199 h 2743199"/>
              <a:gd name="connsiteX3" fmla="*/ 0 w 2553010"/>
              <a:gd name="connsiteY3" fmla="*/ 2743199 h 2743199"/>
              <a:gd name="connsiteX4" fmla="*/ 0 w 2553010"/>
              <a:gd name="connsiteY4" fmla="*/ 0 h 274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3010" h="2743199">
                <a:moveTo>
                  <a:pt x="0" y="0"/>
                </a:moveTo>
                <a:lnTo>
                  <a:pt x="2553010" y="0"/>
                </a:lnTo>
                <a:lnTo>
                  <a:pt x="2553010" y="2743199"/>
                </a:lnTo>
                <a:lnTo>
                  <a:pt x="0" y="274319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352" tIns="149352" rIns="149352" bIns="149352" numCol="1" spcCol="1270" anchor="ctr" anchorCtr="0">
            <a:spAutoFit/>
          </a:bodyPr>
          <a:lstStyle/>
          <a:p>
            <a:pPr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200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9</a:t>
            </a:r>
            <a:r>
              <a:rPr 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</a:p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リーマンショックで</a:t>
            </a: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  売上激減</a:t>
            </a: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7" name="円/楕円 36"/>
          <p:cNvSpPr/>
          <p:nvPr/>
        </p:nvSpPr>
        <p:spPr>
          <a:xfrm>
            <a:off x="9846084" y="3086099"/>
            <a:ext cx="685799" cy="68579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cxnSp>
        <p:nvCxnSpPr>
          <p:cNvPr id="38" name="直線コネクタ 37"/>
          <p:cNvCxnSpPr>
            <a:stCxn id="31" idx="0"/>
            <a:endCxn id="30" idx="2"/>
          </p:cNvCxnSpPr>
          <p:nvPr/>
        </p:nvCxnSpPr>
        <p:spPr>
          <a:xfrm flipH="1" flipV="1">
            <a:off x="1689800" y="2164262"/>
            <a:ext cx="1" cy="92183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>
            <a:stCxn id="35" idx="0"/>
            <a:endCxn id="34" idx="2"/>
          </p:cNvCxnSpPr>
          <p:nvPr/>
        </p:nvCxnSpPr>
        <p:spPr>
          <a:xfrm flipV="1">
            <a:off x="7076881" y="2002680"/>
            <a:ext cx="12699" cy="108341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関連画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561" y="3959979"/>
            <a:ext cx="2706419" cy="215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368" y="4091982"/>
            <a:ext cx="3312046" cy="2339334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40" y="4378231"/>
            <a:ext cx="3505380" cy="170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2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5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  <p:bldP spid="34" grpId="0"/>
      <p:bldP spid="36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347350" y="677790"/>
            <a:ext cx="572086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ja-JP" altLang="ja-JP" sz="3600" b="1" kern="100" dirty="0"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目　　次</a:t>
            </a:r>
            <a:endParaRPr lang="en-US" altLang="ja-JP" sz="3600" b="1" kern="100" dirty="0">
              <a:latin typeface="HGP明朝B" panose="02020800000000000000" pitchFamily="18" charset="-128"/>
              <a:ea typeface="HGP明朝B" panose="02020800000000000000" pitchFamily="18" charset="-128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ja-JP" sz="3200" b="1" kern="100" dirty="0"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 </a:t>
            </a:r>
            <a:endParaRPr lang="ja-JP" altLang="ja-JP" sz="2000" b="1" kern="100" dirty="0">
              <a:latin typeface="HGP明朝B" panose="02020800000000000000" pitchFamily="18" charset="-128"/>
              <a:ea typeface="HGP明朝B" panose="020208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①会社と私の略年史</a:t>
            </a:r>
            <a:endParaRPr lang="en-US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②会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社概要</a:t>
            </a:r>
            <a:endParaRPr lang="en-US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③組織図</a:t>
            </a:r>
            <a:endParaRPr lang="en-US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④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指針書作成に当たって</a:t>
            </a: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            </a:t>
            </a:r>
            <a:endParaRPr lang="ja-JP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⑤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経営理念</a:t>
            </a:r>
            <a:endParaRPr lang="en-US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⑥自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社事業分析１</a:t>
            </a:r>
          </a:p>
          <a:p>
            <a:pPr algn="just">
              <a:spcAft>
                <a:spcPts val="0"/>
              </a:spcAft>
            </a:pPr>
            <a:r>
              <a:rPr lang="en-US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   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自社事業分析２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6169284" y="1716370"/>
            <a:ext cx="57951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⑦３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カ年経営方針</a:t>
            </a: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（定性）</a:t>
            </a:r>
            <a:endParaRPr lang="ja-JP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solidFill>
                  <a:srgbClr val="FF0000"/>
                </a:solidFill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⑧３</a:t>
            </a:r>
            <a:r>
              <a:rPr lang="ja-JP" altLang="ja-JP" sz="3600" b="1" kern="100" dirty="0">
                <a:solidFill>
                  <a:srgbClr val="FF0000"/>
                </a:solidFill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カ年経営計画</a:t>
            </a:r>
            <a:r>
              <a:rPr lang="ja-JP" altLang="en-US" sz="3600" b="1" kern="100" dirty="0">
                <a:solidFill>
                  <a:srgbClr val="FF0000"/>
                </a:solidFill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（定量）</a:t>
            </a:r>
            <a:endParaRPr lang="ja-JP" altLang="ja-JP" sz="3600" b="1" kern="100" dirty="0">
              <a:solidFill>
                <a:srgbClr val="FF0000"/>
              </a:solidFill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⑨</a:t>
            </a:r>
            <a:r>
              <a:rPr lang="en-US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2023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年度</a:t>
            </a: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 単年度計画</a:t>
            </a:r>
            <a:endParaRPr lang="en-US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lvl="0" algn="just"/>
            <a:r>
              <a:rPr lang="ja-JP" altLang="en-US" sz="3600" b="1" kern="100" dirty="0">
                <a:solidFill>
                  <a:prstClr val="black"/>
                </a:solidFill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⑩最後に</a:t>
            </a:r>
            <a:endParaRPr lang="en-US" altLang="ja-JP" sz="3600" b="1" kern="100" dirty="0">
              <a:solidFill>
                <a:prstClr val="black"/>
              </a:solidFill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456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1584961" y="2556933"/>
            <a:ext cx="9540239" cy="20861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1500" dirty="0">
                <a:latin typeface="HGP明朝E" panose="02020900000000000000" pitchFamily="18" charset="-128"/>
                <a:ea typeface="HGP明朝E" panose="02020900000000000000" pitchFamily="18" charset="-128"/>
              </a:rPr>
              <a:t>生産年齢人口</a:t>
            </a:r>
            <a:endParaRPr lang="en-US" altLang="ja-JP" sz="11500" dirty="0">
              <a:latin typeface="HGP明朝E" panose="02020900000000000000" pitchFamily="18" charset="-128"/>
              <a:ea typeface="HGP明朝E" panose="020209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324160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9985987" y="6316806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出展</a:t>
            </a:r>
            <a:r>
              <a:rPr lang="en-US" altLang="zh-TW" dirty="0"/>
              <a:t>/</a:t>
            </a:r>
            <a:r>
              <a:rPr lang="zh-TW" altLang="en-US" dirty="0"/>
              <a:t>総務省統計局</a:t>
            </a:r>
            <a:endParaRPr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148" y="201264"/>
            <a:ext cx="6897063" cy="6373114"/>
          </a:xfrm>
          <a:prstGeom prst="rect">
            <a:avLst/>
          </a:prstGeom>
        </p:spPr>
      </p:pic>
      <p:sp>
        <p:nvSpPr>
          <p:cNvPr id="4" name="右矢印 3"/>
          <p:cNvSpPr/>
          <p:nvPr/>
        </p:nvSpPr>
        <p:spPr>
          <a:xfrm rot="2245497">
            <a:off x="6211705" y="1569113"/>
            <a:ext cx="1801602" cy="27149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306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8788399" y="6316806"/>
            <a:ext cx="33186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出展</a:t>
            </a:r>
            <a:r>
              <a:rPr lang="en-US" altLang="zh-TW"/>
              <a:t>/</a:t>
            </a:r>
            <a:r>
              <a:rPr lang="ja-JP" altLang="en-US" dirty="0"/>
              <a:t>労働政策研究・研修機構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469" y="904240"/>
            <a:ext cx="10506331" cy="4731045"/>
          </a:xfrm>
          <a:prstGeom prst="rect">
            <a:avLst/>
          </a:prstGeom>
        </p:spPr>
      </p:pic>
      <p:cxnSp>
        <p:nvCxnSpPr>
          <p:cNvPr id="6" name="直線コネクタ 5"/>
          <p:cNvCxnSpPr/>
          <p:nvPr/>
        </p:nvCxnSpPr>
        <p:spPr>
          <a:xfrm>
            <a:off x="1005840" y="2661920"/>
            <a:ext cx="10170160" cy="2032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>
            <a:off x="982554" y="2956560"/>
            <a:ext cx="10170160" cy="2032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>
            <a:off x="1005840" y="5039360"/>
            <a:ext cx="10170160" cy="2032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角丸四角形 9"/>
          <p:cNvSpPr/>
          <p:nvPr/>
        </p:nvSpPr>
        <p:spPr>
          <a:xfrm>
            <a:off x="8026400" y="2387600"/>
            <a:ext cx="995680" cy="27228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43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9985987" y="6316806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出展</a:t>
            </a:r>
            <a:r>
              <a:rPr lang="en-US" altLang="zh-TW" dirty="0"/>
              <a:t>/</a:t>
            </a:r>
            <a:r>
              <a:rPr lang="zh-TW" altLang="en-US" dirty="0"/>
              <a:t>総務省統計局</a:t>
            </a:r>
            <a:endParaRPr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148" y="201264"/>
            <a:ext cx="6897063" cy="637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54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783" y="0"/>
            <a:ext cx="8773861" cy="6858000"/>
          </a:xfrm>
          <a:prstGeom prst="rect">
            <a:avLst/>
          </a:prstGeom>
        </p:spPr>
      </p:pic>
      <p:sp>
        <p:nvSpPr>
          <p:cNvPr id="10" name="Freeform 4771"/>
          <p:cNvSpPr>
            <a:spLocks noEditPoints="1"/>
          </p:cNvSpPr>
          <p:nvPr/>
        </p:nvSpPr>
        <p:spPr bwMode="auto">
          <a:xfrm rot="4228386">
            <a:off x="3455809" y="1731140"/>
            <a:ext cx="1260435" cy="1654696"/>
          </a:xfrm>
          <a:custGeom>
            <a:avLst/>
            <a:gdLst>
              <a:gd name="T0" fmla="*/ 56 w 577"/>
              <a:gd name="T1" fmla="*/ 373 h 579"/>
              <a:gd name="T2" fmla="*/ 504 w 577"/>
              <a:gd name="T3" fmla="*/ 422 h 579"/>
              <a:gd name="T4" fmla="*/ 46 w 577"/>
              <a:gd name="T5" fmla="*/ 330 h 579"/>
              <a:gd name="T6" fmla="*/ 516 w 577"/>
              <a:gd name="T7" fmla="*/ 162 h 579"/>
              <a:gd name="T8" fmla="*/ 569 w 577"/>
              <a:gd name="T9" fmla="*/ 279 h 579"/>
              <a:gd name="T10" fmla="*/ 418 w 577"/>
              <a:gd name="T11" fmla="*/ 26 h 579"/>
              <a:gd name="T12" fmla="*/ 2 w 577"/>
              <a:gd name="T13" fmla="*/ 257 h 579"/>
              <a:gd name="T14" fmla="*/ 44 w 577"/>
              <a:gd name="T15" fmla="*/ 437 h 579"/>
              <a:gd name="T16" fmla="*/ 474 w 577"/>
              <a:gd name="T17" fmla="*/ 509 h 579"/>
              <a:gd name="T18" fmla="*/ 297 w 577"/>
              <a:gd name="T19" fmla="*/ 563 h 579"/>
              <a:gd name="T20" fmla="*/ 543 w 577"/>
              <a:gd name="T21" fmla="*/ 416 h 579"/>
              <a:gd name="T22" fmla="*/ 233 w 577"/>
              <a:gd name="T23" fmla="*/ 555 h 579"/>
              <a:gd name="T24" fmla="*/ 497 w 577"/>
              <a:gd name="T25" fmla="*/ 457 h 579"/>
              <a:gd name="T26" fmla="*/ 433 w 577"/>
              <a:gd name="T27" fmla="*/ 496 h 579"/>
              <a:gd name="T28" fmla="*/ 108 w 577"/>
              <a:gd name="T29" fmla="*/ 62 h 579"/>
              <a:gd name="T30" fmla="*/ 444 w 577"/>
              <a:gd name="T31" fmla="*/ 505 h 579"/>
              <a:gd name="T32" fmla="*/ 454 w 577"/>
              <a:gd name="T33" fmla="*/ 481 h 579"/>
              <a:gd name="T34" fmla="*/ 533 w 577"/>
              <a:gd name="T35" fmla="*/ 423 h 579"/>
              <a:gd name="T36" fmla="*/ 469 w 577"/>
              <a:gd name="T37" fmla="*/ 481 h 579"/>
              <a:gd name="T38" fmla="*/ 519 w 577"/>
              <a:gd name="T39" fmla="*/ 449 h 579"/>
              <a:gd name="T40" fmla="*/ 398 w 577"/>
              <a:gd name="T41" fmla="*/ 516 h 579"/>
              <a:gd name="T42" fmla="*/ 485 w 577"/>
              <a:gd name="T43" fmla="*/ 481 h 579"/>
              <a:gd name="T44" fmla="*/ 377 w 577"/>
              <a:gd name="T45" fmla="*/ 525 h 579"/>
              <a:gd name="T46" fmla="*/ 428 w 577"/>
              <a:gd name="T47" fmla="*/ 513 h 579"/>
              <a:gd name="T48" fmla="*/ 480 w 577"/>
              <a:gd name="T49" fmla="*/ 492 h 579"/>
              <a:gd name="T50" fmla="*/ 336 w 577"/>
              <a:gd name="T51" fmla="*/ 532 h 579"/>
              <a:gd name="T52" fmla="*/ 320 w 577"/>
              <a:gd name="T53" fmla="*/ 533 h 579"/>
              <a:gd name="T54" fmla="*/ 389 w 577"/>
              <a:gd name="T55" fmla="*/ 533 h 579"/>
              <a:gd name="T56" fmla="*/ 487 w 577"/>
              <a:gd name="T57" fmla="*/ 498 h 579"/>
              <a:gd name="T58" fmla="*/ 266 w 577"/>
              <a:gd name="T59" fmla="*/ 534 h 579"/>
              <a:gd name="T60" fmla="*/ 369 w 577"/>
              <a:gd name="T61" fmla="*/ 552 h 579"/>
              <a:gd name="T62" fmla="*/ 408 w 577"/>
              <a:gd name="T63" fmla="*/ 551 h 579"/>
              <a:gd name="T64" fmla="*/ 359 w 577"/>
              <a:gd name="T65" fmla="*/ 557 h 579"/>
              <a:gd name="T66" fmla="*/ 377 w 577"/>
              <a:gd name="T67" fmla="*/ 560 h 579"/>
              <a:gd name="T68" fmla="*/ 330 w 577"/>
              <a:gd name="T69" fmla="*/ 562 h 579"/>
              <a:gd name="T70" fmla="*/ 371 w 577"/>
              <a:gd name="T71" fmla="*/ 563 h 579"/>
              <a:gd name="T72" fmla="*/ 331 w 577"/>
              <a:gd name="T73" fmla="*/ 568 h 579"/>
              <a:gd name="T74" fmla="*/ 315 w 577"/>
              <a:gd name="T75" fmla="*/ 572 h 579"/>
              <a:gd name="T76" fmla="*/ 251 w 577"/>
              <a:gd name="T77" fmla="*/ 564 h 579"/>
              <a:gd name="T78" fmla="*/ 188 w 577"/>
              <a:gd name="T79" fmla="*/ 535 h 579"/>
              <a:gd name="T80" fmla="*/ 229 w 577"/>
              <a:gd name="T81" fmla="*/ 558 h 579"/>
              <a:gd name="T82" fmla="*/ 245 w 577"/>
              <a:gd name="T83" fmla="*/ 568 h 579"/>
              <a:gd name="T84" fmla="*/ 190 w 577"/>
              <a:gd name="T85" fmla="*/ 549 h 579"/>
              <a:gd name="T86" fmla="*/ 142 w 577"/>
              <a:gd name="T87" fmla="*/ 513 h 579"/>
              <a:gd name="T88" fmla="*/ 192 w 577"/>
              <a:gd name="T89" fmla="*/ 555 h 579"/>
              <a:gd name="T90" fmla="*/ 155 w 577"/>
              <a:gd name="T91" fmla="*/ 533 h 579"/>
              <a:gd name="T92" fmla="*/ 140 w 577"/>
              <a:gd name="T93" fmla="*/ 522 h 579"/>
              <a:gd name="T94" fmla="*/ 155 w 577"/>
              <a:gd name="T95" fmla="*/ 540 h 579"/>
              <a:gd name="T96" fmla="*/ 101 w 577"/>
              <a:gd name="T97" fmla="*/ 491 h 579"/>
              <a:gd name="T98" fmla="*/ 105 w 577"/>
              <a:gd name="T99" fmla="*/ 504 h 579"/>
              <a:gd name="T100" fmla="*/ 67 w 577"/>
              <a:gd name="T101" fmla="*/ 454 h 579"/>
              <a:gd name="T102" fmla="*/ 37 w 577"/>
              <a:gd name="T103" fmla="*/ 293 h 579"/>
              <a:gd name="T104" fmla="*/ 26 w 577"/>
              <a:gd name="T105" fmla="*/ 407 h 579"/>
              <a:gd name="T106" fmla="*/ 19 w 577"/>
              <a:gd name="T107" fmla="*/ 391 h 579"/>
              <a:gd name="T108" fmla="*/ 53 w 577"/>
              <a:gd name="T109" fmla="*/ 195 h 579"/>
              <a:gd name="T110" fmla="*/ 56 w 577"/>
              <a:gd name="T111" fmla="*/ 183 h 579"/>
              <a:gd name="T112" fmla="*/ 1 w 577"/>
              <a:gd name="T113" fmla="*/ 313 h 579"/>
              <a:gd name="T114" fmla="*/ 1 w 577"/>
              <a:gd name="T115" fmla="*/ 268 h 579"/>
              <a:gd name="T116" fmla="*/ 147 w 577"/>
              <a:gd name="T117" fmla="*/ 37 h 579"/>
              <a:gd name="T118" fmla="*/ 345 w 577"/>
              <a:gd name="T119" fmla="*/ 38 h 579"/>
              <a:gd name="T120" fmla="*/ 492 w 577"/>
              <a:gd name="T121" fmla="*/ 110 h 579"/>
              <a:gd name="T122" fmla="*/ 534 w 577"/>
              <a:gd name="T123" fmla="*/ 177 h 579"/>
              <a:gd name="T124" fmla="*/ 545 w 577"/>
              <a:gd name="T125" fmla="*/ 156 h 5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77" h="579">
                <a:moveTo>
                  <a:pt x="544" y="344"/>
                </a:moveTo>
                <a:lnTo>
                  <a:pt x="544" y="344"/>
                </a:lnTo>
                <a:lnTo>
                  <a:pt x="534" y="381"/>
                </a:lnTo>
                <a:lnTo>
                  <a:pt x="530" y="396"/>
                </a:lnTo>
                <a:lnTo>
                  <a:pt x="524" y="409"/>
                </a:lnTo>
                <a:lnTo>
                  <a:pt x="516" y="421"/>
                </a:lnTo>
                <a:lnTo>
                  <a:pt x="507" y="432"/>
                </a:lnTo>
                <a:lnTo>
                  <a:pt x="495" y="445"/>
                </a:lnTo>
                <a:lnTo>
                  <a:pt x="479" y="460"/>
                </a:lnTo>
                <a:lnTo>
                  <a:pt x="479" y="460"/>
                </a:lnTo>
                <a:lnTo>
                  <a:pt x="478" y="458"/>
                </a:lnTo>
                <a:lnTo>
                  <a:pt x="478" y="457"/>
                </a:lnTo>
                <a:lnTo>
                  <a:pt x="484" y="452"/>
                </a:lnTo>
                <a:lnTo>
                  <a:pt x="487" y="450"/>
                </a:lnTo>
                <a:lnTo>
                  <a:pt x="485" y="450"/>
                </a:lnTo>
                <a:lnTo>
                  <a:pt x="485" y="450"/>
                </a:lnTo>
                <a:lnTo>
                  <a:pt x="473" y="468"/>
                </a:lnTo>
                <a:lnTo>
                  <a:pt x="460" y="484"/>
                </a:lnTo>
                <a:lnTo>
                  <a:pt x="447" y="497"/>
                </a:lnTo>
                <a:lnTo>
                  <a:pt x="431" y="509"/>
                </a:lnTo>
                <a:lnTo>
                  <a:pt x="414" y="519"/>
                </a:lnTo>
                <a:lnTo>
                  <a:pt x="397" y="526"/>
                </a:lnTo>
                <a:lnTo>
                  <a:pt x="379" y="532"/>
                </a:lnTo>
                <a:lnTo>
                  <a:pt x="361" y="537"/>
                </a:lnTo>
                <a:lnTo>
                  <a:pt x="342" y="539"/>
                </a:lnTo>
                <a:lnTo>
                  <a:pt x="323" y="540"/>
                </a:lnTo>
                <a:lnTo>
                  <a:pt x="303" y="539"/>
                </a:lnTo>
                <a:lnTo>
                  <a:pt x="283" y="537"/>
                </a:lnTo>
                <a:lnTo>
                  <a:pt x="264" y="533"/>
                </a:lnTo>
                <a:lnTo>
                  <a:pt x="244" y="528"/>
                </a:lnTo>
                <a:lnTo>
                  <a:pt x="224" y="522"/>
                </a:lnTo>
                <a:lnTo>
                  <a:pt x="205" y="514"/>
                </a:lnTo>
                <a:lnTo>
                  <a:pt x="186" y="505"/>
                </a:lnTo>
                <a:lnTo>
                  <a:pt x="168" y="495"/>
                </a:lnTo>
                <a:lnTo>
                  <a:pt x="150" y="482"/>
                </a:lnTo>
                <a:lnTo>
                  <a:pt x="133" y="470"/>
                </a:lnTo>
                <a:lnTo>
                  <a:pt x="118" y="456"/>
                </a:lnTo>
                <a:lnTo>
                  <a:pt x="103" y="442"/>
                </a:lnTo>
                <a:lnTo>
                  <a:pt x="89" y="426"/>
                </a:lnTo>
                <a:lnTo>
                  <a:pt x="77" y="409"/>
                </a:lnTo>
                <a:lnTo>
                  <a:pt x="66" y="391"/>
                </a:lnTo>
                <a:lnTo>
                  <a:pt x="56" y="373"/>
                </a:lnTo>
                <a:lnTo>
                  <a:pt x="48" y="354"/>
                </a:lnTo>
                <a:lnTo>
                  <a:pt x="42" y="334"/>
                </a:lnTo>
                <a:lnTo>
                  <a:pt x="38" y="314"/>
                </a:lnTo>
                <a:lnTo>
                  <a:pt x="36" y="292"/>
                </a:lnTo>
                <a:lnTo>
                  <a:pt x="36" y="271"/>
                </a:lnTo>
                <a:lnTo>
                  <a:pt x="37" y="249"/>
                </a:lnTo>
                <a:lnTo>
                  <a:pt x="37" y="249"/>
                </a:lnTo>
                <a:lnTo>
                  <a:pt x="34" y="262"/>
                </a:lnTo>
                <a:lnTo>
                  <a:pt x="30" y="275"/>
                </a:lnTo>
                <a:lnTo>
                  <a:pt x="28" y="287"/>
                </a:lnTo>
                <a:lnTo>
                  <a:pt x="26" y="301"/>
                </a:lnTo>
                <a:lnTo>
                  <a:pt x="25" y="313"/>
                </a:lnTo>
                <a:lnTo>
                  <a:pt x="25" y="325"/>
                </a:lnTo>
                <a:lnTo>
                  <a:pt x="25" y="336"/>
                </a:lnTo>
                <a:lnTo>
                  <a:pt x="26" y="348"/>
                </a:lnTo>
                <a:lnTo>
                  <a:pt x="31" y="368"/>
                </a:lnTo>
                <a:lnTo>
                  <a:pt x="37" y="389"/>
                </a:lnTo>
                <a:lnTo>
                  <a:pt x="47" y="408"/>
                </a:lnTo>
                <a:lnTo>
                  <a:pt x="59" y="425"/>
                </a:lnTo>
                <a:lnTo>
                  <a:pt x="72" y="440"/>
                </a:lnTo>
                <a:lnTo>
                  <a:pt x="88" y="456"/>
                </a:lnTo>
                <a:lnTo>
                  <a:pt x="105" y="469"/>
                </a:lnTo>
                <a:lnTo>
                  <a:pt x="123" y="481"/>
                </a:lnTo>
                <a:lnTo>
                  <a:pt x="142" y="491"/>
                </a:lnTo>
                <a:lnTo>
                  <a:pt x="162" y="501"/>
                </a:lnTo>
                <a:lnTo>
                  <a:pt x="184" y="508"/>
                </a:lnTo>
                <a:lnTo>
                  <a:pt x="207" y="514"/>
                </a:lnTo>
                <a:lnTo>
                  <a:pt x="230" y="519"/>
                </a:lnTo>
                <a:lnTo>
                  <a:pt x="253" y="522"/>
                </a:lnTo>
                <a:lnTo>
                  <a:pt x="276" y="523"/>
                </a:lnTo>
                <a:lnTo>
                  <a:pt x="300" y="523"/>
                </a:lnTo>
                <a:lnTo>
                  <a:pt x="323" y="522"/>
                </a:lnTo>
                <a:lnTo>
                  <a:pt x="345" y="520"/>
                </a:lnTo>
                <a:lnTo>
                  <a:pt x="367" y="515"/>
                </a:lnTo>
                <a:lnTo>
                  <a:pt x="389" y="509"/>
                </a:lnTo>
                <a:lnTo>
                  <a:pt x="409" y="502"/>
                </a:lnTo>
                <a:lnTo>
                  <a:pt x="430" y="492"/>
                </a:lnTo>
                <a:lnTo>
                  <a:pt x="448" y="481"/>
                </a:lnTo>
                <a:lnTo>
                  <a:pt x="465" y="469"/>
                </a:lnTo>
                <a:lnTo>
                  <a:pt x="479" y="455"/>
                </a:lnTo>
                <a:lnTo>
                  <a:pt x="492" y="439"/>
                </a:lnTo>
                <a:lnTo>
                  <a:pt x="504" y="422"/>
                </a:lnTo>
                <a:lnTo>
                  <a:pt x="513" y="403"/>
                </a:lnTo>
                <a:lnTo>
                  <a:pt x="513" y="403"/>
                </a:lnTo>
                <a:lnTo>
                  <a:pt x="510" y="408"/>
                </a:lnTo>
                <a:lnTo>
                  <a:pt x="510" y="408"/>
                </a:lnTo>
                <a:lnTo>
                  <a:pt x="504" y="417"/>
                </a:lnTo>
                <a:lnTo>
                  <a:pt x="498" y="427"/>
                </a:lnTo>
                <a:lnTo>
                  <a:pt x="481" y="446"/>
                </a:lnTo>
                <a:lnTo>
                  <a:pt x="481" y="446"/>
                </a:lnTo>
                <a:lnTo>
                  <a:pt x="481" y="446"/>
                </a:lnTo>
                <a:lnTo>
                  <a:pt x="483" y="444"/>
                </a:lnTo>
                <a:lnTo>
                  <a:pt x="486" y="440"/>
                </a:lnTo>
                <a:lnTo>
                  <a:pt x="490" y="436"/>
                </a:lnTo>
                <a:lnTo>
                  <a:pt x="490" y="436"/>
                </a:lnTo>
                <a:lnTo>
                  <a:pt x="475" y="450"/>
                </a:lnTo>
                <a:lnTo>
                  <a:pt x="460" y="464"/>
                </a:lnTo>
                <a:lnTo>
                  <a:pt x="443" y="478"/>
                </a:lnTo>
                <a:lnTo>
                  <a:pt x="424" y="490"/>
                </a:lnTo>
                <a:lnTo>
                  <a:pt x="404" y="501"/>
                </a:lnTo>
                <a:lnTo>
                  <a:pt x="383" y="510"/>
                </a:lnTo>
                <a:lnTo>
                  <a:pt x="361" y="519"/>
                </a:lnTo>
                <a:lnTo>
                  <a:pt x="337" y="523"/>
                </a:lnTo>
                <a:lnTo>
                  <a:pt x="313" y="527"/>
                </a:lnTo>
                <a:lnTo>
                  <a:pt x="288" y="528"/>
                </a:lnTo>
                <a:lnTo>
                  <a:pt x="262" y="527"/>
                </a:lnTo>
                <a:lnTo>
                  <a:pt x="237" y="523"/>
                </a:lnTo>
                <a:lnTo>
                  <a:pt x="224" y="520"/>
                </a:lnTo>
                <a:lnTo>
                  <a:pt x="211" y="516"/>
                </a:lnTo>
                <a:lnTo>
                  <a:pt x="197" y="511"/>
                </a:lnTo>
                <a:lnTo>
                  <a:pt x="184" y="505"/>
                </a:lnTo>
                <a:lnTo>
                  <a:pt x="171" y="499"/>
                </a:lnTo>
                <a:lnTo>
                  <a:pt x="158" y="492"/>
                </a:lnTo>
                <a:lnTo>
                  <a:pt x="144" y="484"/>
                </a:lnTo>
                <a:lnTo>
                  <a:pt x="131" y="475"/>
                </a:lnTo>
                <a:lnTo>
                  <a:pt x="131" y="475"/>
                </a:lnTo>
                <a:lnTo>
                  <a:pt x="113" y="458"/>
                </a:lnTo>
                <a:lnTo>
                  <a:pt x="97" y="442"/>
                </a:lnTo>
                <a:lnTo>
                  <a:pt x="83" y="423"/>
                </a:lnTo>
                <a:lnTo>
                  <a:pt x="72" y="405"/>
                </a:lnTo>
                <a:lnTo>
                  <a:pt x="62" y="387"/>
                </a:lnTo>
                <a:lnTo>
                  <a:pt x="55" y="368"/>
                </a:lnTo>
                <a:lnTo>
                  <a:pt x="49" y="349"/>
                </a:lnTo>
                <a:lnTo>
                  <a:pt x="46" y="330"/>
                </a:lnTo>
                <a:lnTo>
                  <a:pt x="43" y="310"/>
                </a:lnTo>
                <a:lnTo>
                  <a:pt x="43" y="292"/>
                </a:lnTo>
                <a:lnTo>
                  <a:pt x="44" y="273"/>
                </a:lnTo>
                <a:lnTo>
                  <a:pt x="48" y="254"/>
                </a:lnTo>
                <a:lnTo>
                  <a:pt x="53" y="236"/>
                </a:lnTo>
                <a:lnTo>
                  <a:pt x="59" y="216"/>
                </a:lnTo>
                <a:lnTo>
                  <a:pt x="66" y="198"/>
                </a:lnTo>
                <a:lnTo>
                  <a:pt x="74" y="181"/>
                </a:lnTo>
                <a:lnTo>
                  <a:pt x="84" y="165"/>
                </a:lnTo>
                <a:lnTo>
                  <a:pt x="95" y="149"/>
                </a:lnTo>
                <a:lnTo>
                  <a:pt x="107" y="133"/>
                </a:lnTo>
                <a:lnTo>
                  <a:pt x="120" y="119"/>
                </a:lnTo>
                <a:lnTo>
                  <a:pt x="133" y="104"/>
                </a:lnTo>
                <a:lnTo>
                  <a:pt x="149" y="92"/>
                </a:lnTo>
                <a:lnTo>
                  <a:pt x="165" y="80"/>
                </a:lnTo>
                <a:lnTo>
                  <a:pt x="180" y="70"/>
                </a:lnTo>
                <a:lnTo>
                  <a:pt x="197" y="60"/>
                </a:lnTo>
                <a:lnTo>
                  <a:pt x="215" y="53"/>
                </a:lnTo>
                <a:lnTo>
                  <a:pt x="233" y="45"/>
                </a:lnTo>
                <a:lnTo>
                  <a:pt x="251" y="41"/>
                </a:lnTo>
                <a:lnTo>
                  <a:pt x="271" y="37"/>
                </a:lnTo>
                <a:lnTo>
                  <a:pt x="289" y="35"/>
                </a:lnTo>
                <a:lnTo>
                  <a:pt x="308" y="35"/>
                </a:lnTo>
                <a:lnTo>
                  <a:pt x="327" y="36"/>
                </a:lnTo>
                <a:lnTo>
                  <a:pt x="327" y="36"/>
                </a:lnTo>
                <a:lnTo>
                  <a:pt x="325" y="36"/>
                </a:lnTo>
                <a:lnTo>
                  <a:pt x="319" y="36"/>
                </a:lnTo>
                <a:lnTo>
                  <a:pt x="307" y="35"/>
                </a:lnTo>
                <a:lnTo>
                  <a:pt x="307" y="35"/>
                </a:lnTo>
                <a:lnTo>
                  <a:pt x="330" y="39"/>
                </a:lnTo>
                <a:lnTo>
                  <a:pt x="350" y="44"/>
                </a:lnTo>
                <a:lnTo>
                  <a:pt x="371" y="50"/>
                </a:lnTo>
                <a:lnTo>
                  <a:pt x="389" y="56"/>
                </a:lnTo>
                <a:lnTo>
                  <a:pt x="407" y="63"/>
                </a:lnTo>
                <a:lnTo>
                  <a:pt x="424" y="72"/>
                </a:lnTo>
                <a:lnTo>
                  <a:pt x="439" y="82"/>
                </a:lnTo>
                <a:lnTo>
                  <a:pt x="454" y="92"/>
                </a:lnTo>
                <a:lnTo>
                  <a:pt x="467" y="104"/>
                </a:lnTo>
                <a:lnTo>
                  <a:pt x="481" y="116"/>
                </a:lnTo>
                <a:lnTo>
                  <a:pt x="494" y="131"/>
                </a:lnTo>
                <a:lnTo>
                  <a:pt x="506" y="145"/>
                </a:lnTo>
                <a:lnTo>
                  <a:pt x="516" y="162"/>
                </a:lnTo>
                <a:lnTo>
                  <a:pt x="527" y="179"/>
                </a:lnTo>
                <a:lnTo>
                  <a:pt x="538" y="198"/>
                </a:lnTo>
                <a:lnTo>
                  <a:pt x="549" y="219"/>
                </a:lnTo>
                <a:lnTo>
                  <a:pt x="549" y="219"/>
                </a:lnTo>
                <a:lnTo>
                  <a:pt x="549" y="216"/>
                </a:lnTo>
                <a:lnTo>
                  <a:pt x="550" y="220"/>
                </a:lnTo>
                <a:lnTo>
                  <a:pt x="550" y="220"/>
                </a:lnTo>
                <a:lnTo>
                  <a:pt x="546" y="201"/>
                </a:lnTo>
                <a:lnTo>
                  <a:pt x="544" y="192"/>
                </a:lnTo>
                <a:lnTo>
                  <a:pt x="542" y="184"/>
                </a:lnTo>
                <a:lnTo>
                  <a:pt x="538" y="174"/>
                </a:lnTo>
                <a:lnTo>
                  <a:pt x="532" y="166"/>
                </a:lnTo>
                <a:lnTo>
                  <a:pt x="526" y="156"/>
                </a:lnTo>
                <a:lnTo>
                  <a:pt x="518" y="148"/>
                </a:lnTo>
                <a:lnTo>
                  <a:pt x="518" y="148"/>
                </a:lnTo>
                <a:lnTo>
                  <a:pt x="520" y="149"/>
                </a:lnTo>
                <a:lnTo>
                  <a:pt x="519" y="145"/>
                </a:lnTo>
                <a:lnTo>
                  <a:pt x="519" y="145"/>
                </a:lnTo>
                <a:lnTo>
                  <a:pt x="521" y="149"/>
                </a:lnTo>
                <a:lnTo>
                  <a:pt x="516" y="143"/>
                </a:lnTo>
                <a:lnTo>
                  <a:pt x="516" y="143"/>
                </a:lnTo>
                <a:lnTo>
                  <a:pt x="519" y="143"/>
                </a:lnTo>
                <a:lnTo>
                  <a:pt x="520" y="144"/>
                </a:lnTo>
                <a:lnTo>
                  <a:pt x="525" y="151"/>
                </a:lnTo>
                <a:lnTo>
                  <a:pt x="530" y="160"/>
                </a:lnTo>
                <a:lnTo>
                  <a:pt x="536" y="172"/>
                </a:lnTo>
                <a:lnTo>
                  <a:pt x="546" y="198"/>
                </a:lnTo>
                <a:lnTo>
                  <a:pt x="555" y="221"/>
                </a:lnTo>
                <a:lnTo>
                  <a:pt x="555" y="221"/>
                </a:lnTo>
                <a:lnTo>
                  <a:pt x="554" y="212"/>
                </a:lnTo>
                <a:lnTo>
                  <a:pt x="550" y="203"/>
                </a:lnTo>
                <a:lnTo>
                  <a:pt x="544" y="189"/>
                </a:lnTo>
                <a:lnTo>
                  <a:pt x="540" y="181"/>
                </a:lnTo>
                <a:lnTo>
                  <a:pt x="538" y="175"/>
                </a:lnTo>
                <a:lnTo>
                  <a:pt x="537" y="169"/>
                </a:lnTo>
                <a:lnTo>
                  <a:pt x="538" y="162"/>
                </a:lnTo>
                <a:lnTo>
                  <a:pt x="538" y="162"/>
                </a:lnTo>
                <a:lnTo>
                  <a:pt x="542" y="174"/>
                </a:lnTo>
                <a:lnTo>
                  <a:pt x="546" y="190"/>
                </a:lnTo>
                <a:lnTo>
                  <a:pt x="556" y="230"/>
                </a:lnTo>
                <a:lnTo>
                  <a:pt x="566" y="267"/>
                </a:lnTo>
                <a:lnTo>
                  <a:pt x="569" y="279"/>
                </a:lnTo>
                <a:lnTo>
                  <a:pt x="572" y="283"/>
                </a:lnTo>
                <a:lnTo>
                  <a:pt x="574" y="285"/>
                </a:lnTo>
                <a:lnTo>
                  <a:pt x="574" y="285"/>
                </a:lnTo>
                <a:lnTo>
                  <a:pt x="577" y="259"/>
                </a:lnTo>
                <a:lnTo>
                  <a:pt x="577" y="234"/>
                </a:lnTo>
                <a:lnTo>
                  <a:pt x="575" y="224"/>
                </a:lnTo>
                <a:lnTo>
                  <a:pt x="574" y="213"/>
                </a:lnTo>
                <a:lnTo>
                  <a:pt x="572" y="203"/>
                </a:lnTo>
                <a:lnTo>
                  <a:pt x="568" y="194"/>
                </a:lnTo>
                <a:lnTo>
                  <a:pt x="559" y="173"/>
                </a:lnTo>
                <a:lnTo>
                  <a:pt x="548" y="151"/>
                </a:lnTo>
                <a:lnTo>
                  <a:pt x="533" y="130"/>
                </a:lnTo>
                <a:lnTo>
                  <a:pt x="515" y="103"/>
                </a:lnTo>
                <a:lnTo>
                  <a:pt x="515" y="103"/>
                </a:lnTo>
                <a:lnTo>
                  <a:pt x="526" y="106"/>
                </a:lnTo>
                <a:lnTo>
                  <a:pt x="525" y="107"/>
                </a:lnTo>
                <a:lnTo>
                  <a:pt x="522" y="107"/>
                </a:lnTo>
                <a:lnTo>
                  <a:pt x="518" y="107"/>
                </a:lnTo>
                <a:lnTo>
                  <a:pt x="521" y="108"/>
                </a:lnTo>
                <a:lnTo>
                  <a:pt x="521" y="108"/>
                </a:lnTo>
                <a:lnTo>
                  <a:pt x="519" y="102"/>
                </a:lnTo>
                <a:lnTo>
                  <a:pt x="515" y="96"/>
                </a:lnTo>
                <a:lnTo>
                  <a:pt x="503" y="85"/>
                </a:lnTo>
                <a:lnTo>
                  <a:pt x="490" y="74"/>
                </a:lnTo>
                <a:lnTo>
                  <a:pt x="477" y="66"/>
                </a:lnTo>
                <a:lnTo>
                  <a:pt x="477" y="66"/>
                </a:lnTo>
                <a:lnTo>
                  <a:pt x="480" y="66"/>
                </a:lnTo>
                <a:lnTo>
                  <a:pt x="479" y="65"/>
                </a:lnTo>
                <a:lnTo>
                  <a:pt x="468" y="60"/>
                </a:lnTo>
                <a:lnTo>
                  <a:pt x="468" y="60"/>
                </a:lnTo>
                <a:lnTo>
                  <a:pt x="474" y="65"/>
                </a:lnTo>
                <a:lnTo>
                  <a:pt x="480" y="68"/>
                </a:lnTo>
                <a:lnTo>
                  <a:pt x="486" y="72"/>
                </a:lnTo>
                <a:lnTo>
                  <a:pt x="494" y="80"/>
                </a:lnTo>
                <a:lnTo>
                  <a:pt x="494" y="80"/>
                </a:lnTo>
                <a:lnTo>
                  <a:pt x="481" y="73"/>
                </a:lnTo>
                <a:lnTo>
                  <a:pt x="472" y="66"/>
                </a:lnTo>
                <a:lnTo>
                  <a:pt x="454" y="51"/>
                </a:lnTo>
                <a:lnTo>
                  <a:pt x="437" y="38"/>
                </a:lnTo>
                <a:lnTo>
                  <a:pt x="428" y="32"/>
                </a:lnTo>
                <a:lnTo>
                  <a:pt x="418" y="26"/>
                </a:lnTo>
                <a:lnTo>
                  <a:pt x="418" y="26"/>
                </a:lnTo>
                <a:lnTo>
                  <a:pt x="422" y="29"/>
                </a:lnTo>
                <a:lnTo>
                  <a:pt x="426" y="32"/>
                </a:lnTo>
                <a:lnTo>
                  <a:pt x="426" y="32"/>
                </a:lnTo>
                <a:lnTo>
                  <a:pt x="418" y="25"/>
                </a:lnTo>
                <a:lnTo>
                  <a:pt x="408" y="20"/>
                </a:lnTo>
                <a:lnTo>
                  <a:pt x="397" y="17"/>
                </a:lnTo>
                <a:lnTo>
                  <a:pt x="386" y="14"/>
                </a:lnTo>
                <a:lnTo>
                  <a:pt x="366" y="9"/>
                </a:lnTo>
                <a:lnTo>
                  <a:pt x="359" y="8"/>
                </a:lnTo>
                <a:lnTo>
                  <a:pt x="353" y="6"/>
                </a:lnTo>
                <a:lnTo>
                  <a:pt x="353" y="6"/>
                </a:lnTo>
                <a:lnTo>
                  <a:pt x="323" y="3"/>
                </a:lnTo>
                <a:lnTo>
                  <a:pt x="291" y="3"/>
                </a:lnTo>
                <a:lnTo>
                  <a:pt x="261" y="6"/>
                </a:lnTo>
                <a:lnTo>
                  <a:pt x="231" y="11"/>
                </a:lnTo>
                <a:lnTo>
                  <a:pt x="201" y="17"/>
                </a:lnTo>
                <a:lnTo>
                  <a:pt x="172" y="26"/>
                </a:lnTo>
                <a:lnTo>
                  <a:pt x="144" y="37"/>
                </a:lnTo>
                <a:lnTo>
                  <a:pt x="118" y="51"/>
                </a:lnTo>
                <a:lnTo>
                  <a:pt x="105" y="59"/>
                </a:lnTo>
                <a:lnTo>
                  <a:pt x="94" y="67"/>
                </a:lnTo>
                <a:lnTo>
                  <a:pt x="82" y="76"/>
                </a:lnTo>
                <a:lnTo>
                  <a:pt x="71" y="85"/>
                </a:lnTo>
                <a:lnTo>
                  <a:pt x="61" y="95"/>
                </a:lnTo>
                <a:lnTo>
                  <a:pt x="52" y="106"/>
                </a:lnTo>
                <a:lnTo>
                  <a:pt x="43" y="116"/>
                </a:lnTo>
                <a:lnTo>
                  <a:pt x="35" y="128"/>
                </a:lnTo>
                <a:lnTo>
                  <a:pt x="28" y="142"/>
                </a:lnTo>
                <a:lnTo>
                  <a:pt x="21" y="154"/>
                </a:lnTo>
                <a:lnTo>
                  <a:pt x="15" y="168"/>
                </a:lnTo>
                <a:lnTo>
                  <a:pt x="12" y="181"/>
                </a:lnTo>
                <a:lnTo>
                  <a:pt x="8" y="197"/>
                </a:lnTo>
                <a:lnTo>
                  <a:pt x="6" y="212"/>
                </a:lnTo>
                <a:lnTo>
                  <a:pt x="5" y="228"/>
                </a:lnTo>
                <a:lnTo>
                  <a:pt x="3" y="245"/>
                </a:lnTo>
                <a:lnTo>
                  <a:pt x="3" y="245"/>
                </a:lnTo>
                <a:lnTo>
                  <a:pt x="1" y="248"/>
                </a:lnTo>
                <a:lnTo>
                  <a:pt x="2" y="244"/>
                </a:lnTo>
                <a:lnTo>
                  <a:pt x="7" y="232"/>
                </a:lnTo>
                <a:lnTo>
                  <a:pt x="7" y="232"/>
                </a:lnTo>
                <a:lnTo>
                  <a:pt x="3" y="244"/>
                </a:lnTo>
                <a:lnTo>
                  <a:pt x="2" y="257"/>
                </a:lnTo>
                <a:lnTo>
                  <a:pt x="0" y="281"/>
                </a:lnTo>
                <a:lnTo>
                  <a:pt x="1" y="303"/>
                </a:lnTo>
                <a:lnTo>
                  <a:pt x="3" y="325"/>
                </a:lnTo>
                <a:lnTo>
                  <a:pt x="7" y="344"/>
                </a:lnTo>
                <a:lnTo>
                  <a:pt x="11" y="361"/>
                </a:lnTo>
                <a:lnTo>
                  <a:pt x="18" y="385"/>
                </a:lnTo>
                <a:lnTo>
                  <a:pt x="18" y="385"/>
                </a:lnTo>
                <a:lnTo>
                  <a:pt x="20" y="389"/>
                </a:lnTo>
                <a:lnTo>
                  <a:pt x="21" y="393"/>
                </a:lnTo>
                <a:lnTo>
                  <a:pt x="21" y="393"/>
                </a:lnTo>
                <a:lnTo>
                  <a:pt x="18" y="383"/>
                </a:lnTo>
                <a:lnTo>
                  <a:pt x="12" y="372"/>
                </a:lnTo>
                <a:lnTo>
                  <a:pt x="12" y="372"/>
                </a:lnTo>
                <a:lnTo>
                  <a:pt x="13" y="381"/>
                </a:lnTo>
                <a:lnTo>
                  <a:pt x="14" y="387"/>
                </a:lnTo>
                <a:lnTo>
                  <a:pt x="17" y="393"/>
                </a:lnTo>
                <a:lnTo>
                  <a:pt x="19" y="397"/>
                </a:lnTo>
                <a:lnTo>
                  <a:pt x="24" y="407"/>
                </a:lnTo>
                <a:lnTo>
                  <a:pt x="31" y="421"/>
                </a:lnTo>
                <a:lnTo>
                  <a:pt x="31" y="421"/>
                </a:lnTo>
                <a:lnTo>
                  <a:pt x="31" y="417"/>
                </a:lnTo>
                <a:lnTo>
                  <a:pt x="34" y="422"/>
                </a:lnTo>
                <a:lnTo>
                  <a:pt x="34" y="422"/>
                </a:lnTo>
                <a:lnTo>
                  <a:pt x="34" y="420"/>
                </a:lnTo>
                <a:lnTo>
                  <a:pt x="35" y="422"/>
                </a:lnTo>
                <a:lnTo>
                  <a:pt x="37" y="427"/>
                </a:lnTo>
                <a:lnTo>
                  <a:pt x="37" y="427"/>
                </a:lnTo>
                <a:lnTo>
                  <a:pt x="34" y="420"/>
                </a:lnTo>
                <a:lnTo>
                  <a:pt x="30" y="414"/>
                </a:lnTo>
                <a:lnTo>
                  <a:pt x="30" y="414"/>
                </a:lnTo>
                <a:lnTo>
                  <a:pt x="31" y="416"/>
                </a:lnTo>
                <a:lnTo>
                  <a:pt x="30" y="415"/>
                </a:lnTo>
                <a:lnTo>
                  <a:pt x="30" y="415"/>
                </a:lnTo>
                <a:lnTo>
                  <a:pt x="30" y="416"/>
                </a:lnTo>
                <a:lnTo>
                  <a:pt x="31" y="420"/>
                </a:lnTo>
                <a:lnTo>
                  <a:pt x="37" y="428"/>
                </a:lnTo>
                <a:lnTo>
                  <a:pt x="47" y="440"/>
                </a:lnTo>
                <a:lnTo>
                  <a:pt x="47" y="440"/>
                </a:lnTo>
                <a:lnTo>
                  <a:pt x="46" y="436"/>
                </a:lnTo>
                <a:lnTo>
                  <a:pt x="46" y="437"/>
                </a:lnTo>
                <a:lnTo>
                  <a:pt x="46" y="437"/>
                </a:lnTo>
                <a:lnTo>
                  <a:pt x="44" y="437"/>
                </a:lnTo>
                <a:lnTo>
                  <a:pt x="38" y="430"/>
                </a:lnTo>
                <a:lnTo>
                  <a:pt x="38" y="430"/>
                </a:lnTo>
                <a:lnTo>
                  <a:pt x="43" y="443"/>
                </a:lnTo>
                <a:lnTo>
                  <a:pt x="50" y="455"/>
                </a:lnTo>
                <a:lnTo>
                  <a:pt x="59" y="466"/>
                </a:lnTo>
                <a:lnTo>
                  <a:pt x="68" y="478"/>
                </a:lnTo>
                <a:lnTo>
                  <a:pt x="79" y="488"/>
                </a:lnTo>
                <a:lnTo>
                  <a:pt x="91" y="498"/>
                </a:lnTo>
                <a:lnTo>
                  <a:pt x="105" y="509"/>
                </a:lnTo>
                <a:lnTo>
                  <a:pt x="118" y="519"/>
                </a:lnTo>
                <a:lnTo>
                  <a:pt x="146" y="535"/>
                </a:lnTo>
                <a:lnTo>
                  <a:pt x="174" y="549"/>
                </a:lnTo>
                <a:lnTo>
                  <a:pt x="201" y="560"/>
                </a:lnTo>
                <a:lnTo>
                  <a:pt x="226" y="567"/>
                </a:lnTo>
                <a:lnTo>
                  <a:pt x="226" y="567"/>
                </a:lnTo>
                <a:lnTo>
                  <a:pt x="231" y="572"/>
                </a:lnTo>
                <a:lnTo>
                  <a:pt x="239" y="574"/>
                </a:lnTo>
                <a:lnTo>
                  <a:pt x="249" y="576"/>
                </a:lnTo>
                <a:lnTo>
                  <a:pt x="261" y="578"/>
                </a:lnTo>
                <a:lnTo>
                  <a:pt x="274" y="578"/>
                </a:lnTo>
                <a:lnTo>
                  <a:pt x="289" y="578"/>
                </a:lnTo>
                <a:lnTo>
                  <a:pt x="320" y="574"/>
                </a:lnTo>
                <a:lnTo>
                  <a:pt x="353" y="569"/>
                </a:lnTo>
                <a:lnTo>
                  <a:pt x="383" y="561"/>
                </a:lnTo>
                <a:lnTo>
                  <a:pt x="397" y="556"/>
                </a:lnTo>
                <a:lnTo>
                  <a:pt x="409" y="551"/>
                </a:lnTo>
                <a:lnTo>
                  <a:pt x="420" y="546"/>
                </a:lnTo>
                <a:lnTo>
                  <a:pt x="428" y="540"/>
                </a:lnTo>
                <a:lnTo>
                  <a:pt x="428" y="540"/>
                </a:lnTo>
                <a:lnTo>
                  <a:pt x="407" y="552"/>
                </a:lnTo>
                <a:lnTo>
                  <a:pt x="406" y="554"/>
                </a:lnTo>
                <a:lnTo>
                  <a:pt x="408" y="552"/>
                </a:lnTo>
                <a:lnTo>
                  <a:pt x="415" y="547"/>
                </a:lnTo>
                <a:lnTo>
                  <a:pt x="418" y="546"/>
                </a:lnTo>
                <a:lnTo>
                  <a:pt x="414" y="546"/>
                </a:lnTo>
                <a:lnTo>
                  <a:pt x="414" y="546"/>
                </a:lnTo>
                <a:lnTo>
                  <a:pt x="428" y="539"/>
                </a:lnTo>
                <a:lnTo>
                  <a:pt x="443" y="529"/>
                </a:lnTo>
                <a:lnTo>
                  <a:pt x="457" y="520"/>
                </a:lnTo>
                <a:lnTo>
                  <a:pt x="473" y="510"/>
                </a:lnTo>
                <a:lnTo>
                  <a:pt x="473" y="510"/>
                </a:lnTo>
                <a:lnTo>
                  <a:pt x="474" y="509"/>
                </a:lnTo>
                <a:lnTo>
                  <a:pt x="479" y="507"/>
                </a:lnTo>
                <a:lnTo>
                  <a:pt x="487" y="499"/>
                </a:lnTo>
                <a:lnTo>
                  <a:pt x="498" y="487"/>
                </a:lnTo>
                <a:lnTo>
                  <a:pt x="498" y="487"/>
                </a:lnTo>
                <a:lnTo>
                  <a:pt x="494" y="492"/>
                </a:lnTo>
                <a:lnTo>
                  <a:pt x="490" y="495"/>
                </a:lnTo>
                <a:lnTo>
                  <a:pt x="492" y="495"/>
                </a:lnTo>
                <a:lnTo>
                  <a:pt x="492" y="495"/>
                </a:lnTo>
                <a:lnTo>
                  <a:pt x="469" y="504"/>
                </a:lnTo>
                <a:lnTo>
                  <a:pt x="438" y="519"/>
                </a:lnTo>
                <a:lnTo>
                  <a:pt x="400" y="537"/>
                </a:lnTo>
                <a:lnTo>
                  <a:pt x="359" y="554"/>
                </a:lnTo>
                <a:lnTo>
                  <a:pt x="339" y="562"/>
                </a:lnTo>
                <a:lnTo>
                  <a:pt x="320" y="569"/>
                </a:lnTo>
                <a:lnTo>
                  <a:pt x="303" y="574"/>
                </a:lnTo>
                <a:lnTo>
                  <a:pt x="288" y="578"/>
                </a:lnTo>
                <a:lnTo>
                  <a:pt x="274" y="579"/>
                </a:lnTo>
                <a:lnTo>
                  <a:pt x="270" y="579"/>
                </a:lnTo>
                <a:lnTo>
                  <a:pt x="265" y="578"/>
                </a:lnTo>
                <a:lnTo>
                  <a:pt x="261" y="576"/>
                </a:lnTo>
                <a:lnTo>
                  <a:pt x="259" y="574"/>
                </a:lnTo>
                <a:lnTo>
                  <a:pt x="258" y="570"/>
                </a:lnTo>
                <a:lnTo>
                  <a:pt x="256" y="566"/>
                </a:lnTo>
                <a:lnTo>
                  <a:pt x="256" y="566"/>
                </a:lnTo>
                <a:lnTo>
                  <a:pt x="265" y="567"/>
                </a:lnTo>
                <a:lnTo>
                  <a:pt x="258" y="566"/>
                </a:lnTo>
                <a:lnTo>
                  <a:pt x="258" y="566"/>
                </a:lnTo>
                <a:lnTo>
                  <a:pt x="264" y="567"/>
                </a:lnTo>
                <a:lnTo>
                  <a:pt x="271" y="567"/>
                </a:lnTo>
                <a:lnTo>
                  <a:pt x="283" y="566"/>
                </a:lnTo>
                <a:lnTo>
                  <a:pt x="283" y="566"/>
                </a:lnTo>
                <a:lnTo>
                  <a:pt x="278" y="564"/>
                </a:lnTo>
                <a:lnTo>
                  <a:pt x="284" y="564"/>
                </a:lnTo>
                <a:lnTo>
                  <a:pt x="296" y="564"/>
                </a:lnTo>
                <a:lnTo>
                  <a:pt x="307" y="566"/>
                </a:lnTo>
                <a:lnTo>
                  <a:pt x="307" y="566"/>
                </a:lnTo>
                <a:lnTo>
                  <a:pt x="303" y="568"/>
                </a:lnTo>
                <a:lnTo>
                  <a:pt x="298" y="568"/>
                </a:lnTo>
                <a:lnTo>
                  <a:pt x="292" y="568"/>
                </a:lnTo>
                <a:lnTo>
                  <a:pt x="288" y="566"/>
                </a:lnTo>
                <a:lnTo>
                  <a:pt x="288" y="566"/>
                </a:lnTo>
                <a:lnTo>
                  <a:pt x="297" y="563"/>
                </a:lnTo>
                <a:lnTo>
                  <a:pt x="312" y="560"/>
                </a:lnTo>
                <a:lnTo>
                  <a:pt x="347" y="552"/>
                </a:lnTo>
                <a:lnTo>
                  <a:pt x="389" y="543"/>
                </a:lnTo>
                <a:lnTo>
                  <a:pt x="410" y="538"/>
                </a:lnTo>
                <a:lnTo>
                  <a:pt x="432" y="532"/>
                </a:lnTo>
                <a:lnTo>
                  <a:pt x="453" y="525"/>
                </a:lnTo>
                <a:lnTo>
                  <a:pt x="472" y="517"/>
                </a:lnTo>
                <a:lnTo>
                  <a:pt x="489" y="509"/>
                </a:lnTo>
                <a:lnTo>
                  <a:pt x="503" y="498"/>
                </a:lnTo>
                <a:lnTo>
                  <a:pt x="510" y="493"/>
                </a:lnTo>
                <a:lnTo>
                  <a:pt x="515" y="487"/>
                </a:lnTo>
                <a:lnTo>
                  <a:pt x="520" y="481"/>
                </a:lnTo>
                <a:lnTo>
                  <a:pt x="524" y="475"/>
                </a:lnTo>
                <a:lnTo>
                  <a:pt x="526" y="468"/>
                </a:lnTo>
                <a:lnTo>
                  <a:pt x="527" y="462"/>
                </a:lnTo>
                <a:lnTo>
                  <a:pt x="527" y="454"/>
                </a:lnTo>
                <a:lnTo>
                  <a:pt x="526" y="446"/>
                </a:lnTo>
                <a:lnTo>
                  <a:pt x="526" y="446"/>
                </a:lnTo>
                <a:lnTo>
                  <a:pt x="524" y="448"/>
                </a:lnTo>
                <a:lnTo>
                  <a:pt x="524" y="449"/>
                </a:lnTo>
                <a:lnTo>
                  <a:pt x="524" y="449"/>
                </a:lnTo>
                <a:lnTo>
                  <a:pt x="516" y="462"/>
                </a:lnTo>
                <a:lnTo>
                  <a:pt x="519" y="458"/>
                </a:lnTo>
                <a:lnTo>
                  <a:pt x="522" y="451"/>
                </a:lnTo>
                <a:lnTo>
                  <a:pt x="522" y="451"/>
                </a:lnTo>
                <a:lnTo>
                  <a:pt x="522" y="451"/>
                </a:lnTo>
                <a:lnTo>
                  <a:pt x="519" y="454"/>
                </a:lnTo>
                <a:lnTo>
                  <a:pt x="519" y="454"/>
                </a:lnTo>
                <a:lnTo>
                  <a:pt x="525" y="444"/>
                </a:lnTo>
                <a:lnTo>
                  <a:pt x="531" y="436"/>
                </a:lnTo>
                <a:lnTo>
                  <a:pt x="543" y="420"/>
                </a:lnTo>
                <a:lnTo>
                  <a:pt x="549" y="413"/>
                </a:lnTo>
                <a:lnTo>
                  <a:pt x="553" y="404"/>
                </a:lnTo>
                <a:lnTo>
                  <a:pt x="556" y="396"/>
                </a:lnTo>
                <a:lnTo>
                  <a:pt x="557" y="386"/>
                </a:lnTo>
                <a:lnTo>
                  <a:pt x="557" y="386"/>
                </a:lnTo>
                <a:lnTo>
                  <a:pt x="554" y="393"/>
                </a:lnTo>
                <a:lnTo>
                  <a:pt x="553" y="395"/>
                </a:lnTo>
                <a:lnTo>
                  <a:pt x="555" y="390"/>
                </a:lnTo>
                <a:lnTo>
                  <a:pt x="555" y="390"/>
                </a:lnTo>
                <a:lnTo>
                  <a:pt x="551" y="399"/>
                </a:lnTo>
                <a:lnTo>
                  <a:pt x="543" y="416"/>
                </a:lnTo>
                <a:lnTo>
                  <a:pt x="532" y="433"/>
                </a:lnTo>
                <a:lnTo>
                  <a:pt x="527" y="438"/>
                </a:lnTo>
                <a:lnTo>
                  <a:pt x="526" y="440"/>
                </a:lnTo>
                <a:lnTo>
                  <a:pt x="524" y="440"/>
                </a:lnTo>
                <a:lnTo>
                  <a:pt x="524" y="440"/>
                </a:lnTo>
                <a:lnTo>
                  <a:pt x="530" y="433"/>
                </a:lnTo>
                <a:lnTo>
                  <a:pt x="533" y="425"/>
                </a:lnTo>
                <a:lnTo>
                  <a:pt x="533" y="425"/>
                </a:lnTo>
                <a:lnTo>
                  <a:pt x="527" y="440"/>
                </a:lnTo>
                <a:lnTo>
                  <a:pt x="520" y="450"/>
                </a:lnTo>
                <a:lnTo>
                  <a:pt x="514" y="456"/>
                </a:lnTo>
                <a:lnTo>
                  <a:pt x="508" y="462"/>
                </a:lnTo>
                <a:lnTo>
                  <a:pt x="508" y="462"/>
                </a:lnTo>
                <a:lnTo>
                  <a:pt x="504" y="466"/>
                </a:lnTo>
                <a:lnTo>
                  <a:pt x="500" y="470"/>
                </a:lnTo>
                <a:lnTo>
                  <a:pt x="500" y="470"/>
                </a:lnTo>
                <a:lnTo>
                  <a:pt x="513" y="455"/>
                </a:lnTo>
                <a:lnTo>
                  <a:pt x="526" y="440"/>
                </a:lnTo>
                <a:lnTo>
                  <a:pt x="532" y="432"/>
                </a:lnTo>
                <a:lnTo>
                  <a:pt x="537" y="422"/>
                </a:lnTo>
                <a:lnTo>
                  <a:pt x="542" y="410"/>
                </a:lnTo>
                <a:lnTo>
                  <a:pt x="546" y="396"/>
                </a:lnTo>
                <a:lnTo>
                  <a:pt x="546" y="396"/>
                </a:lnTo>
                <a:lnTo>
                  <a:pt x="533" y="415"/>
                </a:lnTo>
                <a:lnTo>
                  <a:pt x="527" y="423"/>
                </a:lnTo>
                <a:lnTo>
                  <a:pt x="522" y="436"/>
                </a:lnTo>
                <a:lnTo>
                  <a:pt x="522" y="436"/>
                </a:lnTo>
                <a:lnTo>
                  <a:pt x="485" y="466"/>
                </a:lnTo>
                <a:lnTo>
                  <a:pt x="449" y="495"/>
                </a:lnTo>
                <a:lnTo>
                  <a:pt x="431" y="509"/>
                </a:lnTo>
                <a:lnTo>
                  <a:pt x="413" y="521"/>
                </a:lnTo>
                <a:lnTo>
                  <a:pt x="395" y="533"/>
                </a:lnTo>
                <a:lnTo>
                  <a:pt x="376" y="543"/>
                </a:lnTo>
                <a:lnTo>
                  <a:pt x="357" y="551"/>
                </a:lnTo>
                <a:lnTo>
                  <a:pt x="337" y="558"/>
                </a:lnTo>
                <a:lnTo>
                  <a:pt x="317" y="562"/>
                </a:lnTo>
                <a:lnTo>
                  <a:pt x="295" y="563"/>
                </a:lnTo>
                <a:lnTo>
                  <a:pt x="283" y="563"/>
                </a:lnTo>
                <a:lnTo>
                  <a:pt x="272" y="562"/>
                </a:lnTo>
                <a:lnTo>
                  <a:pt x="260" y="561"/>
                </a:lnTo>
                <a:lnTo>
                  <a:pt x="247" y="557"/>
                </a:lnTo>
                <a:lnTo>
                  <a:pt x="233" y="555"/>
                </a:lnTo>
                <a:lnTo>
                  <a:pt x="220" y="550"/>
                </a:lnTo>
                <a:lnTo>
                  <a:pt x="192" y="538"/>
                </a:lnTo>
                <a:lnTo>
                  <a:pt x="192" y="538"/>
                </a:lnTo>
                <a:lnTo>
                  <a:pt x="196" y="539"/>
                </a:lnTo>
                <a:lnTo>
                  <a:pt x="192" y="538"/>
                </a:lnTo>
                <a:lnTo>
                  <a:pt x="192" y="538"/>
                </a:lnTo>
                <a:lnTo>
                  <a:pt x="199" y="539"/>
                </a:lnTo>
                <a:lnTo>
                  <a:pt x="200" y="539"/>
                </a:lnTo>
                <a:lnTo>
                  <a:pt x="196" y="538"/>
                </a:lnTo>
                <a:lnTo>
                  <a:pt x="196" y="538"/>
                </a:lnTo>
                <a:lnTo>
                  <a:pt x="200" y="538"/>
                </a:lnTo>
                <a:lnTo>
                  <a:pt x="199" y="539"/>
                </a:lnTo>
                <a:lnTo>
                  <a:pt x="199" y="539"/>
                </a:lnTo>
                <a:lnTo>
                  <a:pt x="207" y="541"/>
                </a:lnTo>
                <a:lnTo>
                  <a:pt x="207" y="541"/>
                </a:lnTo>
                <a:lnTo>
                  <a:pt x="203" y="540"/>
                </a:lnTo>
                <a:lnTo>
                  <a:pt x="201" y="540"/>
                </a:lnTo>
                <a:lnTo>
                  <a:pt x="200" y="540"/>
                </a:lnTo>
                <a:lnTo>
                  <a:pt x="199" y="540"/>
                </a:lnTo>
                <a:lnTo>
                  <a:pt x="199" y="540"/>
                </a:lnTo>
                <a:lnTo>
                  <a:pt x="209" y="545"/>
                </a:lnTo>
                <a:lnTo>
                  <a:pt x="223" y="550"/>
                </a:lnTo>
                <a:lnTo>
                  <a:pt x="238" y="554"/>
                </a:lnTo>
                <a:lnTo>
                  <a:pt x="255" y="556"/>
                </a:lnTo>
                <a:lnTo>
                  <a:pt x="273" y="557"/>
                </a:lnTo>
                <a:lnTo>
                  <a:pt x="292" y="557"/>
                </a:lnTo>
                <a:lnTo>
                  <a:pt x="313" y="556"/>
                </a:lnTo>
                <a:lnTo>
                  <a:pt x="333" y="554"/>
                </a:lnTo>
                <a:lnTo>
                  <a:pt x="354" y="549"/>
                </a:lnTo>
                <a:lnTo>
                  <a:pt x="374" y="544"/>
                </a:lnTo>
                <a:lnTo>
                  <a:pt x="394" y="537"/>
                </a:lnTo>
                <a:lnTo>
                  <a:pt x="413" y="528"/>
                </a:lnTo>
                <a:lnTo>
                  <a:pt x="431" y="519"/>
                </a:lnTo>
                <a:lnTo>
                  <a:pt x="448" y="507"/>
                </a:lnTo>
                <a:lnTo>
                  <a:pt x="463" y="493"/>
                </a:lnTo>
                <a:lnTo>
                  <a:pt x="477" y="479"/>
                </a:lnTo>
                <a:lnTo>
                  <a:pt x="477" y="479"/>
                </a:lnTo>
                <a:lnTo>
                  <a:pt x="477" y="480"/>
                </a:lnTo>
                <a:lnTo>
                  <a:pt x="478" y="480"/>
                </a:lnTo>
                <a:lnTo>
                  <a:pt x="480" y="479"/>
                </a:lnTo>
                <a:lnTo>
                  <a:pt x="486" y="472"/>
                </a:lnTo>
                <a:lnTo>
                  <a:pt x="497" y="457"/>
                </a:lnTo>
                <a:lnTo>
                  <a:pt x="497" y="457"/>
                </a:lnTo>
                <a:lnTo>
                  <a:pt x="496" y="457"/>
                </a:lnTo>
                <a:lnTo>
                  <a:pt x="496" y="456"/>
                </a:lnTo>
                <a:lnTo>
                  <a:pt x="500" y="454"/>
                </a:lnTo>
                <a:lnTo>
                  <a:pt x="500" y="454"/>
                </a:lnTo>
                <a:lnTo>
                  <a:pt x="494" y="458"/>
                </a:lnTo>
                <a:lnTo>
                  <a:pt x="481" y="473"/>
                </a:lnTo>
                <a:lnTo>
                  <a:pt x="481" y="473"/>
                </a:lnTo>
                <a:lnTo>
                  <a:pt x="490" y="464"/>
                </a:lnTo>
                <a:lnTo>
                  <a:pt x="501" y="452"/>
                </a:lnTo>
                <a:lnTo>
                  <a:pt x="512" y="438"/>
                </a:lnTo>
                <a:lnTo>
                  <a:pt x="518" y="427"/>
                </a:lnTo>
                <a:lnTo>
                  <a:pt x="518" y="427"/>
                </a:lnTo>
                <a:lnTo>
                  <a:pt x="516" y="427"/>
                </a:lnTo>
                <a:lnTo>
                  <a:pt x="518" y="425"/>
                </a:lnTo>
                <a:lnTo>
                  <a:pt x="521" y="419"/>
                </a:lnTo>
                <a:lnTo>
                  <a:pt x="521" y="419"/>
                </a:lnTo>
                <a:lnTo>
                  <a:pt x="512" y="434"/>
                </a:lnTo>
                <a:lnTo>
                  <a:pt x="500" y="451"/>
                </a:lnTo>
                <a:lnTo>
                  <a:pt x="492" y="460"/>
                </a:lnTo>
                <a:lnTo>
                  <a:pt x="484" y="467"/>
                </a:lnTo>
                <a:lnTo>
                  <a:pt x="475" y="474"/>
                </a:lnTo>
                <a:lnTo>
                  <a:pt x="467" y="481"/>
                </a:lnTo>
                <a:lnTo>
                  <a:pt x="467" y="481"/>
                </a:lnTo>
                <a:lnTo>
                  <a:pt x="471" y="478"/>
                </a:lnTo>
                <a:lnTo>
                  <a:pt x="472" y="475"/>
                </a:lnTo>
                <a:lnTo>
                  <a:pt x="471" y="476"/>
                </a:lnTo>
                <a:lnTo>
                  <a:pt x="471" y="476"/>
                </a:lnTo>
                <a:lnTo>
                  <a:pt x="483" y="458"/>
                </a:lnTo>
                <a:lnTo>
                  <a:pt x="495" y="439"/>
                </a:lnTo>
                <a:lnTo>
                  <a:pt x="516" y="401"/>
                </a:lnTo>
                <a:lnTo>
                  <a:pt x="533" y="367"/>
                </a:lnTo>
                <a:lnTo>
                  <a:pt x="544" y="344"/>
                </a:lnTo>
                <a:lnTo>
                  <a:pt x="544" y="344"/>
                </a:lnTo>
                <a:lnTo>
                  <a:pt x="544" y="344"/>
                </a:lnTo>
                <a:lnTo>
                  <a:pt x="544" y="344"/>
                </a:lnTo>
                <a:lnTo>
                  <a:pt x="544" y="344"/>
                </a:lnTo>
                <a:close/>
                <a:moveTo>
                  <a:pt x="438" y="492"/>
                </a:moveTo>
                <a:lnTo>
                  <a:pt x="438" y="492"/>
                </a:lnTo>
                <a:lnTo>
                  <a:pt x="436" y="495"/>
                </a:lnTo>
                <a:lnTo>
                  <a:pt x="433" y="496"/>
                </a:lnTo>
                <a:lnTo>
                  <a:pt x="433" y="496"/>
                </a:lnTo>
                <a:lnTo>
                  <a:pt x="438" y="492"/>
                </a:lnTo>
                <a:lnTo>
                  <a:pt x="438" y="492"/>
                </a:lnTo>
                <a:close/>
                <a:moveTo>
                  <a:pt x="301" y="537"/>
                </a:moveTo>
                <a:lnTo>
                  <a:pt x="301" y="537"/>
                </a:lnTo>
                <a:lnTo>
                  <a:pt x="308" y="534"/>
                </a:lnTo>
                <a:lnTo>
                  <a:pt x="309" y="534"/>
                </a:lnTo>
                <a:lnTo>
                  <a:pt x="309" y="535"/>
                </a:lnTo>
                <a:lnTo>
                  <a:pt x="306" y="537"/>
                </a:lnTo>
                <a:lnTo>
                  <a:pt x="303" y="537"/>
                </a:lnTo>
                <a:lnTo>
                  <a:pt x="301" y="537"/>
                </a:lnTo>
                <a:lnTo>
                  <a:pt x="301" y="537"/>
                </a:lnTo>
                <a:lnTo>
                  <a:pt x="302" y="537"/>
                </a:lnTo>
                <a:lnTo>
                  <a:pt x="301" y="537"/>
                </a:lnTo>
                <a:lnTo>
                  <a:pt x="301" y="537"/>
                </a:lnTo>
                <a:close/>
                <a:moveTo>
                  <a:pt x="536" y="161"/>
                </a:moveTo>
                <a:lnTo>
                  <a:pt x="536" y="161"/>
                </a:lnTo>
                <a:lnTo>
                  <a:pt x="537" y="162"/>
                </a:lnTo>
                <a:lnTo>
                  <a:pt x="537" y="163"/>
                </a:lnTo>
                <a:lnTo>
                  <a:pt x="537" y="163"/>
                </a:lnTo>
                <a:lnTo>
                  <a:pt x="536" y="161"/>
                </a:lnTo>
                <a:lnTo>
                  <a:pt x="536" y="161"/>
                </a:lnTo>
                <a:close/>
                <a:moveTo>
                  <a:pt x="544" y="154"/>
                </a:moveTo>
                <a:lnTo>
                  <a:pt x="544" y="154"/>
                </a:lnTo>
                <a:lnTo>
                  <a:pt x="550" y="166"/>
                </a:lnTo>
                <a:lnTo>
                  <a:pt x="549" y="165"/>
                </a:lnTo>
                <a:lnTo>
                  <a:pt x="546" y="159"/>
                </a:lnTo>
                <a:lnTo>
                  <a:pt x="544" y="154"/>
                </a:lnTo>
                <a:lnTo>
                  <a:pt x="544" y="154"/>
                </a:lnTo>
                <a:lnTo>
                  <a:pt x="545" y="155"/>
                </a:lnTo>
                <a:lnTo>
                  <a:pt x="544" y="154"/>
                </a:lnTo>
                <a:lnTo>
                  <a:pt x="544" y="154"/>
                </a:lnTo>
                <a:close/>
                <a:moveTo>
                  <a:pt x="267" y="0"/>
                </a:moveTo>
                <a:lnTo>
                  <a:pt x="267" y="0"/>
                </a:lnTo>
                <a:lnTo>
                  <a:pt x="261" y="1"/>
                </a:lnTo>
                <a:lnTo>
                  <a:pt x="261" y="1"/>
                </a:lnTo>
                <a:lnTo>
                  <a:pt x="267" y="0"/>
                </a:lnTo>
                <a:lnTo>
                  <a:pt x="267" y="0"/>
                </a:lnTo>
                <a:close/>
                <a:moveTo>
                  <a:pt x="111" y="61"/>
                </a:moveTo>
                <a:lnTo>
                  <a:pt x="111" y="61"/>
                </a:lnTo>
                <a:lnTo>
                  <a:pt x="109" y="62"/>
                </a:lnTo>
                <a:lnTo>
                  <a:pt x="108" y="62"/>
                </a:lnTo>
                <a:lnTo>
                  <a:pt x="108" y="62"/>
                </a:lnTo>
                <a:lnTo>
                  <a:pt x="111" y="61"/>
                </a:lnTo>
                <a:lnTo>
                  <a:pt x="111" y="61"/>
                </a:lnTo>
                <a:lnTo>
                  <a:pt x="111" y="61"/>
                </a:lnTo>
                <a:lnTo>
                  <a:pt x="111" y="61"/>
                </a:lnTo>
                <a:close/>
                <a:moveTo>
                  <a:pt x="30" y="160"/>
                </a:moveTo>
                <a:lnTo>
                  <a:pt x="30" y="160"/>
                </a:lnTo>
                <a:lnTo>
                  <a:pt x="32" y="156"/>
                </a:lnTo>
                <a:lnTo>
                  <a:pt x="32" y="156"/>
                </a:lnTo>
                <a:lnTo>
                  <a:pt x="30" y="160"/>
                </a:lnTo>
                <a:lnTo>
                  <a:pt x="30" y="160"/>
                </a:lnTo>
                <a:close/>
                <a:moveTo>
                  <a:pt x="455" y="523"/>
                </a:moveTo>
                <a:lnTo>
                  <a:pt x="455" y="523"/>
                </a:lnTo>
                <a:lnTo>
                  <a:pt x="461" y="520"/>
                </a:lnTo>
                <a:lnTo>
                  <a:pt x="461" y="520"/>
                </a:lnTo>
                <a:lnTo>
                  <a:pt x="457" y="522"/>
                </a:lnTo>
                <a:lnTo>
                  <a:pt x="455" y="523"/>
                </a:lnTo>
                <a:lnTo>
                  <a:pt x="455" y="523"/>
                </a:lnTo>
                <a:close/>
                <a:moveTo>
                  <a:pt x="413" y="540"/>
                </a:moveTo>
                <a:lnTo>
                  <a:pt x="413" y="540"/>
                </a:lnTo>
                <a:lnTo>
                  <a:pt x="418" y="538"/>
                </a:lnTo>
                <a:lnTo>
                  <a:pt x="420" y="537"/>
                </a:lnTo>
                <a:lnTo>
                  <a:pt x="420" y="537"/>
                </a:lnTo>
                <a:lnTo>
                  <a:pt x="416" y="538"/>
                </a:lnTo>
                <a:lnTo>
                  <a:pt x="413" y="540"/>
                </a:lnTo>
                <a:lnTo>
                  <a:pt x="413" y="540"/>
                </a:lnTo>
                <a:close/>
                <a:moveTo>
                  <a:pt x="546" y="409"/>
                </a:moveTo>
                <a:lnTo>
                  <a:pt x="546" y="409"/>
                </a:lnTo>
                <a:lnTo>
                  <a:pt x="545" y="411"/>
                </a:lnTo>
                <a:lnTo>
                  <a:pt x="544" y="413"/>
                </a:lnTo>
                <a:lnTo>
                  <a:pt x="544" y="413"/>
                </a:lnTo>
                <a:lnTo>
                  <a:pt x="546" y="409"/>
                </a:lnTo>
                <a:lnTo>
                  <a:pt x="546" y="409"/>
                </a:lnTo>
                <a:lnTo>
                  <a:pt x="546" y="410"/>
                </a:lnTo>
                <a:lnTo>
                  <a:pt x="546" y="409"/>
                </a:lnTo>
                <a:lnTo>
                  <a:pt x="546" y="409"/>
                </a:lnTo>
                <a:close/>
                <a:moveTo>
                  <a:pt x="355" y="546"/>
                </a:moveTo>
                <a:lnTo>
                  <a:pt x="366" y="543"/>
                </a:lnTo>
                <a:lnTo>
                  <a:pt x="366" y="543"/>
                </a:lnTo>
                <a:lnTo>
                  <a:pt x="355" y="546"/>
                </a:lnTo>
                <a:lnTo>
                  <a:pt x="355" y="546"/>
                </a:lnTo>
                <a:close/>
                <a:moveTo>
                  <a:pt x="444" y="505"/>
                </a:moveTo>
                <a:lnTo>
                  <a:pt x="444" y="505"/>
                </a:lnTo>
                <a:lnTo>
                  <a:pt x="449" y="502"/>
                </a:lnTo>
                <a:lnTo>
                  <a:pt x="449" y="502"/>
                </a:lnTo>
                <a:lnTo>
                  <a:pt x="447" y="504"/>
                </a:lnTo>
                <a:lnTo>
                  <a:pt x="444" y="505"/>
                </a:lnTo>
                <a:lnTo>
                  <a:pt x="444" y="505"/>
                </a:lnTo>
                <a:close/>
                <a:moveTo>
                  <a:pt x="484" y="473"/>
                </a:moveTo>
                <a:lnTo>
                  <a:pt x="484" y="473"/>
                </a:lnTo>
                <a:lnTo>
                  <a:pt x="484" y="472"/>
                </a:lnTo>
                <a:lnTo>
                  <a:pt x="485" y="470"/>
                </a:lnTo>
                <a:lnTo>
                  <a:pt x="485" y="470"/>
                </a:lnTo>
                <a:lnTo>
                  <a:pt x="484" y="473"/>
                </a:lnTo>
                <a:lnTo>
                  <a:pt x="484" y="473"/>
                </a:lnTo>
                <a:close/>
                <a:moveTo>
                  <a:pt x="542" y="361"/>
                </a:moveTo>
                <a:lnTo>
                  <a:pt x="542" y="361"/>
                </a:lnTo>
                <a:lnTo>
                  <a:pt x="543" y="356"/>
                </a:lnTo>
                <a:lnTo>
                  <a:pt x="543" y="356"/>
                </a:lnTo>
                <a:lnTo>
                  <a:pt x="542" y="357"/>
                </a:lnTo>
                <a:lnTo>
                  <a:pt x="540" y="360"/>
                </a:lnTo>
                <a:lnTo>
                  <a:pt x="540" y="361"/>
                </a:lnTo>
                <a:lnTo>
                  <a:pt x="542" y="361"/>
                </a:lnTo>
                <a:lnTo>
                  <a:pt x="542" y="361"/>
                </a:lnTo>
                <a:lnTo>
                  <a:pt x="542" y="361"/>
                </a:lnTo>
                <a:lnTo>
                  <a:pt x="542" y="361"/>
                </a:lnTo>
                <a:lnTo>
                  <a:pt x="542" y="361"/>
                </a:lnTo>
                <a:close/>
                <a:moveTo>
                  <a:pt x="509" y="423"/>
                </a:moveTo>
                <a:lnTo>
                  <a:pt x="509" y="423"/>
                </a:lnTo>
                <a:lnTo>
                  <a:pt x="512" y="420"/>
                </a:lnTo>
                <a:lnTo>
                  <a:pt x="512" y="420"/>
                </a:lnTo>
                <a:lnTo>
                  <a:pt x="510" y="422"/>
                </a:lnTo>
                <a:lnTo>
                  <a:pt x="509" y="423"/>
                </a:lnTo>
                <a:lnTo>
                  <a:pt x="509" y="423"/>
                </a:lnTo>
                <a:close/>
                <a:moveTo>
                  <a:pt x="465" y="473"/>
                </a:moveTo>
                <a:lnTo>
                  <a:pt x="465" y="473"/>
                </a:lnTo>
                <a:lnTo>
                  <a:pt x="468" y="469"/>
                </a:lnTo>
                <a:lnTo>
                  <a:pt x="468" y="469"/>
                </a:lnTo>
                <a:lnTo>
                  <a:pt x="465" y="473"/>
                </a:lnTo>
                <a:lnTo>
                  <a:pt x="465" y="473"/>
                </a:lnTo>
                <a:close/>
                <a:moveTo>
                  <a:pt x="454" y="481"/>
                </a:moveTo>
                <a:lnTo>
                  <a:pt x="454" y="481"/>
                </a:lnTo>
                <a:lnTo>
                  <a:pt x="459" y="479"/>
                </a:lnTo>
                <a:lnTo>
                  <a:pt x="459" y="479"/>
                </a:lnTo>
                <a:lnTo>
                  <a:pt x="454" y="481"/>
                </a:lnTo>
                <a:lnTo>
                  <a:pt x="454" y="481"/>
                </a:lnTo>
                <a:close/>
                <a:moveTo>
                  <a:pt x="533" y="419"/>
                </a:moveTo>
                <a:lnTo>
                  <a:pt x="533" y="419"/>
                </a:lnTo>
                <a:lnTo>
                  <a:pt x="528" y="427"/>
                </a:lnTo>
                <a:lnTo>
                  <a:pt x="528" y="427"/>
                </a:lnTo>
                <a:lnTo>
                  <a:pt x="533" y="419"/>
                </a:lnTo>
                <a:lnTo>
                  <a:pt x="533" y="419"/>
                </a:lnTo>
                <a:close/>
                <a:moveTo>
                  <a:pt x="416" y="499"/>
                </a:moveTo>
                <a:lnTo>
                  <a:pt x="416" y="499"/>
                </a:lnTo>
                <a:lnTo>
                  <a:pt x="420" y="497"/>
                </a:lnTo>
                <a:lnTo>
                  <a:pt x="420" y="497"/>
                </a:lnTo>
                <a:lnTo>
                  <a:pt x="419" y="498"/>
                </a:lnTo>
                <a:lnTo>
                  <a:pt x="416" y="499"/>
                </a:lnTo>
                <a:lnTo>
                  <a:pt x="416" y="499"/>
                </a:lnTo>
                <a:close/>
                <a:moveTo>
                  <a:pt x="474" y="473"/>
                </a:moveTo>
                <a:lnTo>
                  <a:pt x="474" y="473"/>
                </a:lnTo>
                <a:lnTo>
                  <a:pt x="478" y="469"/>
                </a:lnTo>
                <a:lnTo>
                  <a:pt x="478" y="469"/>
                </a:lnTo>
                <a:lnTo>
                  <a:pt x="475" y="472"/>
                </a:lnTo>
                <a:lnTo>
                  <a:pt x="474" y="473"/>
                </a:lnTo>
                <a:lnTo>
                  <a:pt x="474" y="473"/>
                </a:lnTo>
                <a:close/>
                <a:moveTo>
                  <a:pt x="534" y="420"/>
                </a:moveTo>
                <a:lnTo>
                  <a:pt x="534" y="420"/>
                </a:lnTo>
                <a:lnTo>
                  <a:pt x="536" y="417"/>
                </a:lnTo>
                <a:lnTo>
                  <a:pt x="537" y="417"/>
                </a:lnTo>
                <a:lnTo>
                  <a:pt x="537" y="417"/>
                </a:lnTo>
                <a:lnTo>
                  <a:pt x="536" y="420"/>
                </a:lnTo>
                <a:lnTo>
                  <a:pt x="534" y="420"/>
                </a:lnTo>
                <a:lnTo>
                  <a:pt x="534" y="420"/>
                </a:lnTo>
                <a:lnTo>
                  <a:pt x="534" y="420"/>
                </a:lnTo>
                <a:close/>
                <a:moveTo>
                  <a:pt x="533" y="423"/>
                </a:moveTo>
                <a:lnTo>
                  <a:pt x="533" y="423"/>
                </a:lnTo>
                <a:lnTo>
                  <a:pt x="530" y="425"/>
                </a:lnTo>
                <a:lnTo>
                  <a:pt x="531" y="423"/>
                </a:lnTo>
                <a:lnTo>
                  <a:pt x="532" y="422"/>
                </a:lnTo>
                <a:lnTo>
                  <a:pt x="533" y="423"/>
                </a:lnTo>
                <a:lnTo>
                  <a:pt x="533" y="423"/>
                </a:lnTo>
                <a:lnTo>
                  <a:pt x="533" y="423"/>
                </a:lnTo>
                <a:lnTo>
                  <a:pt x="533" y="422"/>
                </a:lnTo>
                <a:lnTo>
                  <a:pt x="533" y="422"/>
                </a:lnTo>
                <a:lnTo>
                  <a:pt x="533" y="423"/>
                </a:lnTo>
                <a:lnTo>
                  <a:pt x="533" y="423"/>
                </a:lnTo>
                <a:close/>
                <a:moveTo>
                  <a:pt x="527" y="431"/>
                </a:moveTo>
                <a:lnTo>
                  <a:pt x="527" y="431"/>
                </a:lnTo>
                <a:lnTo>
                  <a:pt x="530" y="426"/>
                </a:lnTo>
                <a:lnTo>
                  <a:pt x="530" y="426"/>
                </a:lnTo>
                <a:lnTo>
                  <a:pt x="528" y="428"/>
                </a:lnTo>
                <a:lnTo>
                  <a:pt x="527" y="431"/>
                </a:lnTo>
                <a:lnTo>
                  <a:pt x="527" y="431"/>
                </a:lnTo>
                <a:close/>
                <a:moveTo>
                  <a:pt x="479" y="474"/>
                </a:moveTo>
                <a:lnTo>
                  <a:pt x="479" y="474"/>
                </a:lnTo>
                <a:lnTo>
                  <a:pt x="478" y="478"/>
                </a:lnTo>
                <a:lnTo>
                  <a:pt x="478" y="476"/>
                </a:lnTo>
                <a:lnTo>
                  <a:pt x="479" y="474"/>
                </a:lnTo>
                <a:lnTo>
                  <a:pt x="480" y="474"/>
                </a:lnTo>
                <a:lnTo>
                  <a:pt x="479" y="474"/>
                </a:lnTo>
                <a:lnTo>
                  <a:pt x="479" y="474"/>
                </a:lnTo>
                <a:lnTo>
                  <a:pt x="478" y="475"/>
                </a:lnTo>
                <a:lnTo>
                  <a:pt x="479" y="474"/>
                </a:lnTo>
                <a:lnTo>
                  <a:pt x="479" y="474"/>
                </a:lnTo>
                <a:close/>
                <a:moveTo>
                  <a:pt x="518" y="445"/>
                </a:moveTo>
                <a:lnTo>
                  <a:pt x="518" y="445"/>
                </a:lnTo>
                <a:lnTo>
                  <a:pt x="520" y="442"/>
                </a:lnTo>
                <a:lnTo>
                  <a:pt x="518" y="445"/>
                </a:lnTo>
                <a:lnTo>
                  <a:pt x="518" y="445"/>
                </a:lnTo>
                <a:lnTo>
                  <a:pt x="519" y="444"/>
                </a:lnTo>
                <a:lnTo>
                  <a:pt x="518" y="445"/>
                </a:lnTo>
                <a:lnTo>
                  <a:pt x="518" y="445"/>
                </a:lnTo>
                <a:close/>
                <a:moveTo>
                  <a:pt x="540" y="421"/>
                </a:moveTo>
                <a:lnTo>
                  <a:pt x="540" y="421"/>
                </a:lnTo>
                <a:lnTo>
                  <a:pt x="540" y="420"/>
                </a:lnTo>
                <a:lnTo>
                  <a:pt x="542" y="417"/>
                </a:lnTo>
                <a:lnTo>
                  <a:pt x="542" y="417"/>
                </a:lnTo>
                <a:lnTo>
                  <a:pt x="540" y="421"/>
                </a:lnTo>
                <a:lnTo>
                  <a:pt x="539" y="422"/>
                </a:lnTo>
                <a:lnTo>
                  <a:pt x="540" y="421"/>
                </a:lnTo>
                <a:lnTo>
                  <a:pt x="540" y="421"/>
                </a:lnTo>
                <a:close/>
                <a:moveTo>
                  <a:pt x="471" y="482"/>
                </a:moveTo>
                <a:lnTo>
                  <a:pt x="471" y="482"/>
                </a:lnTo>
                <a:lnTo>
                  <a:pt x="465" y="486"/>
                </a:lnTo>
                <a:lnTo>
                  <a:pt x="465" y="485"/>
                </a:lnTo>
                <a:lnTo>
                  <a:pt x="465" y="484"/>
                </a:lnTo>
                <a:lnTo>
                  <a:pt x="468" y="481"/>
                </a:lnTo>
                <a:lnTo>
                  <a:pt x="469" y="481"/>
                </a:lnTo>
                <a:lnTo>
                  <a:pt x="471" y="482"/>
                </a:lnTo>
                <a:lnTo>
                  <a:pt x="471" y="482"/>
                </a:lnTo>
                <a:lnTo>
                  <a:pt x="469" y="482"/>
                </a:lnTo>
                <a:lnTo>
                  <a:pt x="471" y="482"/>
                </a:lnTo>
                <a:lnTo>
                  <a:pt x="471" y="482"/>
                </a:lnTo>
                <a:close/>
                <a:moveTo>
                  <a:pt x="422" y="504"/>
                </a:moveTo>
                <a:lnTo>
                  <a:pt x="422" y="504"/>
                </a:lnTo>
                <a:lnTo>
                  <a:pt x="424" y="503"/>
                </a:lnTo>
                <a:lnTo>
                  <a:pt x="426" y="502"/>
                </a:lnTo>
                <a:lnTo>
                  <a:pt x="426" y="502"/>
                </a:lnTo>
                <a:lnTo>
                  <a:pt x="422" y="504"/>
                </a:lnTo>
                <a:lnTo>
                  <a:pt x="422" y="504"/>
                </a:lnTo>
                <a:close/>
                <a:moveTo>
                  <a:pt x="480" y="476"/>
                </a:moveTo>
                <a:lnTo>
                  <a:pt x="480" y="476"/>
                </a:lnTo>
                <a:lnTo>
                  <a:pt x="478" y="475"/>
                </a:lnTo>
                <a:lnTo>
                  <a:pt x="479" y="475"/>
                </a:lnTo>
                <a:lnTo>
                  <a:pt x="480" y="475"/>
                </a:lnTo>
                <a:lnTo>
                  <a:pt x="480" y="476"/>
                </a:lnTo>
                <a:lnTo>
                  <a:pt x="480" y="476"/>
                </a:lnTo>
                <a:lnTo>
                  <a:pt x="480" y="475"/>
                </a:lnTo>
                <a:lnTo>
                  <a:pt x="480" y="476"/>
                </a:lnTo>
                <a:lnTo>
                  <a:pt x="480" y="476"/>
                </a:lnTo>
                <a:close/>
                <a:moveTo>
                  <a:pt x="530" y="437"/>
                </a:moveTo>
                <a:lnTo>
                  <a:pt x="530" y="437"/>
                </a:lnTo>
                <a:lnTo>
                  <a:pt x="533" y="431"/>
                </a:lnTo>
                <a:lnTo>
                  <a:pt x="530" y="437"/>
                </a:lnTo>
                <a:lnTo>
                  <a:pt x="530" y="437"/>
                </a:lnTo>
                <a:lnTo>
                  <a:pt x="531" y="436"/>
                </a:lnTo>
                <a:lnTo>
                  <a:pt x="530" y="437"/>
                </a:lnTo>
                <a:lnTo>
                  <a:pt x="530" y="437"/>
                </a:lnTo>
                <a:close/>
                <a:moveTo>
                  <a:pt x="507" y="458"/>
                </a:moveTo>
                <a:lnTo>
                  <a:pt x="507" y="458"/>
                </a:lnTo>
                <a:lnTo>
                  <a:pt x="508" y="456"/>
                </a:lnTo>
                <a:lnTo>
                  <a:pt x="510" y="455"/>
                </a:lnTo>
                <a:lnTo>
                  <a:pt x="510" y="455"/>
                </a:lnTo>
                <a:lnTo>
                  <a:pt x="509" y="456"/>
                </a:lnTo>
                <a:lnTo>
                  <a:pt x="507" y="458"/>
                </a:lnTo>
                <a:lnTo>
                  <a:pt x="507" y="458"/>
                </a:lnTo>
                <a:close/>
                <a:moveTo>
                  <a:pt x="522" y="444"/>
                </a:moveTo>
                <a:lnTo>
                  <a:pt x="522" y="444"/>
                </a:lnTo>
                <a:lnTo>
                  <a:pt x="519" y="448"/>
                </a:lnTo>
                <a:lnTo>
                  <a:pt x="519" y="449"/>
                </a:lnTo>
                <a:lnTo>
                  <a:pt x="521" y="448"/>
                </a:lnTo>
                <a:lnTo>
                  <a:pt x="522" y="444"/>
                </a:lnTo>
                <a:lnTo>
                  <a:pt x="522" y="444"/>
                </a:lnTo>
                <a:lnTo>
                  <a:pt x="524" y="444"/>
                </a:lnTo>
                <a:lnTo>
                  <a:pt x="522" y="444"/>
                </a:lnTo>
                <a:lnTo>
                  <a:pt x="522" y="445"/>
                </a:lnTo>
                <a:lnTo>
                  <a:pt x="522" y="444"/>
                </a:lnTo>
                <a:lnTo>
                  <a:pt x="522" y="444"/>
                </a:lnTo>
                <a:close/>
                <a:moveTo>
                  <a:pt x="445" y="501"/>
                </a:moveTo>
                <a:lnTo>
                  <a:pt x="445" y="501"/>
                </a:lnTo>
                <a:lnTo>
                  <a:pt x="447" y="501"/>
                </a:lnTo>
                <a:lnTo>
                  <a:pt x="448" y="499"/>
                </a:lnTo>
                <a:lnTo>
                  <a:pt x="451" y="496"/>
                </a:lnTo>
                <a:lnTo>
                  <a:pt x="453" y="496"/>
                </a:lnTo>
                <a:lnTo>
                  <a:pt x="451" y="496"/>
                </a:lnTo>
                <a:lnTo>
                  <a:pt x="445" y="501"/>
                </a:lnTo>
                <a:lnTo>
                  <a:pt x="445" y="501"/>
                </a:lnTo>
                <a:lnTo>
                  <a:pt x="445" y="502"/>
                </a:lnTo>
                <a:lnTo>
                  <a:pt x="445" y="501"/>
                </a:lnTo>
                <a:lnTo>
                  <a:pt x="445" y="501"/>
                </a:lnTo>
                <a:close/>
                <a:moveTo>
                  <a:pt x="504" y="462"/>
                </a:moveTo>
                <a:lnTo>
                  <a:pt x="504" y="462"/>
                </a:lnTo>
                <a:lnTo>
                  <a:pt x="503" y="464"/>
                </a:lnTo>
                <a:lnTo>
                  <a:pt x="504" y="463"/>
                </a:lnTo>
                <a:lnTo>
                  <a:pt x="506" y="461"/>
                </a:lnTo>
                <a:lnTo>
                  <a:pt x="506" y="461"/>
                </a:lnTo>
                <a:lnTo>
                  <a:pt x="504" y="462"/>
                </a:lnTo>
                <a:lnTo>
                  <a:pt x="504" y="462"/>
                </a:lnTo>
                <a:lnTo>
                  <a:pt x="504" y="462"/>
                </a:lnTo>
                <a:lnTo>
                  <a:pt x="504" y="462"/>
                </a:lnTo>
                <a:lnTo>
                  <a:pt x="504" y="462"/>
                </a:lnTo>
                <a:close/>
                <a:moveTo>
                  <a:pt x="373" y="519"/>
                </a:moveTo>
                <a:lnTo>
                  <a:pt x="373" y="519"/>
                </a:lnTo>
                <a:lnTo>
                  <a:pt x="373" y="519"/>
                </a:lnTo>
                <a:lnTo>
                  <a:pt x="376" y="517"/>
                </a:lnTo>
                <a:lnTo>
                  <a:pt x="376" y="517"/>
                </a:lnTo>
                <a:lnTo>
                  <a:pt x="374" y="519"/>
                </a:lnTo>
                <a:lnTo>
                  <a:pt x="373" y="519"/>
                </a:lnTo>
                <a:lnTo>
                  <a:pt x="373" y="519"/>
                </a:lnTo>
                <a:close/>
                <a:moveTo>
                  <a:pt x="395" y="517"/>
                </a:moveTo>
                <a:lnTo>
                  <a:pt x="395" y="517"/>
                </a:lnTo>
                <a:lnTo>
                  <a:pt x="398" y="516"/>
                </a:lnTo>
                <a:lnTo>
                  <a:pt x="400" y="515"/>
                </a:lnTo>
                <a:lnTo>
                  <a:pt x="400" y="515"/>
                </a:lnTo>
                <a:lnTo>
                  <a:pt x="395" y="517"/>
                </a:lnTo>
                <a:lnTo>
                  <a:pt x="395" y="517"/>
                </a:lnTo>
                <a:close/>
                <a:moveTo>
                  <a:pt x="512" y="460"/>
                </a:moveTo>
                <a:lnTo>
                  <a:pt x="512" y="460"/>
                </a:lnTo>
                <a:lnTo>
                  <a:pt x="513" y="458"/>
                </a:lnTo>
                <a:lnTo>
                  <a:pt x="512" y="460"/>
                </a:lnTo>
                <a:lnTo>
                  <a:pt x="512" y="460"/>
                </a:lnTo>
                <a:lnTo>
                  <a:pt x="512" y="460"/>
                </a:lnTo>
                <a:lnTo>
                  <a:pt x="512" y="460"/>
                </a:lnTo>
                <a:lnTo>
                  <a:pt x="512" y="460"/>
                </a:lnTo>
                <a:close/>
                <a:moveTo>
                  <a:pt x="496" y="474"/>
                </a:moveTo>
                <a:lnTo>
                  <a:pt x="496" y="474"/>
                </a:lnTo>
                <a:lnTo>
                  <a:pt x="500" y="468"/>
                </a:lnTo>
                <a:lnTo>
                  <a:pt x="496" y="474"/>
                </a:lnTo>
                <a:lnTo>
                  <a:pt x="496" y="474"/>
                </a:lnTo>
                <a:lnTo>
                  <a:pt x="497" y="473"/>
                </a:lnTo>
                <a:lnTo>
                  <a:pt x="496" y="474"/>
                </a:lnTo>
                <a:lnTo>
                  <a:pt x="496" y="474"/>
                </a:lnTo>
                <a:close/>
                <a:moveTo>
                  <a:pt x="510" y="461"/>
                </a:moveTo>
                <a:lnTo>
                  <a:pt x="510" y="461"/>
                </a:lnTo>
                <a:lnTo>
                  <a:pt x="508" y="466"/>
                </a:lnTo>
                <a:lnTo>
                  <a:pt x="510" y="461"/>
                </a:lnTo>
                <a:lnTo>
                  <a:pt x="510" y="461"/>
                </a:lnTo>
                <a:lnTo>
                  <a:pt x="510" y="461"/>
                </a:lnTo>
                <a:lnTo>
                  <a:pt x="510" y="461"/>
                </a:lnTo>
                <a:lnTo>
                  <a:pt x="510" y="461"/>
                </a:lnTo>
                <a:close/>
                <a:moveTo>
                  <a:pt x="489" y="479"/>
                </a:moveTo>
                <a:lnTo>
                  <a:pt x="489" y="479"/>
                </a:lnTo>
                <a:lnTo>
                  <a:pt x="491" y="478"/>
                </a:lnTo>
                <a:lnTo>
                  <a:pt x="494" y="475"/>
                </a:lnTo>
                <a:lnTo>
                  <a:pt x="494" y="475"/>
                </a:lnTo>
                <a:lnTo>
                  <a:pt x="491" y="479"/>
                </a:lnTo>
                <a:lnTo>
                  <a:pt x="490" y="480"/>
                </a:lnTo>
                <a:lnTo>
                  <a:pt x="489" y="479"/>
                </a:lnTo>
                <a:lnTo>
                  <a:pt x="489" y="479"/>
                </a:lnTo>
                <a:close/>
                <a:moveTo>
                  <a:pt x="486" y="482"/>
                </a:moveTo>
                <a:lnTo>
                  <a:pt x="486" y="482"/>
                </a:lnTo>
                <a:lnTo>
                  <a:pt x="483" y="485"/>
                </a:lnTo>
                <a:lnTo>
                  <a:pt x="484" y="484"/>
                </a:lnTo>
                <a:lnTo>
                  <a:pt x="485" y="481"/>
                </a:lnTo>
                <a:lnTo>
                  <a:pt x="486" y="481"/>
                </a:lnTo>
                <a:lnTo>
                  <a:pt x="486" y="482"/>
                </a:lnTo>
                <a:lnTo>
                  <a:pt x="486" y="482"/>
                </a:lnTo>
                <a:lnTo>
                  <a:pt x="485" y="482"/>
                </a:lnTo>
                <a:lnTo>
                  <a:pt x="486" y="482"/>
                </a:lnTo>
                <a:lnTo>
                  <a:pt x="486" y="482"/>
                </a:lnTo>
                <a:close/>
                <a:moveTo>
                  <a:pt x="474" y="490"/>
                </a:moveTo>
                <a:lnTo>
                  <a:pt x="474" y="490"/>
                </a:lnTo>
                <a:lnTo>
                  <a:pt x="479" y="485"/>
                </a:lnTo>
                <a:lnTo>
                  <a:pt x="479" y="485"/>
                </a:lnTo>
                <a:lnTo>
                  <a:pt x="474" y="490"/>
                </a:lnTo>
                <a:lnTo>
                  <a:pt x="474" y="490"/>
                </a:lnTo>
                <a:close/>
                <a:moveTo>
                  <a:pt x="506" y="467"/>
                </a:moveTo>
                <a:lnTo>
                  <a:pt x="506" y="467"/>
                </a:lnTo>
                <a:lnTo>
                  <a:pt x="501" y="473"/>
                </a:lnTo>
                <a:lnTo>
                  <a:pt x="501" y="473"/>
                </a:lnTo>
                <a:lnTo>
                  <a:pt x="502" y="470"/>
                </a:lnTo>
                <a:lnTo>
                  <a:pt x="506" y="467"/>
                </a:lnTo>
                <a:lnTo>
                  <a:pt x="506" y="467"/>
                </a:lnTo>
                <a:lnTo>
                  <a:pt x="504" y="468"/>
                </a:lnTo>
                <a:lnTo>
                  <a:pt x="506" y="467"/>
                </a:lnTo>
                <a:lnTo>
                  <a:pt x="506" y="467"/>
                </a:lnTo>
                <a:close/>
                <a:moveTo>
                  <a:pt x="436" y="509"/>
                </a:moveTo>
                <a:lnTo>
                  <a:pt x="436" y="509"/>
                </a:lnTo>
                <a:lnTo>
                  <a:pt x="442" y="505"/>
                </a:lnTo>
                <a:lnTo>
                  <a:pt x="436" y="509"/>
                </a:lnTo>
                <a:lnTo>
                  <a:pt x="436" y="509"/>
                </a:lnTo>
                <a:lnTo>
                  <a:pt x="437" y="509"/>
                </a:lnTo>
                <a:lnTo>
                  <a:pt x="436" y="509"/>
                </a:lnTo>
                <a:lnTo>
                  <a:pt x="436" y="509"/>
                </a:lnTo>
                <a:close/>
                <a:moveTo>
                  <a:pt x="497" y="475"/>
                </a:moveTo>
                <a:lnTo>
                  <a:pt x="497" y="475"/>
                </a:lnTo>
                <a:lnTo>
                  <a:pt x="501" y="472"/>
                </a:lnTo>
                <a:lnTo>
                  <a:pt x="501" y="472"/>
                </a:lnTo>
                <a:lnTo>
                  <a:pt x="498" y="474"/>
                </a:lnTo>
                <a:lnTo>
                  <a:pt x="497" y="475"/>
                </a:lnTo>
                <a:lnTo>
                  <a:pt x="497" y="475"/>
                </a:lnTo>
                <a:close/>
                <a:moveTo>
                  <a:pt x="373" y="526"/>
                </a:moveTo>
                <a:lnTo>
                  <a:pt x="373" y="526"/>
                </a:lnTo>
                <a:lnTo>
                  <a:pt x="380" y="523"/>
                </a:lnTo>
                <a:lnTo>
                  <a:pt x="380" y="523"/>
                </a:lnTo>
                <a:lnTo>
                  <a:pt x="377" y="525"/>
                </a:lnTo>
                <a:lnTo>
                  <a:pt x="373" y="526"/>
                </a:lnTo>
                <a:lnTo>
                  <a:pt x="373" y="526"/>
                </a:lnTo>
                <a:close/>
                <a:moveTo>
                  <a:pt x="507" y="469"/>
                </a:moveTo>
                <a:lnTo>
                  <a:pt x="507" y="469"/>
                </a:lnTo>
                <a:lnTo>
                  <a:pt x="502" y="470"/>
                </a:lnTo>
                <a:lnTo>
                  <a:pt x="498" y="472"/>
                </a:lnTo>
                <a:lnTo>
                  <a:pt x="496" y="474"/>
                </a:lnTo>
                <a:lnTo>
                  <a:pt x="496" y="475"/>
                </a:lnTo>
                <a:lnTo>
                  <a:pt x="497" y="475"/>
                </a:lnTo>
                <a:lnTo>
                  <a:pt x="500" y="475"/>
                </a:lnTo>
                <a:lnTo>
                  <a:pt x="502" y="473"/>
                </a:lnTo>
                <a:lnTo>
                  <a:pt x="507" y="469"/>
                </a:lnTo>
                <a:lnTo>
                  <a:pt x="507" y="469"/>
                </a:lnTo>
                <a:lnTo>
                  <a:pt x="507" y="468"/>
                </a:lnTo>
                <a:lnTo>
                  <a:pt x="507" y="469"/>
                </a:lnTo>
                <a:lnTo>
                  <a:pt x="507" y="469"/>
                </a:lnTo>
                <a:close/>
                <a:moveTo>
                  <a:pt x="484" y="486"/>
                </a:moveTo>
                <a:lnTo>
                  <a:pt x="484" y="486"/>
                </a:lnTo>
                <a:lnTo>
                  <a:pt x="485" y="484"/>
                </a:lnTo>
                <a:lnTo>
                  <a:pt x="487" y="481"/>
                </a:lnTo>
                <a:lnTo>
                  <a:pt x="487" y="481"/>
                </a:lnTo>
                <a:lnTo>
                  <a:pt x="486" y="484"/>
                </a:lnTo>
                <a:lnTo>
                  <a:pt x="484" y="486"/>
                </a:lnTo>
                <a:lnTo>
                  <a:pt x="484" y="486"/>
                </a:lnTo>
                <a:close/>
                <a:moveTo>
                  <a:pt x="501" y="474"/>
                </a:moveTo>
                <a:lnTo>
                  <a:pt x="501" y="474"/>
                </a:lnTo>
                <a:lnTo>
                  <a:pt x="498" y="476"/>
                </a:lnTo>
                <a:lnTo>
                  <a:pt x="498" y="476"/>
                </a:lnTo>
                <a:lnTo>
                  <a:pt x="500" y="474"/>
                </a:lnTo>
                <a:lnTo>
                  <a:pt x="501" y="473"/>
                </a:lnTo>
                <a:lnTo>
                  <a:pt x="501" y="474"/>
                </a:lnTo>
                <a:lnTo>
                  <a:pt x="501" y="474"/>
                </a:lnTo>
                <a:close/>
                <a:moveTo>
                  <a:pt x="430" y="513"/>
                </a:moveTo>
                <a:lnTo>
                  <a:pt x="430" y="513"/>
                </a:lnTo>
                <a:lnTo>
                  <a:pt x="421" y="516"/>
                </a:lnTo>
                <a:lnTo>
                  <a:pt x="430" y="513"/>
                </a:lnTo>
                <a:lnTo>
                  <a:pt x="430" y="513"/>
                </a:lnTo>
                <a:lnTo>
                  <a:pt x="430" y="513"/>
                </a:lnTo>
                <a:lnTo>
                  <a:pt x="430" y="513"/>
                </a:lnTo>
                <a:lnTo>
                  <a:pt x="430" y="513"/>
                </a:lnTo>
                <a:close/>
                <a:moveTo>
                  <a:pt x="428" y="513"/>
                </a:moveTo>
                <a:lnTo>
                  <a:pt x="428" y="513"/>
                </a:lnTo>
                <a:lnTo>
                  <a:pt x="432" y="510"/>
                </a:lnTo>
                <a:lnTo>
                  <a:pt x="432" y="510"/>
                </a:lnTo>
                <a:lnTo>
                  <a:pt x="428" y="513"/>
                </a:lnTo>
                <a:lnTo>
                  <a:pt x="428" y="513"/>
                </a:lnTo>
                <a:close/>
                <a:moveTo>
                  <a:pt x="491" y="484"/>
                </a:moveTo>
                <a:lnTo>
                  <a:pt x="491" y="484"/>
                </a:lnTo>
                <a:lnTo>
                  <a:pt x="492" y="481"/>
                </a:lnTo>
                <a:lnTo>
                  <a:pt x="491" y="484"/>
                </a:lnTo>
                <a:lnTo>
                  <a:pt x="491" y="484"/>
                </a:lnTo>
                <a:lnTo>
                  <a:pt x="491" y="484"/>
                </a:lnTo>
                <a:lnTo>
                  <a:pt x="491" y="484"/>
                </a:lnTo>
                <a:lnTo>
                  <a:pt x="491" y="484"/>
                </a:lnTo>
                <a:close/>
                <a:moveTo>
                  <a:pt x="353" y="528"/>
                </a:moveTo>
                <a:lnTo>
                  <a:pt x="353" y="528"/>
                </a:lnTo>
                <a:lnTo>
                  <a:pt x="356" y="527"/>
                </a:lnTo>
                <a:lnTo>
                  <a:pt x="356" y="527"/>
                </a:lnTo>
                <a:lnTo>
                  <a:pt x="353" y="528"/>
                </a:lnTo>
                <a:lnTo>
                  <a:pt x="353" y="528"/>
                </a:lnTo>
                <a:close/>
                <a:moveTo>
                  <a:pt x="494" y="481"/>
                </a:moveTo>
                <a:lnTo>
                  <a:pt x="494" y="481"/>
                </a:lnTo>
                <a:lnTo>
                  <a:pt x="492" y="481"/>
                </a:lnTo>
                <a:lnTo>
                  <a:pt x="492" y="480"/>
                </a:lnTo>
                <a:lnTo>
                  <a:pt x="494" y="480"/>
                </a:lnTo>
                <a:lnTo>
                  <a:pt x="494" y="481"/>
                </a:lnTo>
                <a:lnTo>
                  <a:pt x="494" y="481"/>
                </a:lnTo>
                <a:lnTo>
                  <a:pt x="494" y="481"/>
                </a:lnTo>
                <a:lnTo>
                  <a:pt x="494" y="481"/>
                </a:lnTo>
                <a:lnTo>
                  <a:pt x="494" y="481"/>
                </a:lnTo>
                <a:close/>
                <a:moveTo>
                  <a:pt x="454" y="505"/>
                </a:moveTo>
                <a:lnTo>
                  <a:pt x="454" y="505"/>
                </a:lnTo>
                <a:lnTo>
                  <a:pt x="454" y="505"/>
                </a:lnTo>
                <a:lnTo>
                  <a:pt x="454" y="505"/>
                </a:lnTo>
                <a:lnTo>
                  <a:pt x="456" y="502"/>
                </a:lnTo>
                <a:lnTo>
                  <a:pt x="457" y="501"/>
                </a:lnTo>
                <a:lnTo>
                  <a:pt x="454" y="505"/>
                </a:lnTo>
                <a:lnTo>
                  <a:pt x="454" y="505"/>
                </a:lnTo>
                <a:lnTo>
                  <a:pt x="455" y="505"/>
                </a:lnTo>
                <a:lnTo>
                  <a:pt x="454" y="505"/>
                </a:lnTo>
                <a:lnTo>
                  <a:pt x="454" y="505"/>
                </a:lnTo>
                <a:close/>
                <a:moveTo>
                  <a:pt x="486" y="487"/>
                </a:moveTo>
                <a:lnTo>
                  <a:pt x="486" y="487"/>
                </a:lnTo>
                <a:lnTo>
                  <a:pt x="480" y="492"/>
                </a:lnTo>
                <a:lnTo>
                  <a:pt x="479" y="493"/>
                </a:lnTo>
                <a:lnTo>
                  <a:pt x="480" y="492"/>
                </a:lnTo>
                <a:lnTo>
                  <a:pt x="484" y="490"/>
                </a:lnTo>
                <a:lnTo>
                  <a:pt x="486" y="487"/>
                </a:lnTo>
                <a:lnTo>
                  <a:pt x="486" y="487"/>
                </a:lnTo>
                <a:lnTo>
                  <a:pt x="486" y="487"/>
                </a:lnTo>
                <a:lnTo>
                  <a:pt x="486" y="487"/>
                </a:lnTo>
                <a:lnTo>
                  <a:pt x="486" y="487"/>
                </a:lnTo>
                <a:close/>
                <a:moveTo>
                  <a:pt x="475" y="493"/>
                </a:moveTo>
                <a:lnTo>
                  <a:pt x="475" y="493"/>
                </a:lnTo>
                <a:lnTo>
                  <a:pt x="473" y="496"/>
                </a:lnTo>
                <a:lnTo>
                  <a:pt x="475" y="493"/>
                </a:lnTo>
                <a:lnTo>
                  <a:pt x="475" y="493"/>
                </a:lnTo>
                <a:lnTo>
                  <a:pt x="475" y="495"/>
                </a:lnTo>
                <a:lnTo>
                  <a:pt x="475" y="493"/>
                </a:lnTo>
                <a:lnTo>
                  <a:pt x="475" y="493"/>
                </a:lnTo>
                <a:close/>
                <a:moveTo>
                  <a:pt x="489" y="486"/>
                </a:moveTo>
                <a:lnTo>
                  <a:pt x="489" y="486"/>
                </a:lnTo>
                <a:lnTo>
                  <a:pt x="489" y="487"/>
                </a:lnTo>
                <a:lnTo>
                  <a:pt x="491" y="486"/>
                </a:lnTo>
                <a:lnTo>
                  <a:pt x="491" y="484"/>
                </a:lnTo>
                <a:lnTo>
                  <a:pt x="489" y="486"/>
                </a:lnTo>
                <a:lnTo>
                  <a:pt x="489" y="486"/>
                </a:lnTo>
                <a:lnTo>
                  <a:pt x="489" y="486"/>
                </a:lnTo>
                <a:lnTo>
                  <a:pt x="489" y="486"/>
                </a:lnTo>
                <a:lnTo>
                  <a:pt x="489" y="486"/>
                </a:lnTo>
                <a:close/>
                <a:moveTo>
                  <a:pt x="413" y="522"/>
                </a:moveTo>
                <a:lnTo>
                  <a:pt x="413" y="522"/>
                </a:lnTo>
                <a:lnTo>
                  <a:pt x="418" y="520"/>
                </a:lnTo>
                <a:lnTo>
                  <a:pt x="418" y="520"/>
                </a:lnTo>
                <a:lnTo>
                  <a:pt x="415" y="521"/>
                </a:lnTo>
                <a:lnTo>
                  <a:pt x="413" y="522"/>
                </a:lnTo>
                <a:lnTo>
                  <a:pt x="413" y="522"/>
                </a:lnTo>
                <a:close/>
                <a:moveTo>
                  <a:pt x="465" y="503"/>
                </a:moveTo>
                <a:lnTo>
                  <a:pt x="465" y="503"/>
                </a:lnTo>
                <a:lnTo>
                  <a:pt x="469" y="499"/>
                </a:lnTo>
                <a:lnTo>
                  <a:pt x="469" y="499"/>
                </a:lnTo>
                <a:lnTo>
                  <a:pt x="465" y="503"/>
                </a:lnTo>
                <a:lnTo>
                  <a:pt x="465" y="503"/>
                </a:lnTo>
                <a:close/>
                <a:moveTo>
                  <a:pt x="332" y="532"/>
                </a:moveTo>
                <a:lnTo>
                  <a:pt x="332" y="532"/>
                </a:lnTo>
                <a:lnTo>
                  <a:pt x="336" y="532"/>
                </a:lnTo>
                <a:lnTo>
                  <a:pt x="336" y="532"/>
                </a:lnTo>
                <a:lnTo>
                  <a:pt x="335" y="532"/>
                </a:lnTo>
                <a:lnTo>
                  <a:pt x="332" y="532"/>
                </a:lnTo>
                <a:lnTo>
                  <a:pt x="332" y="532"/>
                </a:lnTo>
                <a:close/>
                <a:moveTo>
                  <a:pt x="451" y="510"/>
                </a:moveTo>
                <a:lnTo>
                  <a:pt x="451" y="510"/>
                </a:lnTo>
                <a:lnTo>
                  <a:pt x="456" y="508"/>
                </a:lnTo>
                <a:lnTo>
                  <a:pt x="456" y="508"/>
                </a:lnTo>
                <a:lnTo>
                  <a:pt x="454" y="510"/>
                </a:lnTo>
                <a:lnTo>
                  <a:pt x="451" y="510"/>
                </a:lnTo>
                <a:lnTo>
                  <a:pt x="451" y="510"/>
                </a:lnTo>
                <a:close/>
                <a:moveTo>
                  <a:pt x="403" y="527"/>
                </a:moveTo>
                <a:lnTo>
                  <a:pt x="403" y="527"/>
                </a:lnTo>
                <a:lnTo>
                  <a:pt x="397" y="529"/>
                </a:lnTo>
                <a:lnTo>
                  <a:pt x="397" y="529"/>
                </a:lnTo>
                <a:lnTo>
                  <a:pt x="401" y="527"/>
                </a:lnTo>
                <a:lnTo>
                  <a:pt x="403" y="526"/>
                </a:lnTo>
                <a:lnTo>
                  <a:pt x="403" y="527"/>
                </a:lnTo>
                <a:lnTo>
                  <a:pt x="403" y="527"/>
                </a:lnTo>
                <a:close/>
                <a:moveTo>
                  <a:pt x="474" y="503"/>
                </a:moveTo>
                <a:lnTo>
                  <a:pt x="474" y="503"/>
                </a:lnTo>
                <a:lnTo>
                  <a:pt x="481" y="498"/>
                </a:lnTo>
                <a:lnTo>
                  <a:pt x="474" y="503"/>
                </a:lnTo>
                <a:lnTo>
                  <a:pt x="474" y="503"/>
                </a:lnTo>
                <a:lnTo>
                  <a:pt x="475" y="502"/>
                </a:lnTo>
                <a:lnTo>
                  <a:pt x="474" y="503"/>
                </a:lnTo>
                <a:lnTo>
                  <a:pt x="474" y="503"/>
                </a:lnTo>
                <a:close/>
                <a:moveTo>
                  <a:pt x="461" y="510"/>
                </a:moveTo>
                <a:lnTo>
                  <a:pt x="461" y="510"/>
                </a:lnTo>
                <a:lnTo>
                  <a:pt x="459" y="511"/>
                </a:lnTo>
                <a:lnTo>
                  <a:pt x="454" y="514"/>
                </a:lnTo>
                <a:lnTo>
                  <a:pt x="454" y="515"/>
                </a:lnTo>
                <a:lnTo>
                  <a:pt x="461" y="510"/>
                </a:lnTo>
                <a:lnTo>
                  <a:pt x="461" y="510"/>
                </a:lnTo>
                <a:lnTo>
                  <a:pt x="459" y="511"/>
                </a:lnTo>
                <a:lnTo>
                  <a:pt x="461" y="510"/>
                </a:lnTo>
                <a:lnTo>
                  <a:pt x="461" y="510"/>
                </a:lnTo>
                <a:close/>
                <a:moveTo>
                  <a:pt x="317" y="535"/>
                </a:moveTo>
                <a:lnTo>
                  <a:pt x="317" y="535"/>
                </a:lnTo>
                <a:lnTo>
                  <a:pt x="314" y="534"/>
                </a:lnTo>
                <a:lnTo>
                  <a:pt x="315" y="533"/>
                </a:lnTo>
                <a:lnTo>
                  <a:pt x="320" y="533"/>
                </a:lnTo>
                <a:lnTo>
                  <a:pt x="323" y="533"/>
                </a:lnTo>
                <a:lnTo>
                  <a:pt x="324" y="534"/>
                </a:lnTo>
                <a:lnTo>
                  <a:pt x="321" y="534"/>
                </a:lnTo>
                <a:lnTo>
                  <a:pt x="317" y="535"/>
                </a:lnTo>
                <a:lnTo>
                  <a:pt x="317" y="535"/>
                </a:lnTo>
                <a:lnTo>
                  <a:pt x="318" y="535"/>
                </a:lnTo>
                <a:lnTo>
                  <a:pt x="317" y="535"/>
                </a:lnTo>
                <a:lnTo>
                  <a:pt x="317" y="535"/>
                </a:lnTo>
                <a:close/>
                <a:moveTo>
                  <a:pt x="392" y="532"/>
                </a:moveTo>
                <a:lnTo>
                  <a:pt x="392" y="532"/>
                </a:lnTo>
                <a:lnTo>
                  <a:pt x="396" y="529"/>
                </a:lnTo>
                <a:lnTo>
                  <a:pt x="396" y="529"/>
                </a:lnTo>
                <a:lnTo>
                  <a:pt x="392" y="532"/>
                </a:lnTo>
                <a:lnTo>
                  <a:pt x="392" y="532"/>
                </a:lnTo>
                <a:close/>
                <a:moveTo>
                  <a:pt x="485" y="496"/>
                </a:moveTo>
                <a:lnTo>
                  <a:pt x="485" y="496"/>
                </a:lnTo>
                <a:lnTo>
                  <a:pt x="485" y="496"/>
                </a:lnTo>
                <a:lnTo>
                  <a:pt x="484" y="496"/>
                </a:lnTo>
                <a:lnTo>
                  <a:pt x="484" y="496"/>
                </a:lnTo>
                <a:lnTo>
                  <a:pt x="484" y="495"/>
                </a:lnTo>
                <a:lnTo>
                  <a:pt x="484" y="495"/>
                </a:lnTo>
                <a:lnTo>
                  <a:pt x="486" y="495"/>
                </a:lnTo>
                <a:lnTo>
                  <a:pt x="485" y="496"/>
                </a:lnTo>
                <a:lnTo>
                  <a:pt x="485" y="496"/>
                </a:lnTo>
                <a:close/>
                <a:moveTo>
                  <a:pt x="451" y="515"/>
                </a:moveTo>
                <a:lnTo>
                  <a:pt x="451" y="515"/>
                </a:lnTo>
                <a:lnTo>
                  <a:pt x="456" y="511"/>
                </a:lnTo>
                <a:lnTo>
                  <a:pt x="451" y="515"/>
                </a:lnTo>
                <a:lnTo>
                  <a:pt x="451" y="515"/>
                </a:lnTo>
                <a:lnTo>
                  <a:pt x="453" y="514"/>
                </a:lnTo>
                <a:lnTo>
                  <a:pt x="451" y="515"/>
                </a:lnTo>
                <a:lnTo>
                  <a:pt x="451" y="515"/>
                </a:lnTo>
                <a:close/>
                <a:moveTo>
                  <a:pt x="389" y="533"/>
                </a:moveTo>
                <a:lnTo>
                  <a:pt x="389" y="533"/>
                </a:lnTo>
                <a:lnTo>
                  <a:pt x="388" y="533"/>
                </a:lnTo>
                <a:lnTo>
                  <a:pt x="388" y="532"/>
                </a:lnTo>
                <a:lnTo>
                  <a:pt x="388" y="532"/>
                </a:lnTo>
                <a:lnTo>
                  <a:pt x="389" y="533"/>
                </a:lnTo>
                <a:lnTo>
                  <a:pt x="389" y="533"/>
                </a:lnTo>
                <a:lnTo>
                  <a:pt x="388" y="533"/>
                </a:lnTo>
                <a:lnTo>
                  <a:pt x="389" y="533"/>
                </a:lnTo>
                <a:lnTo>
                  <a:pt x="389" y="533"/>
                </a:lnTo>
                <a:close/>
                <a:moveTo>
                  <a:pt x="422" y="526"/>
                </a:moveTo>
                <a:lnTo>
                  <a:pt x="422" y="526"/>
                </a:lnTo>
                <a:lnTo>
                  <a:pt x="421" y="526"/>
                </a:lnTo>
                <a:lnTo>
                  <a:pt x="422" y="526"/>
                </a:lnTo>
                <a:lnTo>
                  <a:pt x="425" y="523"/>
                </a:lnTo>
                <a:lnTo>
                  <a:pt x="425" y="523"/>
                </a:lnTo>
                <a:lnTo>
                  <a:pt x="422" y="526"/>
                </a:lnTo>
                <a:lnTo>
                  <a:pt x="422" y="526"/>
                </a:lnTo>
                <a:close/>
                <a:moveTo>
                  <a:pt x="471" y="505"/>
                </a:moveTo>
                <a:lnTo>
                  <a:pt x="471" y="505"/>
                </a:lnTo>
                <a:lnTo>
                  <a:pt x="469" y="505"/>
                </a:lnTo>
                <a:lnTo>
                  <a:pt x="469" y="505"/>
                </a:lnTo>
                <a:lnTo>
                  <a:pt x="469" y="505"/>
                </a:lnTo>
                <a:lnTo>
                  <a:pt x="469" y="505"/>
                </a:lnTo>
                <a:lnTo>
                  <a:pt x="471" y="504"/>
                </a:lnTo>
                <a:lnTo>
                  <a:pt x="471" y="505"/>
                </a:lnTo>
                <a:lnTo>
                  <a:pt x="471" y="505"/>
                </a:lnTo>
                <a:close/>
                <a:moveTo>
                  <a:pt x="385" y="534"/>
                </a:moveTo>
                <a:lnTo>
                  <a:pt x="385" y="534"/>
                </a:lnTo>
                <a:lnTo>
                  <a:pt x="384" y="537"/>
                </a:lnTo>
                <a:lnTo>
                  <a:pt x="386" y="535"/>
                </a:lnTo>
                <a:lnTo>
                  <a:pt x="388" y="534"/>
                </a:lnTo>
                <a:lnTo>
                  <a:pt x="385" y="534"/>
                </a:lnTo>
                <a:lnTo>
                  <a:pt x="385" y="534"/>
                </a:lnTo>
                <a:lnTo>
                  <a:pt x="386" y="534"/>
                </a:lnTo>
                <a:lnTo>
                  <a:pt x="385" y="534"/>
                </a:lnTo>
                <a:lnTo>
                  <a:pt x="385" y="534"/>
                </a:lnTo>
                <a:close/>
                <a:moveTo>
                  <a:pt x="388" y="535"/>
                </a:moveTo>
                <a:lnTo>
                  <a:pt x="388" y="535"/>
                </a:lnTo>
                <a:lnTo>
                  <a:pt x="392" y="534"/>
                </a:lnTo>
                <a:lnTo>
                  <a:pt x="392" y="534"/>
                </a:lnTo>
                <a:lnTo>
                  <a:pt x="389" y="535"/>
                </a:lnTo>
                <a:lnTo>
                  <a:pt x="388" y="535"/>
                </a:lnTo>
                <a:lnTo>
                  <a:pt x="388" y="535"/>
                </a:lnTo>
                <a:close/>
                <a:moveTo>
                  <a:pt x="487" y="498"/>
                </a:moveTo>
                <a:lnTo>
                  <a:pt x="487" y="498"/>
                </a:lnTo>
                <a:lnTo>
                  <a:pt x="487" y="501"/>
                </a:lnTo>
                <a:lnTo>
                  <a:pt x="487" y="501"/>
                </a:lnTo>
                <a:lnTo>
                  <a:pt x="489" y="498"/>
                </a:lnTo>
                <a:lnTo>
                  <a:pt x="490" y="497"/>
                </a:lnTo>
                <a:lnTo>
                  <a:pt x="487" y="498"/>
                </a:lnTo>
                <a:lnTo>
                  <a:pt x="487" y="498"/>
                </a:lnTo>
                <a:lnTo>
                  <a:pt x="489" y="498"/>
                </a:lnTo>
                <a:lnTo>
                  <a:pt x="487" y="498"/>
                </a:lnTo>
                <a:lnTo>
                  <a:pt x="487" y="498"/>
                </a:lnTo>
                <a:close/>
                <a:moveTo>
                  <a:pt x="284" y="535"/>
                </a:moveTo>
                <a:lnTo>
                  <a:pt x="284" y="535"/>
                </a:lnTo>
                <a:lnTo>
                  <a:pt x="286" y="535"/>
                </a:lnTo>
                <a:lnTo>
                  <a:pt x="288" y="537"/>
                </a:lnTo>
                <a:lnTo>
                  <a:pt x="286" y="537"/>
                </a:lnTo>
                <a:lnTo>
                  <a:pt x="284" y="535"/>
                </a:lnTo>
                <a:lnTo>
                  <a:pt x="284" y="535"/>
                </a:lnTo>
                <a:lnTo>
                  <a:pt x="285" y="535"/>
                </a:lnTo>
                <a:lnTo>
                  <a:pt x="284" y="535"/>
                </a:lnTo>
                <a:lnTo>
                  <a:pt x="284" y="535"/>
                </a:lnTo>
                <a:close/>
                <a:moveTo>
                  <a:pt x="392" y="540"/>
                </a:moveTo>
                <a:lnTo>
                  <a:pt x="392" y="540"/>
                </a:lnTo>
                <a:lnTo>
                  <a:pt x="396" y="538"/>
                </a:lnTo>
                <a:lnTo>
                  <a:pt x="396" y="538"/>
                </a:lnTo>
                <a:lnTo>
                  <a:pt x="392" y="540"/>
                </a:lnTo>
                <a:lnTo>
                  <a:pt x="392" y="540"/>
                </a:lnTo>
                <a:close/>
                <a:moveTo>
                  <a:pt x="349" y="544"/>
                </a:moveTo>
                <a:lnTo>
                  <a:pt x="349" y="544"/>
                </a:lnTo>
                <a:lnTo>
                  <a:pt x="348" y="544"/>
                </a:lnTo>
                <a:lnTo>
                  <a:pt x="348" y="544"/>
                </a:lnTo>
                <a:lnTo>
                  <a:pt x="350" y="544"/>
                </a:lnTo>
                <a:lnTo>
                  <a:pt x="350" y="544"/>
                </a:lnTo>
                <a:lnTo>
                  <a:pt x="349" y="544"/>
                </a:lnTo>
                <a:lnTo>
                  <a:pt x="349" y="544"/>
                </a:lnTo>
                <a:close/>
                <a:moveTo>
                  <a:pt x="384" y="543"/>
                </a:moveTo>
                <a:lnTo>
                  <a:pt x="384" y="543"/>
                </a:lnTo>
                <a:lnTo>
                  <a:pt x="376" y="547"/>
                </a:lnTo>
                <a:lnTo>
                  <a:pt x="378" y="545"/>
                </a:lnTo>
                <a:lnTo>
                  <a:pt x="383" y="543"/>
                </a:lnTo>
                <a:lnTo>
                  <a:pt x="384" y="541"/>
                </a:lnTo>
                <a:lnTo>
                  <a:pt x="384" y="543"/>
                </a:lnTo>
                <a:lnTo>
                  <a:pt x="384" y="543"/>
                </a:lnTo>
                <a:lnTo>
                  <a:pt x="384" y="543"/>
                </a:lnTo>
                <a:lnTo>
                  <a:pt x="384" y="543"/>
                </a:lnTo>
                <a:lnTo>
                  <a:pt x="384" y="543"/>
                </a:lnTo>
                <a:close/>
                <a:moveTo>
                  <a:pt x="260" y="534"/>
                </a:moveTo>
                <a:lnTo>
                  <a:pt x="260" y="534"/>
                </a:lnTo>
                <a:lnTo>
                  <a:pt x="266" y="534"/>
                </a:lnTo>
                <a:lnTo>
                  <a:pt x="266" y="534"/>
                </a:lnTo>
                <a:lnTo>
                  <a:pt x="262" y="534"/>
                </a:lnTo>
                <a:lnTo>
                  <a:pt x="260" y="534"/>
                </a:lnTo>
                <a:lnTo>
                  <a:pt x="260" y="534"/>
                </a:lnTo>
                <a:close/>
                <a:moveTo>
                  <a:pt x="448" y="527"/>
                </a:moveTo>
                <a:lnTo>
                  <a:pt x="448" y="527"/>
                </a:lnTo>
                <a:lnTo>
                  <a:pt x="450" y="526"/>
                </a:lnTo>
                <a:lnTo>
                  <a:pt x="453" y="526"/>
                </a:lnTo>
                <a:lnTo>
                  <a:pt x="453" y="526"/>
                </a:lnTo>
                <a:lnTo>
                  <a:pt x="448" y="527"/>
                </a:lnTo>
                <a:lnTo>
                  <a:pt x="448" y="527"/>
                </a:lnTo>
                <a:close/>
                <a:moveTo>
                  <a:pt x="407" y="544"/>
                </a:moveTo>
                <a:lnTo>
                  <a:pt x="407" y="544"/>
                </a:lnTo>
                <a:lnTo>
                  <a:pt x="403" y="544"/>
                </a:lnTo>
                <a:lnTo>
                  <a:pt x="402" y="544"/>
                </a:lnTo>
                <a:lnTo>
                  <a:pt x="404" y="541"/>
                </a:lnTo>
                <a:lnTo>
                  <a:pt x="408" y="541"/>
                </a:lnTo>
                <a:lnTo>
                  <a:pt x="408" y="541"/>
                </a:lnTo>
                <a:lnTo>
                  <a:pt x="407" y="544"/>
                </a:lnTo>
                <a:lnTo>
                  <a:pt x="407" y="544"/>
                </a:lnTo>
                <a:lnTo>
                  <a:pt x="406" y="544"/>
                </a:lnTo>
                <a:lnTo>
                  <a:pt x="407" y="543"/>
                </a:lnTo>
                <a:lnTo>
                  <a:pt x="407" y="543"/>
                </a:lnTo>
                <a:lnTo>
                  <a:pt x="407" y="544"/>
                </a:lnTo>
                <a:lnTo>
                  <a:pt x="407" y="544"/>
                </a:lnTo>
                <a:close/>
                <a:moveTo>
                  <a:pt x="333" y="551"/>
                </a:moveTo>
                <a:lnTo>
                  <a:pt x="333" y="551"/>
                </a:lnTo>
                <a:lnTo>
                  <a:pt x="336" y="549"/>
                </a:lnTo>
                <a:lnTo>
                  <a:pt x="333" y="551"/>
                </a:lnTo>
                <a:lnTo>
                  <a:pt x="333" y="551"/>
                </a:lnTo>
                <a:lnTo>
                  <a:pt x="332" y="551"/>
                </a:lnTo>
                <a:lnTo>
                  <a:pt x="333" y="551"/>
                </a:lnTo>
                <a:lnTo>
                  <a:pt x="333" y="551"/>
                </a:lnTo>
                <a:lnTo>
                  <a:pt x="333" y="551"/>
                </a:lnTo>
                <a:lnTo>
                  <a:pt x="333" y="551"/>
                </a:lnTo>
                <a:close/>
                <a:moveTo>
                  <a:pt x="413" y="546"/>
                </a:moveTo>
                <a:lnTo>
                  <a:pt x="413" y="546"/>
                </a:lnTo>
                <a:lnTo>
                  <a:pt x="419" y="543"/>
                </a:lnTo>
                <a:lnTo>
                  <a:pt x="419" y="543"/>
                </a:lnTo>
                <a:lnTo>
                  <a:pt x="416" y="544"/>
                </a:lnTo>
                <a:lnTo>
                  <a:pt x="413" y="546"/>
                </a:lnTo>
                <a:lnTo>
                  <a:pt x="413" y="546"/>
                </a:lnTo>
                <a:close/>
                <a:moveTo>
                  <a:pt x="369" y="552"/>
                </a:moveTo>
                <a:lnTo>
                  <a:pt x="369" y="552"/>
                </a:lnTo>
                <a:lnTo>
                  <a:pt x="372" y="551"/>
                </a:lnTo>
                <a:lnTo>
                  <a:pt x="372" y="551"/>
                </a:lnTo>
                <a:lnTo>
                  <a:pt x="369" y="552"/>
                </a:lnTo>
                <a:lnTo>
                  <a:pt x="369" y="552"/>
                </a:lnTo>
                <a:close/>
                <a:moveTo>
                  <a:pt x="384" y="552"/>
                </a:moveTo>
                <a:lnTo>
                  <a:pt x="384" y="552"/>
                </a:lnTo>
                <a:lnTo>
                  <a:pt x="390" y="550"/>
                </a:lnTo>
                <a:lnTo>
                  <a:pt x="390" y="550"/>
                </a:lnTo>
                <a:lnTo>
                  <a:pt x="384" y="552"/>
                </a:lnTo>
                <a:lnTo>
                  <a:pt x="384" y="552"/>
                </a:lnTo>
                <a:close/>
                <a:moveTo>
                  <a:pt x="371" y="555"/>
                </a:moveTo>
                <a:lnTo>
                  <a:pt x="371" y="555"/>
                </a:lnTo>
                <a:lnTo>
                  <a:pt x="362" y="555"/>
                </a:lnTo>
                <a:lnTo>
                  <a:pt x="365" y="554"/>
                </a:lnTo>
                <a:lnTo>
                  <a:pt x="371" y="554"/>
                </a:lnTo>
                <a:lnTo>
                  <a:pt x="372" y="554"/>
                </a:lnTo>
                <a:lnTo>
                  <a:pt x="371" y="555"/>
                </a:lnTo>
                <a:lnTo>
                  <a:pt x="371" y="555"/>
                </a:lnTo>
                <a:lnTo>
                  <a:pt x="371" y="554"/>
                </a:lnTo>
                <a:lnTo>
                  <a:pt x="371" y="555"/>
                </a:lnTo>
                <a:lnTo>
                  <a:pt x="371" y="555"/>
                </a:lnTo>
                <a:close/>
                <a:moveTo>
                  <a:pt x="327" y="556"/>
                </a:moveTo>
                <a:lnTo>
                  <a:pt x="327" y="556"/>
                </a:lnTo>
                <a:lnTo>
                  <a:pt x="335" y="555"/>
                </a:lnTo>
                <a:lnTo>
                  <a:pt x="335" y="555"/>
                </a:lnTo>
                <a:lnTo>
                  <a:pt x="327" y="556"/>
                </a:lnTo>
                <a:lnTo>
                  <a:pt x="327" y="556"/>
                </a:lnTo>
                <a:close/>
                <a:moveTo>
                  <a:pt x="402" y="552"/>
                </a:moveTo>
                <a:lnTo>
                  <a:pt x="402" y="552"/>
                </a:lnTo>
                <a:lnTo>
                  <a:pt x="406" y="550"/>
                </a:lnTo>
                <a:lnTo>
                  <a:pt x="402" y="552"/>
                </a:lnTo>
                <a:lnTo>
                  <a:pt x="402" y="552"/>
                </a:lnTo>
                <a:lnTo>
                  <a:pt x="403" y="551"/>
                </a:lnTo>
                <a:lnTo>
                  <a:pt x="402" y="552"/>
                </a:lnTo>
                <a:lnTo>
                  <a:pt x="402" y="552"/>
                </a:lnTo>
                <a:close/>
                <a:moveTo>
                  <a:pt x="410" y="547"/>
                </a:moveTo>
                <a:lnTo>
                  <a:pt x="410" y="547"/>
                </a:lnTo>
                <a:lnTo>
                  <a:pt x="413" y="549"/>
                </a:lnTo>
                <a:lnTo>
                  <a:pt x="413" y="550"/>
                </a:lnTo>
                <a:lnTo>
                  <a:pt x="410" y="551"/>
                </a:lnTo>
                <a:lnTo>
                  <a:pt x="408" y="551"/>
                </a:lnTo>
                <a:lnTo>
                  <a:pt x="408" y="550"/>
                </a:lnTo>
                <a:lnTo>
                  <a:pt x="410" y="547"/>
                </a:lnTo>
                <a:lnTo>
                  <a:pt x="410" y="547"/>
                </a:lnTo>
                <a:lnTo>
                  <a:pt x="410" y="549"/>
                </a:lnTo>
                <a:lnTo>
                  <a:pt x="410" y="547"/>
                </a:lnTo>
                <a:lnTo>
                  <a:pt x="410" y="547"/>
                </a:lnTo>
                <a:close/>
                <a:moveTo>
                  <a:pt x="401" y="551"/>
                </a:moveTo>
                <a:lnTo>
                  <a:pt x="401" y="551"/>
                </a:lnTo>
                <a:lnTo>
                  <a:pt x="402" y="551"/>
                </a:lnTo>
                <a:lnTo>
                  <a:pt x="401" y="551"/>
                </a:lnTo>
                <a:lnTo>
                  <a:pt x="401" y="551"/>
                </a:lnTo>
                <a:lnTo>
                  <a:pt x="402" y="551"/>
                </a:lnTo>
                <a:lnTo>
                  <a:pt x="401" y="551"/>
                </a:lnTo>
                <a:lnTo>
                  <a:pt x="401" y="551"/>
                </a:lnTo>
                <a:close/>
                <a:moveTo>
                  <a:pt x="365" y="557"/>
                </a:moveTo>
                <a:lnTo>
                  <a:pt x="365" y="557"/>
                </a:lnTo>
                <a:lnTo>
                  <a:pt x="369" y="556"/>
                </a:lnTo>
                <a:lnTo>
                  <a:pt x="369" y="556"/>
                </a:lnTo>
                <a:lnTo>
                  <a:pt x="365" y="557"/>
                </a:lnTo>
                <a:lnTo>
                  <a:pt x="365" y="557"/>
                </a:lnTo>
                <a:close/>
                <a:moveTo>
                  <a:pt x="371" y="556"/>
                </a:moveTo>
                <a:lnTo>
                  <a:pt x="371" y="556"/>
                </a:lnTo>
                <a:lnTo>
                  <a:pt x="371" y="556"/>
                </a:lnTo>
                <a:lnTo>
                  <a:pt x="371" y="556"/>
                </a:lnTo>
                <a:lnTo>
                  <a:pt x="372" y="556"/>
                </a:lnTo>
                <a:lnTo>
                  <a:pt x="371" y="557"/>
                </a:lnTo>
                <a:lnTo>
                  <a:pt x="371" y="557"/>
                </a:lnTo>
                <a:lnTo>
                  <a:pt x="369" y="556"/>
                </a:lnTo>
                <a:lnTo>
                  <a:pt x="371" y="556"/>
                </a:lnTo>
                <a:lnTo>
                  <a:pt x="371" y="556"/>
                </a:lnTo>
                <a:close/>
                <a:moveTo>
                  <a:pt x="359" y="557"/>
                </a:moveTo>
                <a:lnTo>
                  <a:pt x="359" y="557"/>
                </a:lnTo>
                <a:lnTo>
                  <a:pt x="353" y="560"/>
                </a:lnTo>
                <a:lnTo>
                  <a:pt x="353" y="560"/>
                </a:lnTo>
                <a:lnTo>
                  <a:pt x="353" y="558"/>
                </a:lnTo>
                <a:lnTo>
                  <a:pt x="356" y="556"/>
                </a:lnTo>
                <a:lnTo>
                  <a:pt x="359" y="556"/>
                </a:lnTo>
                <a:lnTo>
                  <a:pt x="359" y="557"/>
                </a:lnTo>
                <a:lnTo>
                  <a:pt x="359" y="557"/>
                </a:lnTo>
                <a:lnTo>
                  <a:pt x="359" y="557"/>
                </a:lnTo>
                <a:lnTo>
                  <a:pt x="359" y="557"/>
                </a:lnTo>
                <a:lnTo>
                  <a:pt x="359" y="557"/>
                </a:lnTo>
                <a:close/>
                <a:moveTo>
                  <a:pt x="279" y="550"/>
                </a:moveTo>
                <a:lnTo>
                  <a:pt x="279" y="550"/>
                </a:lnTo>
                <a:lnTo>
                  <a:pt x="283" y="550"/>
                </a:lnTo>
                <a:lnTo>
                  <a:pt x="284" y="551"/>
                </a:lnTo>
                <a:lnTo>
                  <a:pt x="283" y="551"/>
                </a:lnTo>
                <a:lnTo>
                  <a:pt x="279" y="550"/>
                </a:lnTo>
                <a:lnTo>
                  <a:pt x="279" y="550"/>
                </a:lnTo>
                <a:lnTo>
                  <a:pt x="280" y="550"/>
                </a:lnTo>
                <a:lnTo>
                  <a:pt x="279" y="550"/>
                </a:lnTo>
                <a:lnTo>
                  <a:pt x="279" y="550"/>
                </a:lnTo>
                <a:close/>
                <a:moveTo>
                  <a:pt x="221" y="527"/>
                </a:moveTo>
                <a:lnTo>
                  <a:pt x="221" y="527"/>
                </a:lnTo>
                <a:lnTo>
                  <a:pt x="220" y="526"/>
                </a:lnTo>
                <a:lnTo>
                  <a:pt x="220" y="526"/>
                </a:lnTo>
                <a:lnTo>
                  <a:pt x="221" y="527"/>
                </a:lnTo>
                <a:lnTo>
                  <a:pt x="223" y="527"/>
                </a:lnTo>
                <a:lnTo>
                  <a:pt x="221" y="527"/>
                </a:lnTo>
                <a:lnTo>
                  <a:pt x="221" y="527"/>
                </a:lnTo>
                <a:close/>
                <a:moveTo>
                  <a:pt x="397" y="554"/>
                </a:moveTo>
                <a:lnTo>
                  <a:pt x="397" y="554"/>
                </a:lnTo>
                <a:lnTo>
                  <a:pt x="402" y="552"/>
                </a:lnTo>
                <a:lnTo>
                  <a:pt x="402" y="552"/>
                </a:lnTo>
                <a:lnTo>
                  <a:pt x="398" y="554"/>
                </a:lnTo>
                <a:lnTo>
                  <a:pt x="397" y="554"/>
                </a:lnTo>
                <a:lnTo>
                  <a:pt x="397" y="554"/>
                </a:lnTo>
                <a:close/>
                <a:moveTo>
                  <a:pt x="289" y="555"/>
                </a:moveTo>
                <a:lnTo>
                  <a:pt x="289" y="555"/>
                </a:lnTo>
                <a:lnTo>
                  <a:pt x="296" y="554"/>
                </a:lnTo>
                <a:lnTo>
                  <a:pt x="296" y="554"/>
                </a:lnTo>
                <a:lnTo>
                  <a:pt x="289" y="555"/>
                </a:lnTo>
                <a:lnTo>
                  <a:pt x="289" y="555"/>
                </a:lnTo>
                <a:close/>
                <a:moveTo>
                  <a:pt x="377" y="560"/>
                </a:moveTo>
                <a:lnTo>
                  <a:pt x="377" y="560"/>
                </a:lnTo>
                <a:lnTo>
                  <a:pt x="383" y="558"/>
                </a:lnTo>
                <a:lnTo>
                  <a:pt x="384" y="560"/>
                </a:lnTo>
                <a:lnTo>
                  <a:pt x="384" y="560"/>
                </a:lnTo>
                <a:lnTo>
                  <a:pt x="380" y="560"/>
                </a:lnTo>
                <a:lnTo>
                  <a:pt x="377" y="560"/>
                </a:lnTo>
                <a:lnTo>
                  <a:pt x="377" y="560"/>
                </a:lnTo>
                <a:lnTo>
                  <a:pt x="378" y="560"/>
                </a:lnTo>
                <a:lnTo>
                  <a:pt x="377" y="560"/>
                </a:lnTo>
                <a:lnTo>
                  <a:pt x="377" y="560"/>
                </a:lnTo>
                <a:close/>
                <a:moveTo>
                  <a:pt x="304" y="557"/>
                </a:moveTo>
                <a:lnTo>
                  <a:pt x="304" y="557"/>
                </a:lnTo>
                <a:lnTo>
                  <a:pt x="297" y="557"/>
                </a:lnTo>
                <a:lnTo>
                  <a:pt x="304" y="557"/>
                </a:lnTo>
                <a:lnTo>
                  <a:pt x="304" y="557"/>
                </a:lnTo>
                <a:lnTo>
                  <a:pt x="303" y="557"/>
                </a:lnTo>
                <a:lnTo>
                  <a:pt x="304" y="557"/>
                </a:lnTo>
                <a:lnTo>
                  <a:pt x="304" y="557"/>
                </a:lnTo>
                <a:close/>
                <a:moveTo>
                  <a:pt x="344" y="562"/>
                </a:moveTo>
                <a:lnTo>
                  <a:pt x="344" y="562"/>
                </a:lnTo>
                <a:lnTo>
                  <a:pt x="341" y="562"/>
                </a:lnTo>
                <a:lnTo>
                  <a:pt x="341" y="562"/>
                </a:lnTo>
                <a:lnTo>
                  <a:pt x="344" y="561"/>
                </a:lnTo>
                <a:lnTo>
                  <a:pt x="344" y="562"/>
                </a:lnTo>
                <a:lnTo>
                  <a:pt x="344" y="562"/>
                </a:lnTo>
                <a:lnTo>
                  <a:pt x="344" y="562"/>
                </a:lnTo>
                <a:close/>
                <a:moveTo>
                  <a:pt x="368" y="562"/>
                </a:moveTo>
                <a:lnTo>
                  <a:pt x="368" y="562"/>
                </a:lnTo>
                <a:lnTo>
                  <a:pt x="373" y="561"/>
                </a:lnTo>
                <a:lnTo>
                  <a:pt x="368" y="562"/>
                </a:lnTo>
                <a:lnTo>
                  <a:pt x="368" y="562"/>
                </a:lnTo>
                <a:lnTo>
                  <a:pt x="369" y="562"/>
                </a:lnTo>
                <a:lnTo>
                  <a:pt x="368" y="562"/>
                </a:lnTo>
                <a:lnTo>
                  <a:pt x="368" y="562"/>
                </a:lnTo>
                <a:close/>
                <a:moveTo>
                  <a:pt x="333" y="563"/>
                </a:moveTo>
                <a:lnTo>
                  <a:pt x="333" y="563"/>
                </a:lnTo>
                <a:lnTo>
                  <a:pt x="338" y="562"/>
                </a:lnTo>
                <a:lnTo>
                  <a:pt x="338" y="562"/>
                </a:lnTo>
                <a:lnTo>
                  <a:pt x="333" y="563"/>
                </a:lnTo>
                <a:lnTo>
                  <a:pt x="333" y="563"/>
                </a:lnTo>
                <a:close/>
                <a:moveTo>
                  <a:pt x="319" y="563"/>
                </a:moveTo>
                <a:lnTo>
                  <a:pt x="319" y="563"/>
                </a:lnTo>
                <a:lnTo>
                  <a:pt x="321" y="563"/>
                </a:lnTo>
                <a:lnTo>
                  <a:pt x="324" y="563"/>
                </a:lnTo>
                <a:lnTo>
                  <a:pt x="323" y="563"/>
                </a:lnTo>
                <a:lnTo>
                  <a:pt x="319" y="563"/>
                </a:lnTo>
                <a:lnTo>
                  <a:pt x="319" y="563"/>
                </a:lnTo>
                <a:lnTo>
                  <a:pt x="320" y="563"/>
                </a:lnTo>
                <a:lnTo>
                  <a:pt x="319" y="563"/>
                </a:lnTo>
                <a:lnTo>
                  <a:pt x="319" y="563"/>
                </a:lnTo>
                <a:close/>
                <a:moveTo>
                  <a:pt x="330" y="562"/>
                </a:moveTo>
                <a:lnTo>
                  <a:pt x="330" y="562"/>
                </a:lnTo>
                <a:lnTo>
                  <a:pt x="327" y="563"/>
                </a:lnTo>
                <a:lnTo>
                  <a:pt x="324" y="563"/>
                </a:lnTo>
                <a:lnTo>
                  <a:pt x="324" y="563"/>
                </a:lnTo>
                <a:lnTo>
                  <a:pt x="327" y="562"/>
                </a:lnTo>
                <a:lnTo>
                  <a:pt x="330" y="562"/>
                </a:lnTo>
                <a:lnTo>
                  <a:pt x="330" y="562"/>
                </a:lnTo>
                <a:close/>
                <a:moveTo>
                  <a:pt x="361" y="563"/>
                </a:moveTo>
                <a:lnTo>
                  <a:pt x="361" y="563"/>
                </a:lnTo>
                <a:lnTo>
                  <a:pt x="363" y="562"/>
                </a:lnTo>
                <a:lnTo>
                  <a:pt x="366" y="562"/>
                </a:lnTo>
                <a:lnTo>
                  <a:pt x="366" y="562"/>
                </a:lnTo>
                <a:lnTo>
                  <a:pt x="361" y="563"/>
                </a:lnTo>
                <a:lnTo>
                  <a:pt x="361" y="563"/>
                </a:lnTo>
                <a:close/>
                <a:moveTo>
                  <a:pt x="326" y="564"/>
                </a:moveTo>
                <a:lnTo>
                  <a:pt x="326" y="564"/>
                </a:lnTo>
                <a:lnTo>
                  <a:pt x="331" y="563"/>
                </a:lnTo>
                <a:lnTo>
                  <a:pt x="331" y="563"/>
                </a:lnTo>
                <a:lnTo>
                  <a:pt x="329" y="564"/>
                </a:lnTo>
                <a:lnTo>
                  <a:pt x="326" y="564"/>
                </a:lnTo>
                <a:lnTo>
                  <a:pt x="326" y="564"/>
                </a:lnTo>
                <a:close/>
                <a:moveTo>
                  <a:pt x="320" y="566"/>
                </a:moveTo>
                <a:lnTo>
                  <a:pt x="320" y="566"/>
                </a:lnTo>
                <a:lnTo>
                  <a:pt x="325" y="564"/>
                </a:lnTo>
                <a:lnTo>
                  <a:pt x="323" y="563"/>
                </a:lnTo>
                <a:lnTo>
                  <a:pt x="319" y="564"/>
                </a:lnTo>
                <a:lnTo>
                  <a:pt x="319" y="566"/>
                </a:lnTo>
                <a:lnTo>
                  <a:pt x="320" y="566"/>
                </a:lnTo>
                <a:lnTo>
                  <a:pt x="320" y="566"/>
                </a:lnTo>
                <a:lnTo>
                  <a:pt x="320" y="566"/>
                </a:lnTo>
                <a:lnTo>
                  <a:pt x="320" y="566"/>
                </a:lnTo>
                <a:lnTo>
                  <a:pt x="320" y="566"/>
                </a:lnTo>
                <a:close/>
                <a:moveTo>
                  <a:pt x="312" y="566"/>
                </a:moveTo>
                <a:lnTo>
                  <a:pt x="312" y="566"/>
                </a:lnTo>
                <a:lnTo>
                  <a:pt x="323" y="564"/>
                </a:lnTo>
                <a:lnTo>
                  <a:pt x="323" y="564"/>
                </a:lnTo>
                <a:lnTo>
                  <a:pt x="319" y="566"/>
                </a:lnTo>
                <a:lnTo>
                  <a:pt x="312" y="566"/>
                </a:lnTo>
                <a:lnTo>
                  <a:pt x="312" y="566"/>
                </a:lnTo>
                <a:close/>
                <a:moveTo>
                  <a:pt x="363" y="566"/>
                </a:moveTo>
                <a:lnTo>
                  <a:pt x="363" y="566"/>
                </a:lnTo>
                <a:lnTo>
                  <a:pt x="371" y="563"/>
                </a:lnTo>
                <a:lnTo>
                  <a:pt x="371" y="563"/>
                </a:lnTo>
                <a:lnTo>
                  <a:pt x="363" y="566"/>
                </a:lnTo>
                <a:lnTo>
                  <a:pt x="363" y="566"/>
                </a:lnTo>
                <a:close/>
                <a:moveTo>
                  <a:pt x="347" y="567"/>
                </a:moveTo>
                <a:lnTo>
                  <a:pt x="347" y="567"/>
                </a:lnTo>
                <a:lnTo>
                  <a:pt x="348" y="566"/>
                </a:lnTo>
                <a:lnTo>
                  <a:pt x="350" y="566"/>
                </a:lnTo>
                <a:lnTo>
                  <a:pt x="350" y="566"/>
                </a:lnTo>
                <a:lnTo>
                  <a:pt x="347" y="567"/>
                </a:lnTo>
                <a:lnTo>
                  <a:pt x="347" y="567"/>
                </a:lnTo>
                <a:close/>
                <a:moveTo>
                  <a:pt x="350" y="568"/>
                </a:moveTo>
                <a:lnTo>
                  <a:pt x="350" y="568"/>
                </a:lnTo>
                <a:lnTo>
                  <a:pt x="348" y="568"/>
                </a:lnTo>
                <a:lnTo>
                  <a:pt x="348" y="567"/>
                </a:lnTo>
                <a:lnTo>
                  <a:pt x="351" y="566"/>
                </a:lnTo>
                <a:lnTo>
                  <a:pt x="354" y="564"/>
                </a:lnTo>
                <a:lnTo>
                  <a:pt x="354" y="566"/>
                </a:lnTo>
                <a:lnTo>
                  <a:pt x="350" y="568"/>
                </a:lnTo>
                <a:lnTo>
                  <a:pt x="350" y="568"/>
                </a:lnTo>
                <a:lnTo>
                  <a:pt x="349" y="568"/>
                </a:lnTo>
                <a:lnTo>
                  <a:pt x="350" y="568"/>
                </a:lnTo>
                <a:lnTo>
                  <a:pt x="350" y="568"/>
                </a:lnTo>
                <a:lnTo>
                  <a:pt x="350" y="568"/>
                </a:lnTo>
                <a:lnTo>
                  <a:pt x="350" y="568"/>
                </a:lnTo>
                <a:close/>
                <a:moveTo>
                  <a:pt x="308" y="564"/>
                </a:moveTo>
                <a:lnTo>
                  <a:pt x="308" y="564"/>
                </a:lnTo>
                <a:lnTo>
                  <a:pt x="303" y="564"/>
                </a:lnTo>
                <a:lnTo>
                  <a:pt x="302" y="564"/>
                </a:lnTo>
                <a:lnTo>
                  <a:pt x="302" y="563"/>
                </a:lnTo>
                <a:lnTo>
                  <a:pt x="302" y="563"/>
                </a:lnTo>
                <a:lnTo>
                  <a:pt x="308" y="564"/>
                </a:lnTo>
                <a:lnTo>
                  <a:pt x="308" y="564"/>
                </a:lnTo>
                <a:close/>
                <a:moveTo>
                  <a:pt x="307" y="566"/>
                </a:moveTo>
                <a:lnTo>
                  <a:pt x="307" y="566"/>
                </a:lnTo>
                <a:lnTo>
                  <a:pt x="310" y="566"/>
                </a:lnTo>
                <a:lnTo>
                  <a:pt x="307" y="566"/>
                </a:lnTo>
                <a:lnTo>
                  <a:pt x="307" y="566"/>
                </a:lnTo>
                <a:lnTo>
                  <a:pt x="308" y="566"/>
                </a:lnTo>
                <a:lnTo>
                  <a:pt x="307" y="566"/>
                </a:lnTo>
                <a:lnTo>
                  <a:pt x="307" y="566"/>
                </a:lnTo>
                <a:close/>
                <a:moveTo>
                  <a:pt x="327" y="568"/>
                </a:moveTo>
                <a:lnTo>
                  <a:pt x="327" y="568"/>
                </a:lnTo>
                <a:lnTo>
                  <a:pt x="331" y="568"/>
                </a:lnTo>
                <a:lnTo>
                  <a:pt x="327" y="568"/>
                </a:lnTo>
                <a:lnTo>
                  <a:pt x="327" y="568"/>
                </a:lnTo>
                <a:lnTo>
                  <a:pt x="327" y="568"/>
                </a:lnTo>
                <a:lnTo>
                  <a:pt x="327" y="568"/>
                </a:lnTo>
                <a:lnTo>
                  <a:pt x="327" y="568"/>
                </a:lnTo>
                <a:close/>
                <a:moveTo>
                  <a:pt x="337" y="569"/>
                </a:moveTo>
                <a:lnTo>
                  <a:pt x="337" y="569"/>
                </a:lnTo>
                <a:lnTo>
                  <a:pt x="336" y="569"/>
                </a:lnTo>
                <a:lnTo>
                  <a:pt x="337" y="568"/>
                </a:lnTo>
                <a:lnTo>
                  <a:pt x="337" y="568"/>
                </a:lnTo>
                <a:lnTo>
                  <a:pt x="338" y="569"/>
                </a:lnTo>
                <a:lnTo>
                  <a:pt x="337" y="569"/>
                </a:lnTo>
                <a:lnTo>
                  <a:pt x="337" y="569"/>
                </a:lnTo>
                <a:close/>
                <a:moveTo>
                  <a:pt x="309" y="567"/>
                </a:moveTo>
                <a:lnTo>
                  <a:pt x="309" y="567"/>
                </a:lnTo>
                <a:lnTo>
                  <a:pt x="307" y="567"/>
                </a:lnTo>
                <a:lnTo>
                  <a:pt x="306" y="567"/>
                </a:lnTo>
                <a:lnTo>
                  <a:pt x="306" y="567"/>
                </a:lnTo>
                <a:lnTo>
                  <a:pt x="308" y="567"/>
                </a:lnTo>
                <a:lnTo>
                  <a:pt x="309" y="567"/>
                </a:lnTo>
                <a:lnTo>
                  <a:pt x="309" y="567"/>
                </a:lnTo>
                <a:close/>
                <a:moveTo>
                  <a:pt x="327" y="572"/>
                </a:moveTo>
                <a:lnTo>
                  <a:pt x="327" y="572"/>
                </a:lnTo>
                <a:lnTo>
                  <a:pt x="326" y="570"/>
                </a:lnTo>
                <a:lnTo>
                  <a:pt x="327" y="570"/>
                </a:lnTo>
                <a:lnTo>
                  <a:pt x="332" y="569"/>
                </a:lnTo>
                <a:lnTo>
                  <a:pt x="335" y="568"/>
                </a:lnTo>
                <a:lnTo>
                  <a:pt x="327" y="572"/>
                </a:lnTo>
                <a:lnTo>
                  <a:pt x="327" y="572"/>
                </a:lnTo>
                <a:lnTo>
                  <a:pt x="329" y="570"/>
                </a:lnTo>
                <a:lnTo>
                  <a:pt x="327" y="572"/>
                </a:lnTo>
                <a:lnTo>
                  <a:pt x="327" y="572"/>
                </a:lnTo>
                <a:close/>
                <a:moveTo>
                  <a:pt x="313" y="572"/>
                </a:moveTo>
                <a:lnTo>
                  <a:pt x="313" y="572"/>
                </a:lnTo>
                <a:lnTo>
                  <a:pt x="319" y="572"/>
                </a:lnTo>
                <a:lnTo>
                  <a:pt x="324" y="572"/>
                </a:lnTo>
                <a:lnTo>
                  <a:pt x="324" y="572"/>
                </a:lnTo>
                <a:lnTo>
                  <a:pt x="317" y="572"/>
                </a:lnTo>
                <a:lnTo>
                  <a:pt x="314" y="572"/>
                </a:lnTo>
                <a:lnTo>
                  <a:pt x="313" y="572"/>
                </a:lnTo>
                <a:lnTo>
                  <a:pt x="313" y="572"/>
                </a:lnTo>
                <a:close/>
                <a:moveTo>
                  <a:pt x="315" y="572"/>
                </a:moveTo>
                <a:lnTo>
                  <a:pt x="315" y="572"/>
                </a:lnTo>
                <a:lnTo>
                  <a:pt x="319" y="572"/>
                </a:lnTo>
                <a:lnTo>
                  <a:pt x="315" y="572"/>
                </a:lnTo>
                <a:lnTo>
                  <a:pt x="315" y="572"/>
                </a:lnTo>
                <a:lnTo>
                  <a:pt x="317" y="572"/>
                </a:lnTo>
                <a:lnTo>
                  <a:pt x="315" y="572"/>
                </a:lnTo>
                <a:lnTo>
                  <a:pt x="315" y="572"/>
                </a:lnTo>
                <a:close/>
                <a:moveTo>
                  <a:pt x="297" y="573"/>
                </a:moveTo>
                <a:lnTo>
                  <a:pt x="297" y="573"/>
                </a:lnTo>
                <a:lnTo>
                  <a:pt x="294" y="572"/>
                </a:lnTo>
                <a:lnTo>
                  <a:pt x="297" y="573"/>
                </a:lnTo>
                <a:lnTo>
                  <a:pt x="297" y="573"/>
                </a:lnTo>
                <a:lnTo>
                  <a:pt x="296" y="573"/>
                </a:lnTo>
                <a:lnTo>
                  <a:pt x="297" y="573"/>
                </a:lnTo>
                <a:lnTo>
                  <a:pt x="297" y="573"/>
                </a:lnTo>
                <a:close/>
                <a:moveTo>
                  <a:pt x="250" y="563"/>
                </a:moveTo>
                <a:lnTo>
                  <a:pt x="250" y="563"/>
                </a:lnTo>
                <a:lnTo>
                  <a:pt x="255" y="563"/>
                </a:lnTo>
                <a:lnTo>
                  <a:pt x="256" y="564"/>
                </a:lnTo>
                <a:lnTo>
                  <a:pt x="256" y="564"/>
                </a:lnTo>
                <a:lnTo>
                  <a:pt x="256" y="564"/>
                </a:lnTo>
                <a:lnTo>
                  <a:pt x="250" y="563"/>
                </a:lnTo>
                <a:lnTo>
                  <a:pt x="250" y="563"/>
                </a:lnTo>
                <a:close/>
                <a:moveTo>
                  <a:pt x="203" y="541"/>
                </a:moveTo>
                <a:lnTo>
                  <a:pt x="203" y="541"/>
                </a:lnTo>
                <a:lnTo>
                  <a:pt x="203" y="541"/>
                </a:lnTo>
                <a:lnTo>
                  <a:pt x="203" y="541"/>
                </a:lnTo>
                <a:lnTo>
                  <a:pt x="206" y="541"/>
                </a:lnTo>
                <a:lnTo>
                  <a:pt x="206" y="541"/>
                </a:lnTo>
                <a:lnTo>
                  <a:pt x="203" y="541"/>
                </a:lnTo>
                <a:lnTo>
                  <a:pt x="203" y="541"/>
                </a:lnTo>
                <a:close/>
                <a:moveTo>
                  <a:pt x="251" y="564"/>
                </a:moveTo>
                <a:lnTo>
                  <a:pt x="251" y="564"/>
                </a:lnTo>
                <a:lnTo>
                  <a:pt x="255" y="564"/>
                </a:lnTo>
                <a:lnTo>
                  <a:pt x="256" y="564"/>
                </a:lnTo>
                <a:lnTo>
                  <a:pt x="255" y="564"/>
                </a:lnTo>
                <a:lnTo>
                  <a:pt x="254" y="566"/>
                </a:lnTo>
                <a:lnTo>
                  <a:pt x="251" y="564"/>
                </a:lnTo>
                <a:lnTo>
                  <a:pt x="251" y="564"/>
                </a:lnTo>
                <a:lnTo>
                  <a:pt x="253" y="564"/>
                </a:lnTo>
                <a:lnTo>
                  <a:pt x="251" y="564"/>
                </a:lnTo>
                <a:lnTo>
                  <a:pt x="251" y="564"/>
                </a:lnTo>
                <a:close/>
                <a:moveTo>
                  <a:pt x="250" y="564"/>
                </a:moveTo>
                <a:lnTo>
                  <a:pt x="250" y="564"/>
                </a:lnTo>
                <a:lnTo>
                  <a:pt x="249" y="564"/>
                </a:lnTo>
                <a:lnTo>
                  <a:pt x="249" y="564"/>
                </a:lnTo>
                <a:lnTo>
                  <a:pt x="251" y="564"/>
                </a:lnTo>
                <a:lnTo>
                  <a:pt x="251" y="564"/>
                </a:lnTo>
                <a:lnTo>
                  <a:pt x="251" y="564"/>
                </a:lnTo>
                <a:lnTo>
                  <a:pt x="250" y="564"/>
                </a:lnTo>
                <a:lnTo>
                  <a:pt x="250" y="564"/>
                </a:lnTo>
                <a:close/>
                <a:moveTo>
                  <a:pt x="271" y="572"/>
                </a:moveTo>
                <a:lnTo>
                  <a:pt x="271" y="572"/>
                </a:lnTo>
                <a:lnTo>
                  <a:pt x="268" y="572"/>
                </a:lnTo>
                <a:lnTo>
                  <a:pt x="271" y="572"/>
                </a:lnTo>
                <a:lnTo>
                  <a:pt x="271" y="572"/>
                </a:lnTo>
                <a:lnTo>
                  <a:pt x="270" y="572"/>
                </a:lnTo>
                <a:lnTo>
                  <a:pt x="271" y="572"/>
                </a:lnTo>
                <a:lnTo>
                  <a:pt x="271" y="572"/>
                </a:lnTo>
                <a:close/>
                <a:moveTo>
                  <a:pt x="249" y="566"/>
                </a:moveTo>
                <a:lnTo>
                  <a:pt x="249" y="566"/>
                </a:lnTo>
                <a:lnTo>
                  <a:pt x="253" y="566"/>
                </a:lnTo>
                <a:lnTo>
                  <a:pt x="249" y="566"/>
                </a:lnTo>
                <a:lnTo>
                  <a:pt x="249" y="566"/>
                </a:lnTo>
                <a:lnTo>
                  <a:pt x="250" y="566"/>
                </a:lnTo>
                <a:lnTo>
                  <a:pt x="249" y="566"/>
                </a:lnTo>
                <a:lnTo>
                  <a:pt x="249" y="566"/>
                </a:lnTo>
                <a:close/>
                <a:moveTo>
                  <a:pt x="241" y="562"/>
                </a:moveTo>
                <a:lnTo>
                  <a:pt x="241" y="562"/>
                </a:lnTo>
                <a:lnTo>
                  <a:pt x="238" y="562"/>
                </a:lnTo>
                <a:lnTo>
                  <a:pt x="236" y="561"/>
                </a:lnTo>
                <a:lnTo>
                  <a:pt x="236" y="561"/>
                </a:lnTo>
                <a:lnTo>
                  <a:pt x="241" y="562"/>
                </a:lnTo>
                <a:lnTo>
                  <a:pt x="241" y="562"/>
                </a:lnTo>
                <a:close/>
                <a:moveTo>
                  <a:pt x="235" y="561"/>
                </a:moveTo>
                <a:lnTo>
                  <a:pt x="235" y="561"/>
                </a:lnTo>
                <a:lnTo>
                  <a:pt x="235" y="561"/>
                </a:lnTo>
                <a:lnTo>
                  <a:pt x="236" y="561"/>
                </a:lnTo>
                <a:lnTo>
                  <a:pt x="236" y="560"/>
                </a:lnTo>
                <a:lnTo>
                  <a:pt x="235" y="561"/>
                </a:lnTo>
                <a:lnTo>
                  <a:pt x="235" y="561"/>
                </a:lnTo>
                <a:lnTo>
                  <a:pt x="235" y="561"/>
                </a:lnTo>
                <a:lnTo>
                  <a:pt x="235" y="561"/>
                </a:lnTo>
                <a:close/>
                <a:moveTo>
                  <a:pt x="188" y="535"/>
                </a:moveTo>
                <a:lnTo>
                  <a:pt x="188" y="535"/>
                </a:lnTo>
                <a:lnTo>
                  <a:pt x="176" y="532"/>
                </a:lnTo>
                <a:lnTo>
                  <a:pt x="174" y="531"/>
                </a:lnTo>
                <a:lnTo>
                  <a:pt x="177" y="531"/>
                </a:lnTo>
                <a:lnTo>
                  <a:pt x="183" y="533"/>
                </a:lnTo>
                <a:lnTo>
                  <a:pt x="186" y="534"/>
                </a:lnTo>
                <a:lnTo>
                  <a:pt x="188" y="535"/>
                </a:lnTo>
                <a:lnTo>
                  <a:pt x="188" y="535"/>
                </a:lnTo>
                <a:lnTo>
                  <a:pt x="189" y="535"/>
                </a:lnTo>
                <a:lnTo>
                  <a:pt x="188" y="535"/>
                </a:lnTo>
                <a:lnTo>
                  <a:pt x="188" y="535"/>
                </a:lnTo>
                <a:close/>
                <a:moveTo>
                  <a:pt x="241" y="563"/>
                </a:moveTo>
                <a:lnTo>
                  <a:pt x="241" y="563"/>
                </a:lnTo>
                <a:lnTo>
                  <a:pt x="235" y="561"/>
                </a:lnTo>
                <a:lnTo>
                  <a:pt x="241" y="563"/>
                </a:lnTo>
                <a:lnTo>
                  <a:pt x="241" y="563"/>
                </a:lnTo>
                <a:lnTo>
                  <a:pt x="239" y="563"/>
                </a:lnTo>
                <a:lnTo>
                  <a:pt x="241" y="563"/>
                </a:lnTo>
                <a:lnTo>
                  <a:pt x="241" y="563"/>
                </a:lnTo>
                <a:lnTo>
                  <a:pt x="241" y="563"/>
                </a:lnTo>
                <a:lnTo>
                  <a:pt x="241" y="563"/>
                </a:lnTo>
                <a:close/>
                <a:moveTo>
                  <a:pt x="258" y="570"/>
                </a:moveTo>
                <a:lnTo>
                  <a:pt x="258" y="570"/>
                </a:lnTo>
                <a:lnTo>
                  <a:pt x="261" y="570"/>
                </a:lnTo>
                <a:lnTo>
                  <a:pt x="264" y="570"/>
                </a:lnTo>
                <a:lnTo>
                  <a:pt x="264" y="570"/>
                </a:lnTo>
                <a:lnTo>
                  <a:pt x="258" y="570"/>
                </a:lnTo>
                <a:lnTo>
                  <a:pt x="258" y="570"/>
                </a:lnTo>
                <a:close/>
                <a:moveTo>
                  <a:pt x="221" y="556"/>
                </a:moveTo>
                <a:lnTo>
                  <a:pt x="221" y="556"/>
                </a:lnTo>
                <a:lnTo>
                  <a:pt x="225" y="557"/>
                </a:lnTo>
                <a:lnTo>
                  <a:pt x="221" y="556"/>
                </a:lnTo>
                <a:lnTo>
                  <a:pt x="221" y="556"/>
                </a:lnTo>
                <a:lnTo>
                  <a:pt x="223" y="556"/>
                </a:lnTo>
                <a:lnTo>
                  <a:pt x="221" y="556"/>
                </a:lnTo>
                <a:lnTo>
                  <a:pt x="221" y="556"/>
                </a:lnTo>
                <a:close/>
                <a:moveTo>
                  <a:pt x="206" y="554"/>
                </a:moveTo>
                <a:lnTo>
                  <a:pt x="206" y="554"/>
                </a:lnTo>
                <a:lnTo>
                  <a:pt x="221" y="556"/>
                </a:lnTo>
                <a:lnTo>
                  <a:pt x="230" y="558"/>
                </a:lnTo>
                <a:lnTo>
                  <a:pt x="230" y="558"/>
                </a:lnTo>
                <a:lnTo>
                  <a:pt x="229" y="558"/>
                </a:lnTo>
                <a:lnTo>
                  <a:pt x="224" y="560"/>
                </a:lnTo>
                <a:lnTo>
                  <a:pt x="224" y="560"/>
                </a:lnTo>
                <a:lnTo>
                  <a:pt x="213" y="555"/>
                </a:lnTo>
                <a:lnTo>
                  <a:pt x="208" y="552"/>
                </a:lnTo>
                <a:lnTo>
                  <a:pt x="206" y="552"/>
                </a:lnTo>
                <a:lnTo>
                  <a:pt x="206" y="554"/>
                </a:lnTo>
                <a:lnTo>
                  <a:pt x="206" y="554"/>
                </a:lnTo>
                <a:lnTo>
                  <a:pt x="206" y="554"/>
                </a:lnTo>
                <a:lnTo>
                  <a:pt x="206" y="554"/>
                </a:lnTo>
                <a:lnTo>
                  <a:pt x="206" y="554"/>
                </a:lnTo>
                <a:close/>
                <a:moveTo>
                  <a:pt x="203" y="554"/>
                </a:moveTo>
                <a:lnTo>
                  <a:pt x="203" y="554"/>
                </a:lnTo>
                <a:lnTo>
                  <a:pt x="200" y="554"/>
                </a:lnTo>
                <a:lnTo>
                  <a:pt x="196" y="551"/>
                </a:lnTo>
                <a:lnTo>
                  <a:pt x="195" y="551"/>
                </a:lnTo>
                <a:lnTo>
                  <a:pt x="203" y="554"/>
                </a:lnTo>
                <a:lnTo>
                  <a:pt x="203" y="554"/>
                </a:lnTo>
                <a:lnTo>
                  <a:pt x="202" y="554"/>
                </a:lnTo>
                <a:lnTo>
                  <a:pt x="203" y="554"/>
                </a:lnTo>
                <a:lnTo>
                  <a:pt x="203" y="554"/>
                </a:lnTo>
                <a:close/>
                <a:moveTo>
                  <a:pt x="258" y="570"/>
                </a:moveTo>
                <a:lnTo>
                  <a:pt x="258" y="570"/>
                </a:lnTo>
                <a:lnTo>
                  <a:pt x="250" y="569"/>
                </a:lnTo>
                <a:lnTo>
                  <a:pt x="250" y="569"/>
                </a:lnTo>
                <a:lnTo>
                  <a:pt x="255" y="569"/>
                </a:lnTo>
                <a:lnTo>
                  <a:pt x="258" y="570"/>
                </a:lnTo>
                <a:lnTo>
                  <a:pt x="258" y="570"/>
                </a:lnTo>
                <a:close/>
                <a:moveTo>
                  <a:pt x="237" y="563"/>
                </a:moveTo>
                <a:lnTo>
                  <a:pt x="237" y="563"/>
                </a:lnTo>
                <a:lnTo>
                  <a:pt x="241" y="564"/>
                </a:lnTo>
                <a:lnTo>
                  <a:pt x="241" y="564"/>
                </a:lnTo>
                <a:lnTo>
                  <a:pt x="238" y="564"/>
                </a:lnTo>
                <a:lnTo>
                  <a:pt x="237" y="563"/>
                </a:lnTo>
                <a:lnTo>
                  <a:pt x="237" y="563"/>
                </a:lnTo>
                <a:close/>
                <a:moveTo>
                  <a:pt x="227" y="561"/>
                </a:moveTo>
                <a:lnTo>
                  <a:pt x="227" y="561"/>
                </a:lnTo>
                <a:lnTo>
                  <a:pt x="231" y="562"/>
                </a:lnTo>
                <a:lnTo>
                  <a:pt x="232" y="562"/>
                </a:lnTo>
                <a:lnTo>
                  <a:pt x="232" y="562"/>
                </a:lnTo>
                <a:lnTo>
                  <a:pt x="227" y="561"/>
                </a:lnTo>
                <a:lnTo>
                  <a:pt x="227" y="561"/>
                </a:lnTo>
                <a:close/>
                <a:moveTo>
                  <a:pt x="245" y="568"/>
                </a:moveTo>
                <a:lnTo>
                  <a:pt x="245" y="568"/>
                </a:lnTo>
                <a:lnTo>
                  <a:pt x="249" y="569"/>
                </a:lnTo>
                <a:lnTo>
                  <a:pt x="249" y="569"/>
                </a:lnTo>
                <a:lnTo>
                  <a:pt x="245" y="568"/>
                </a:lnTo>
                <a:lnTo>
                  <a:pt x="245" y="568"/>
                </a:lnTo>
                <a:close/>
                <a:moveTo>
                  <a:pt x="167" y="526"/>
                </a:moveTo>
                <a:lnTo>
                  <a:pt x="167" y="526"/>
                </a:lnTo>
                <a:lnTo>
                  <a:pt x="168" y="527"/>
                </a:lnTo>
                <a:lnTo>
                  <a:pt x="170" y="527"/>
                </a:lnTo>
                <a:lnTo>
                  <a:pt x="170" y="527"/>
                </a:lnTo>
                <a:lnTo>
                  <a:pt x="171" y="527"/>
                </a:lnTo>
                <a:lnTo>
                  <a:pt x="170" y="527"/>
                </a:lnTo>
                <a:lnTo>
                  <a:pt x="167" y="526"/>
                </a:lnTo>
                <a:lnTo>
                  <a:pt x="167" y="526"/>
                </a:lnTo>
                <a:close/>
                <a:moveTo>
                  <a:pt x="162" y="523"/>
                </a:moveTo>
                <a:lnTo>
                  <a:pt x="162" y="523"/>
                </a:lnTo>
                <a:lnTo>
                  <a:pt x="164" y="523"/>
                </a:lnTo>
                <a:lnTo>
                  <a:pt x="165" y="523"/>
                </a:lnTo>
                <a:lnTo>
                  <a:pt x="167" y="526"/>
                </a:lnTo>
                <a:lnTo>
                  <a:pt x="167" y="527"/>
                </a:lnTo>
                <a:lnTo>
                  <a:pt x="167" y="527"/>
                </a:lnTo>
                <a:lnTo>
                  <a:pt x="162" y="523"/>
                </a:lnTo>
                <a:lnTo>
                  <a:pt x="162" y="523"/>
                </a:lnTo>
                <a:lnTo>
                  <a:pt x="162" y="523"/>
                </a:lnTo>
                <a:lnTo>
                  <a:pt x="162" y="523"/>
                </a:lnTo>
                <a:lnTo>
                  <a:pt x="162" y="523"/>
                </a:lnTo>
                <a:close/>
                <a:moveTo>
                  <a:pt x="214" y="557"/>
                </a:moveTo>
                <a:lnTo>
                  <a:pt x="214" y="557"/>
                </a:lnTo>
                <a:lnTo>
                  <a:pt x="217" y="558"/>
                </a:lnTo>
                <a:lnTo>
                  <a:pt x="218" y="558"/>
                </a:lnTo>
                <a:lnTo>
                  <a:pt x="218" y="558"/>
                </a:lnTo>
                <a:lnTo>
                  <a:pt x="214" y="557"/>
                </a:lnTo>
                <a:lnTo>
                  <a:pt x="214" y="557"/>
                </a:lnTo>
                <a:close/>
                <a:moveTo>
                  <a:pt x="223" y="563"/>
                </a:moveTo>
                <a:lnTo>
                  <a:pt x="223" y="563"/>
                </a:lnTo>
                <a:lnTo>
                  <a:pt x="226" y="563"/>
                </a:lnTo>
                <a:lnTo>
                  <a:pt x="226" y="563"/>
                </a:lnTo>
                <a:lnTo>
                  <a:pt x="223" y="563"/>
                </a:lnTo>
                <a:lnTo>
                  <a:pt x="223" y="563"/>
                </a:lnTo>
                <a:close/>
                <a:moveTo>
                  <a:pt x="194" y="550"/>
                </a:moveTo>
                <a:lnTo>
                  <a:pt x="194" y="550"/>
                </a:lnTo>
                <a:lnTo>
                  <a:pt x="190" y="549"/>
                </a:lnTo>
                <a:lnTo>
                  <a:pt x="194" y="550"/>
                </a:lnTo>
                <a:lnTo>
                  <a:pt x="194" y="550"/>
                </a:lnTo>
                <a:lnTo>
                  <a:pt x="194" y="550"/>
                </a:lnTo>
                <a:lnTo>
                  <a:pt x="194" y="550"/>
                </a:lnTo>
                <a:lnTo>
                  <a:pt x="194" y="550"/>
                </a:lnTo>
                <a:lnTo>
                  <a:pt x="194" y="550"/>
                </a:lnTo>
                <a:lnTo>
                  <a:pt x="194" y="550"/>
                </a:lnTo>
                <a:close/>
                <a:moveTo>
                  <a:pt x="184" y="545"/>
                </a:moveTo>
                <a:lnTo>
                  <a:pt x="184" y="545"/>
                </a:lnTo>
                <a:lnTo>
                  <a:pt x="183" y="544"/>
                </a:lnTo>
                <a:lnTo>
                  <a:pt x="183" y="544"/>
                </a:lnTo>
                <a:lnTo>
                  <a:pt x="186" y="544"/>
                </a:lnTo>
                <a:lnTo>
                  <a:pt x="188" y="545"/>
                </a:lnTo>
                <a:lnTo>
                  <a:pt x="184" y="545"/>
                </a:lnTo>
                <a:lnTo>
                  <a:pt x="184" y="545"/>
                </a:lnTo>
                <a:lnTo>
                  <a:pt x="184" y="545"/>
                </a:lnTo>
                <a:lnTo>
                  <a:pt x="184" y="545"/>
                </a:lnTo>
                <a:lnTo>
                  <a:pt x="184" y="545"/>
                </a:lnTo>
                <a:close/>
                <a:moveTo>
                  <a:pt x="189" y="549"/>
                </a:moveTo>
                <a:lnTo>
                  <a:pt x="189" y="549"/>
                </a:lnTo>
                <a:lnTo>
                  <a:pt x="188" y="549"/>
                </a:lnTo>
                <a:lnTo>
                  <a:pt x="189" y="549"/>
                </a:lnTo>
                <a:lnTo>
                  <a:pt x="194" y="549"/>
                </a:lnTo>
                <a:lnTo>
                  <a:pt x="195" y="550"/>
                </a:lnTo>
                <a:lnTo>
                  <a:pt x="189" y="549"/>
                </a:lnTo>
                <a:lnTo>
                  <a:pt x="189" y="549"/>
                </a:lnTo>
                <a:lnTo>
                  <a:pt x="189" y="549"/>
                </a:lnTo>
                <a:lnTo>
                  <a:pt x="189" y="549"/>
                </a:lnTo>
                <a:lnTo>
                  <a:pt x="189" y="549"/>
                </a:lnTo>
                <a:close/>
                <a:moveTo>
                  <a:pt x="93" y="442"/>
                </a:moveTo>
                <a:lnTo>
                  <a:pt x="93" y="442"/>
                </a:lnTo>
                <a:lnTo>
                  <a:pt x="94" y="444"/>
                </a:lnTo>
                <a:lnTo>
                  <a:pt x="93" y="442"/>
                </a:lnTo>
                <a:lnTo>
                  <a:pt x="93" y="442"/>
                </a:lnTo>
                <a:lnTo>
                  <a:pt x="93" y="442"/>
                </a:lnTo>
                <a:lnTo>
                  <a:pt x="93" y="442"/>
                </a:lnTo>
                <a:lnTo>
                  <a:pt x="93" y="442"/>
                </a:lnTo>
                <a:close/>
                <a:moveTo>
                  <a:pt x="142" y="513"/>
                </a:moveTo>
                <a:lnTo>
                  <a:pt x="142" y="513"/>
                </a:lnTo>
                <a:lnTo>
                  <a:pt x="138" y="510"/>
                </a:lnTo>
                <a:lnTo>
                  <a:pt x="142" y="513"/>
                </a:lnTo>
                <a:lnTo>
                  <a:pt x="142" y="513"/>
                </a:lnTo>
                <a:lnTo>
                  <a:pt x="141" y="511"/>
                </a:lnTo>
                <a:lnTo>
                  <a:pt x="142" y="513"/>
                </a:lnTo>
                <a:lnTo>
                  <a:pt x="142" y="513"/>
                </a:lnTo>
                <a:close/>
                <a:moveTo>
                  <a:pt x="173" y="540"/>
                </a:moveTo>
                <a:lnTo>
                  <a:pt x="173" y="540"/>
                </a:lnTo>
                <a:lnTo>
                  <a:pt x="180" y="544"/>
                </a:lnTo>
                <a:lnTo>
                  <a:pt x="182" y="545"/>
                </a:lnTo>
                <a:lnTo>
                  <a:pt x="179" y="545"/>
                </a:lnTo>
                <a:lnTo>
                  <a:pt x="176" y="545"/>
                </a:lnTo>
                <a:lnTo>
                  <a:pt x="167" y="541"/>
                </a:lnTo>
                <a:lnTo>
                  <a:pt x="167" y="540"/>
                </a:lnTo>
                <a:lnTo>
                  <a:pt x="167" y="540"/>
                </a:lnTo>
                <a:lnTo>
                  <a:pt x="173" y="540"/>
                </a:lnTo>
                <a:lnTo>
                  <a:pt x="173" y="540"/>
                </a:lnTo>
                <a:lnTo>
                  <a:pt x="173" y="540"/>
                </a:lnTo>
                <a:lnTo>
                  <a:pt x="173" y="540"/>
                </a:lnTo>
                <a:lnTo>
                  <a:pt x="172" y="540"/>
                </a:lnTo>
                <a:lnTo>
                  <a:pt x="173" y="540"/>
                </a:lnTo>
                <a:lnTo>
                  <a:pt x="173" y="540"/>
                </a:lnTo>
                <a:close/>
                <a:moveTo>
                  <a:pt x="206" y="562"/>
                </a:moveTo>
                <a:lnTo>
                  <a:pt x="206" y="562"/>
                </a:lnTo>
                <a:lnTo>
                  <a:pt x="200" y="560"/>
                </a:lnTo>
                <a:lnTo>
                  <a:pt x="200" y="560"/>
                </a:lnTo>
                <a:lnTo>
                  <a:pt x="200" y="560"/>
                </a:lnTo>
                <a:lnTo>
                  <a:pt x="202" y="561"/>
                </a:lnTo>
                <a:lnTo>
                  <a:pt x="206" y="562"/>
                </a:lnTo>
                <a:lnTo>
                  <a:pt x="206" y="562"/>
                </a:lnTo>
                <a:lnTo>
                  <a:pt x="205" y="562"/>
                </a:lnTo>
                <a:lnTo>
                  <a:pt x="206" y="562"/>
                </a:lnTo>
                <a:lnTo>
                  <a:pt x="206" y="562"/>
                </a:lnTo>
                <a:close/>
                <a:moveTo>
                  <a:pt x="172" y="541"/>
                </a:moveTo>
                <a:lnTo>
                  <a:pt x="172" y="541"/>
                </a:lnTo>
                <a:lnTo>
                  <a:pt x="166" y="539"/>
                </a:lnTo>
                <a:lnTo>
                  <a:pt x="172" y="541"/>
                </a:lnTo>
                <a:lnTo>
                  <a:pt x="172" y="541"/>
                </a:lnTo>
                <a:lnTo>
                  <a:pt x="173" y="543"/>
                </a:lnTo>
                <a:lnTo>
                  <a:pt x="172" y="541"/>
                </a:lnTo>
                <a:lnTo>
                  <a:pt x="172" y="541"/>
                </a:lnTo>
                <a:close/>
                <a:moveTo>
                  <a:pt x="188" y="555"/>
                </a:moveTo>
                <a:lnTo>
                  <a:pt x="188" y="555"/>
                </a:lnTo>
                <a:lnTo>
                  <a:pt x="192" y="555"/>
                </a:lnTo>
                <a:lnTo>
                  <a:pt x="192" y="555"/>
                </a:lnTo>
                <a:lnTo>
                  <a:pt x="188" y="555"/>
                </a:lnTo>
                <a:lnTo>
                  <a:pt x="188" y="555"/>
                </a:lnTo>
                <a:close/>
                <a:moveTo>
                  <a:pt x="190" y="557"/>
                </a:moveTo>
                <a:lnTo>
                  <a:pt x="190" y="557"/>
                </a:lnTo>
                <a:lnTo>
                  <a:pt x="194" y="558"/>
                </a:lnTo>
                <a:lnTo>
                  <a:pt x="196" y="560"/>
                </a:lnTo>
                <a:lnTo>
                  <a:pt x="197" y="560"/>
                </a:lnTo>
                <a:lnTo>
                  <a:pt x="196" y="560"/>
                </a:lnTo>
                <a:lnTo>
                  <a:pt x="190" y="557"/>
                </a:lnTo>
                <a:lnTo>
                  <a:pt x="190" y="557"/>
                </a:lnTo>
                <a:lnTo>
                  <a:pt x="191" y="557"/>
                </a:lnTo>
                <a:lnTo>
                  <a:pt x="190" y="557"/>
                </a:lnTo>
                <a:lnTo>
                  <a:pt x="190" y="557"/>
                </a:lnTo>
                <a:close/>
                <a:moveTo>
                  <a:pt x="161" y="535"/>
                </a:moveTo>
                <a:lnTo>
                  <a:pt x="161" y="535"/>
                </a:lnTo>
                <a:lnTo>
                  <a:pt x="160" y="534"/>
                </a:lnTo>
                <a:lnTo>
                  <a:pt x="159" y="533"/>
                </a:lnTo>
                <a:lnTo>
                  <a:pt x="159" y="533"/>
                </a:lnTo>
                <a:lnTo>
                  <a:pt x="161" y="535"/>
                </a:lnTo>
                <a:lnTo>
                  <a:pt x="162" y="535"/>
                </a:lnTo>
                <a:lnTo>
                  <a:pt x="161" y="535"/>
                </a:lnTo>
                <a:lnTo>
                  <a:pt x="161" y="535"/>
                </a:lnTo>
                <a:close/>
                <a:moveTo>
                  <a:pt x="170" y="544"/>
                </a:moveTo>
                <a:lnTo>
                  <a:pt x="176" y="546"/>
                </a:lnTo>
                <a:lnTo>
                  <a:pt x="176" y="546"/>
                </a:lnTo>
                <a:lnTo>
                  <a:pt x="172" y="545"/>
                </a:lnTo>
                <a:lnTo>
                  <a:pt x="170" y="544"/>
                </a:lnTo>
                <a:lnTo>
                  <a:pt x="170" y="544"/>
                </a:lnTo>
                <a:close/>
                <a:moveTo>
                  <a:pt x="185" y="555"/>
                </a:moveTo>
                <a:lnTo>
                  <a:pt x="185" y="555"/>
                </a:lnTo>
                <a:lnTo>
                  <a:pt x="189" y="556"/>
                </a:lnTo>
                <a:lnTo>
                  <a:pt x="190" y="557"/>
                </a:lnTo>
                <a:lnTo>
                  <a:pt x="190" y="557"/>
                </a:lnTo>
                <a:lnTo>
                  <a:pt x="185" y="555"/>
                </a:lnTo>
                <a:lnTo>
                  <a:pt x="185" y="555"/>
                </a:lnTo>
                <a:lnTo>
                  <a:pt x="186" y="555"/>
                </a:lnTo>
                <a:lnTo>
                  <a:pt x="185" y="555"/>
                </a:lnTo>
                <a:lnTo>
                  <a:pt x="185" y="555"/>
                </a:lnTo>
                <a:close/>
                <a:moveTo>
                  <a:pt x="142" y="525"/>
                </a:moveTo>
                <a:lnTo>
                  <a:pt x="142" y="525"/>
                </a:lnTo>
                <a:lnTo>
                  <a:pt x="152" y="529"/>
                </a:lnTo>
                <a:lnTo>
                  <a:pt x="155" y="533"/>
                </a:lnTo>
                <a:lnTo>
                  <a:pt x="153" y="532"/>
                </a:lnTo>
                <a:lnTo>
                  <a:pt x="142" y="525"/>
                </a:lnTo>
                <a:lnTo>
                  <a:pt x="142" y="525"/>
                </a:lnTo>
                <a:lnTo>
                  <a:pt x="144" y="527"/>
                </a:lnTo>
                <a:lnTo>
                  <a:pt x="142" y="525"/>
                </a:lnTo>
                <a:lnTo>
                  <a:pt x="142" y="525"/>
                </a:lnTo>
                <a:close/>
                <a:moveTo>
                  <a:pt x="74" y="416"/>
                </a:moveTo>
                <a:lnTo>
                  <a:pt x="74" y="416"/>
                </a:lnTo>
                <a:lnTo>
                  <a:pt x="77" y="420"/>
                </a:lnTo>
                <a:lnTo>
                  <a:pt x="77" y="420"/>
                </a:lnTo>
                <a:lnTo>
                  <a:pt x="74" y="416"/>
                </a:lnTo>
                <a:lnTo>
                  <a:pt x="74" y="416"/>
                </a:lnTo>
                <a:close/>
                <a:moveTo>
                  <a:pt x="113" y="491"/>
                </a:moveTo>
                <a:lnTo>
                  <a:pt x="113" y="491"/>
                </a:lnTo>
                <a:lnTo>
                  <a:pt x="113" y="488"/>
                </a:lnTo>
                <a:lnTo>
                  <a:pt x="114" y="488"/>
                </a:lnTo>
                <a:lnTo>
                  <a:pt x="114" y="490"/>
                </a:lnTo>
                <a:lnTo>
                  <a:pt x="113" y="491"/>
                </a:lnTo>
                <a:lnTo>
                  <a:pt x="113" y="491"/>
                </a:lnTo>
                <a:lnTo>
                  <a:pt x="113" y="490"/>
                </a:lnTo>
                <a:lnTo>
                  <a:pt x="113" y="491"/>
                </a:lnTo>
                <a:lnTo>
                  <a:pt x="113" y="491"/>
                </a:lnTo>
                <a:close/>
                <a:moveTo>
                  <a:pt x="176" y="550"/>
                </a:moveTo>
                <a:lnTo>
                  <a:pt x="176" y="550"/>
                </a:lnTo>
                <a:lnTo>
                  <a:pt x="184" y="554"/>
                </a:lnTo>
                <a:lnTo>
                  <a:pt x="176" y="550"/>
                </a:lnTo>
                <a:lnTo>
                  <a:pt x="176" y="550"/>
                </a:lnTo>
                <a:lnTo>
                  <a:pt x="177" y="551"/>
                </a:lnTo>
                <a:lnTo>
                  <a:pt x="176" y="550"/>
                </a:lnTo>
                <a:lnTo>
                  <a:pt x="176" y="550"/>
                </a:lnTo>
                <a:close/>
                <a:moveTo>
                  <a:pt x="137" y="517"/>
                </a:moveTo>
                <a:lnTo>
                  <a:pt x="137" y="517"/>
                </a:lnTo>
                <a:lnTo>
                  <a:pt x="141" y="520"/>
                </a:lnTo>
                <a:lnTo>
                  <a:pt x="143" y="522"/>
                </a:lnTo>
                <a:lnTo>
                  <a:pt x="143" y="522"/>
                </a:lnTo>
                <a:lnTo>
                  <a:pt x="140" y="520"/>
                </a:lnTo>
                <a:lnTo>
                  <a:pt x="137" y="517"/>
                </a:lnTo>
                <a:lnTo>
                  <a:pt x="137" y="517"/>
                </a:lnTo>
                <a:close/>
                <a:moveTo>
                  <a:pt x="140" y="522"/>
                </a:moveTo>
                <a:lnTo>
                  <a:pt x="140" y="522"/>
                </a:lnTo>
                <a:lnTo>
                  <a:pt x="135" y="517"/>
                </a:lnTo>
                <a:lnTo>
                  <a:pt x="140" y="522"/>
                </a:lnTo>
                <a:lnTo>
                  <a:pt x="140" y="522"/>
                </a:lnTo>
                <a:lnTo>
                  <a:pt x="140" y="521"/>
                </a:lnTo>
                <a:lnTo>
                  <a:pt x="140" y="522"/>
                </a:lnTo>
                <a:lnTo>
                  <a:pt x="140" y="522"/>
                </a:lnTo>
                <a:close/>
                <a:moveTo>
                  <a:pt x="171" y="549"/>
                </a:moveTo>
                <a:lnTo>
                  <a:pt x="171" y="549"/>
                </a:lnTo>
                <a:lnTo>
                  <a:pt x="174" y="550"/>
                </a:lnTo>
                <a:lnTo>
                  <a:pt x="171" y="549"/>
                </a:lnTo>
                <a:lnTo>
                  <a:pt x="171" y="549"/>
                </a:lnTo>
                <a:lnTo>
                  <a:pt x="172" y="549"/>
                </a:lnTo>
                <a:lnTo>
                  <a:pt x="171" y="549"/>
                </a:lnTo>
                <a:lnTo>
                  <a:pt x="171" y="549"/>
                </a:lnTo>
                <a:close/>
                <a:moveTo>
                  <a:pt x="162" y="544"/>
                </a:moveTo>
                <a:lnTo>
                  <a:pt x="162" y="544"/>
                </a:lnTo>
                <a:lnTo>
                  <a:pt x="167" y="546"/>
                </a:lnTo>
                <a:lnTo>
                  <a:pt x="167" y="546"/>
                </a:lnTo>
                <a:lnTo>
                  <a:pt x="162" y="544"/>
                </a:lnTo>
                <a:lnTo>
                  <a:pt x="162" y="544"/>
                </a:lnTo>
                <a:close/>
                <a:moveTo>
                  <a:pt x="138" y="522"/>
                </a:moveTo>
                <a:lnTo>
                  <a:pt x="138" y="522"/>
                </a:lnTo>
                <a:lnTo>
                  <a:pt x="135" y="520"/>
                </a:lnTo>
                <a:lnTo>
                  <a:pt x="138" y="522"/>
                </a:lnTo>
                <a:lnTo>
                  <a:pt x="138" y="522"/>
                </a:lnTo>
                <a:lnTo>
                  <a:pt x="137" y="521"/>
                </a:lnTo>
                <a:lnTo>
                  <a:pt x="138" y="522"/>
                </a:lnTo>
                <a:lnTo>
                  <a:pt x="138" y="522"/>
                </a:lnTo>
                <a:close/>
                <a:moveTo>
                  <a:pt x="166" y="547"/>
                </a:moveTo>
                <a:lnTo>
                  <a:pt x="166" y="547"/>
                </a:lnTo>
                <a:lnTo>
                  <a:pt x="159" y="543"/>
                </a:lnTo>
                <a:lnTo>
                  <a:pt x="166" y="547"/>
                </a:lnTo>
                <a:lnTo>
                  <a:pt x="166" y="547"/>
                </a:lnTo>
                <a:lnTo>
                  <a:pt x="165" y="546"/>
                </a:lnTo>
                <a:lnTo>
                  <a:pt x="166" y="547"/>
                </a:lnTo>
                <a:lnTo>
                  <a:pt x="166" y="547"/>
                </a:lnTo>
                <a:close/>
                <a:moveTo>
                  <a:pt x="155" y="540"/>
                </a:moveTo>
                <a:lnTo>
                  <a:pt x="155" y="540"/>
                </a:lnTo>
                <a:lnTo>
                  <a:pt x="158" y="541"/>
                </a:lnTo>
                <a:lnTo>
                  <a:pt x="161" y="543"/>
                </a:lnTo>
                <a:lnTo>
                  <a:pt x="161" y="543"/>
                </a:lnTo>
                <a:lnTo>
                  <a:pt x="160" y="543"/>
                </a:lnTo>
                <a:lnTo>
                  <a:pt x="155" y="540"/>
                </a:lnTo>
                <a:lnTo>
                  <a:pt x="155" y="540"/>
                </a:lnTo>
                <a:lnTo>
                  <a:pt x="156" y="541"/>
                </a:lnTo>
                <a:lnTo>
                  <a:pt x="155" y="540"/>
                </a:lnTo>
                <a:lnTo>
                  <a:pt x="155" y="540"/>
                </a:lnTo>
                <a:close/>
                <a:moveTo>
                  <a:pt x="124" y="513"/>
                </a:moveTo>
                <a:lnTo>
                  <a:pt x="124" y="513"/>
                </a:lnTo>
                <a:lnTo>
                  <a:pt x="129" y="515"/>
                </a:lnTo>
                <a:lnTo>
                  <a:pt x="131" y="516"/>
                </a:lnTo>
                <a:lnTo>
                  <a:pt x="131" y="517"/>
                </a:lnTo>
                <a:lnTo>
                  <a:pt x="131" y="517"/>
                </a:lnTo>
                <a:lnTo>
                  <a:pt x="127" y="515"/>
                </a:lnTo>
                <a:lnTo>
                  <a:pt x="124" y="513"/>
                </a:lnTo>
                <a:lnTo>
                  <a:pt x="124" y="513"/>
                </a:lnTo>
                <a:close/>
                <a:moveTo>
                  <a:pt x="113" y="502"/>
                </a:moveTo>
                <a:lnTo>
                  <a:pt x="113" y="502"/>
                </a:lnTo>
                <a:lnTo>
                  <a:pt x="117" y="504"/>
                </a:lnTo>
                <a:lnTo>
                  <a:pt x="117" y="504"/>
                </a:lnTo>
                <a:lnTo>
                  <a:pt x="113" y="502"/>
                </a:lnTo>
                <a:lnTo>
                  <a:pt x="113" y="502"/>
                </a:lnTo>
                <a:close/>
                <a:moveTo>
                  <a:pt x="112" y="502"/>
                </a:moveTo>
                <a:lnTo>
                  <a:pt x="112" y="502"/>
                </a:lnTo>
                <a:lnTo>
                  <a:pt x="117" y="507"/>
                </a:lnTo>
                <a:lnTo>
                  <a:pt x="119" y="508"/>
                </a:lnTo>
                <a:lnTo>
                  <a:pt x="119" y="509"/>
                </a:lnTo>
                <a:lnTo>
                  <a:pt x="119" y="509"/>
                </a:lnTo>
                <a:lnTo>
                  <a:pt x="115" y="505"/>
                </a:lnTo>
                <a:lnTo>
                  <a:pt x="112" y="502"/>
                </a:lnTo>
                <a:lnTo>
                  <a:pt x="112" y="502"/>
                </a:lnTo>
                <a:close/>
                <a:moveTo>
                  <a:pt x="100" y="488"/>
                </a:moveTo>
                <a:lnTo>
                  <a:pt x="100" y="488"/>
                </a:lnTo>
                <a:lnTo>
                  <a:pt x="103" y="491"/>
                </a:lnTo>
                <a:lnTo>
                  <a:pt x="103" y="491"/>
                </a:lnTo>
                <a:lnTo>
                  <a:pt x="100" y="488"/>
                </a:lnTo>
                <a:lnTo>
                  <a:pt x="100" y="488"/>
                </a:lnTo>
                <a:close/>
                <a:moveTo>
                  <a:pt x="101" y="492"/>
                </a:moveTo>
                <a:lnTo>
                  <a:pt x="101" y="492"/>
                </a:lnTo>
                <a:lnTo>
                  <a:pt x="96" y="484"/>
                </a:lnTo>
                <a:lnTo>
                  <a:pt x="99" y="485"/>
                </a:lnTo>
                <a:lnTo>
                  <a:pt x="101" y="490"/>
                </a:lnTo>
                <a:lnTo>
                  <a:pt x="102" y="492"/>
                </a:lnTo>
                <a:lnTo>
                  <a:pt x="101" y="492"/>
                </a:lnTo>
                <a:lnTo>
                  <a:pt x="101" y="492"/>
                </a:lnTo>
                <a:lnTo>
                  <a:pt x="101" y="491"/>
                </a:lnTo>
                <a:lnTo>
                  <a:pt x="101" y="491"/>
                </a:lnTo>
                <a:lnTo>
                  <a:pt x="101" y="492"/>
                </a:lnTo>
                <a:lnTo>
                  <a:pt x="101" y="492"/>
                </a:lnTo>
                <a:lnTo>
                  <a:pt x="101" y="492"/>
                </a:lnTo>
                <a:close/>
                <a:moveTo>
                  <a:pt x="100" y="491"/>
                </a:moveTo>
                <a:lnTo>
                  <a:pt x="100" y="491"/>
                </a:lnTo>
                <a:lnTo>
                  <a:pt x="96" y="486"/>
                </a:lnTo>
                <a:lnTo>
                  <a:pt x="95" y="486"/>
                </a:lnTo>
                <a:lnTo>
                  <a:pt x="95" y="486"/>
                </a:lnTo>
                <a:lnTo>
                  <a:pt x="97" y="488"/>
                </a:lnTo>
                <a:lnTo>
                  <a:pt x="100" y="491"/>
                </a:lnTo>
                <a:lnTo>
                  <a:pt x="100" y="491"/>
                </a:lnTo>
                <a:lnTo>
                  <a:pt x="100" y="490"/>
                </a:lnTo>
                <a:lnTo>
                  <a:pt x="100" y="491"/>
                </a:lnTo>
                <a:lnTo>
                  <a:pt x="100" y="491"/>
                </a:lnTo>
                <a:lnTo>
                  <a:pt x="100" y="491"/>
                </a:lnTo>
                <a:lnTo>
                  <a:pt x="100" y="491"/>
                </a:lnTo>
                <a:close/>
                <a:moveTo>
                  <a:pt x="88" y="479"/>
                </a:moveTo>
                <a:lnTo>
                  <a:pt x="88" y="479"/>
                </a:lnTo>
                <a:lnTo>
                  <a:pt x="91" y="481"/>
                </a:lnTo>
                <a:lnTo>
                  <a:pt x="91" y="481"/>
                </a:lnTo>
                <a:lnTo>
                  <a:pt x="89" y="480"/>
                </a:lnTo>
                <a:lnTo>
                  <a:pt x="88" y="479"/>
                </a:lnTo>
                <a:lnTo>
                  <a:pt x="88" y="479"/>
                </a:lnTo>
                <a:close/>
                <a:moveTo>
                  <a:pt x="107" y="507"/>
                </a:moveTo>
                <a:lnTo>
                  <a:pt x="107" y="507"/>
                </a:lnTo>
                <a:lnTo>
                  <a:pt x="112" y="510"/>
                </a:lnTo>
                <a:lnTo>
                  <a:pt x="112" y="510"/>
                </a:lnTo>
                <a:lnTo>
                  <a:pt x="107" y="507"/>
                </a:lnTo>
                <a:lnTo>
                  <a:pt x="107" y="507"/>
                </a:lnTo>
                <a:close/>
                <a:moveTo>
                  <a:pt x="107" y="508"/>
                </a:moveTo>
                <a:lnTo>
                  <a:pt x="107" y="508"/>
                </a:lnTo>
                <a:lnTo>
                  <a:pt x="111" y="511"/>
                </a:lnTo>
                <a:lnTo>
                  <a:pt x="111" y="511"/>
                </a:lnTo>
                <a:lnTo>
                  <a:pt x="107" y="508"/>
                </a:lnTo>
                <a:lnTo>
                  <a:pt x="107" y="508"/>
                </a:lnTo>
                <a:close/>
                <a:moveTo>
                  <a:pt x="102" y="502"/>
                </a:moveTo>
                <a:lnTo>
                  <a:pt x="102" y="502"/>
                </a:lnTo>
                <a:lnTo>
                  <a:pt x="102" y="502"/>
                </a:lnTo>
                <a:lnTo>
                  <a:pt x="102" y="502"/>
                </a:lnTo>
                <a:lnTo>
                  <a:pt x="103" y="504"/>
                </a:lnTo>
                <a:lnTo>
                  <a:pt x="105" y="504"/>
                </a:lnTo>
                <a:lnTo>
                  <a:pt x="102" y="502"/>
                </a:lnTo>
                <a:lnTo>
                  <a:pt x="102" y="502"/>
                </a:lnTo>
                <a:lnTo>
                  <a:pt x="103" y="503"/>
                </a:lnTo>
                <a:lnTo>
                  <a:pt x="102" y="502"/>
                </a:lnTo>
                <a:lnTo>
                  <a:pt x="102" y="502"/>
                </a:lnTo>
                <a:close/>
                <a:moveTo>
                  <a:pt x="101" y="504"/>
                </a:moveTo>
                <a:lnTo>
                  <a:pt x="101" y="504"/>
                </a:lnTo>
                <a:lnTo>
                  <a:pt x="103" y="507"/>
                </a:lnTo>
                <a:lnTo>
                  <a:pt x="101" y="504"/>
                </a:lnTo>
                <a:lnTo>
                  <a:pt x="101" y="504"/>
                </a:lnTo>
                <a:lnTo>
                  <a:pt x="102" y="505"/>
                </a:lnTo>
                <a:lnTo>
                  <a:pt x="101" y="504"/>
                </a:lnTo>
                <a:lnTo>
                  <a:pt x="101" y="504"/>
                </a:lnTo>
                <a:close/>
                <a:moveTo>
                  <a:pt x="76" y="463"/>
                </a:moveTo>
                <a:lnTo>
                  <a:pt x="76" y="463"/>
                </a:lnTo>
                <a:lnTo>
                  <a:pt x="78" y="466"/>
                </a:lnTo>
                <a:lnTo>
                  <a:pt x="78" y="466"/>
                </a:lnTo>
                <a:lnTo>
                  <a:pt x="76" y="463"/>
                </a:lnTo>
                <a:lnTo>
                  <a:pt x="76" y="463"/>
                </a:lnTo>
                <a:close/>
                <a:moveTo>
                  <a:pt x="96" y="497"/>
                </a:moveTo>
                <a:lnTo>
                  <a:pt x="96" y="497"/>
                </a:lnTo>
                <a:lnTo>
                  <a:pt x="99" y="499"/>
                </a:lnTo>
                <a:lnTo>
                  <a:pt x="99" y="499"/>
                </a:lnTo>
                <a:lnTo>
                  <a:pt x="96" y="497"/>
                </a:lnTo>
                <a:lnTo>
                  <a:pt x="96" y="497"/>
                </a:lnTo>
                <a:close/>
                <a:moveTo>
                  <a:pt x="78" y="469"/>
                </a:moveTo>
                <a:lnTo>
                  <a:pt x="78" y="469"/>
                </a:lnTo>
                <a:lnTo>
                  <a:pt x="70" y="460"/>
                </a:lnTo>
                <a:lnTo>
                  <a:pt x="78" y="469"/>
                </a:lnTo>
                <a:lnTo>
                  <a:pt x="78" y="469"/>
                </a:lnTo>
                <a:lnTo>
                  <a:pt x="77" y="467"/>
                </a:lnTo>
                <a:lnTo>
                  <a:pt x="78" y="469"/>
                </a:lnTo>
                <a:lnTo>
                  <a:pt x="78" y="469"/>
                </a:lnTo>
                <a:close/>
                <a:moveTo>
                  <a:pt x="67" y="454"/>
                </a:moveTo>
                <a:lnTo>
                  <a:pt x="67" y="454"/>
                </a:lnTo>
                <a:lnTo>
                  <a:pt x="68" y="457"/>
                </a:lnTo>
                <a:lnTo>
                  <a:pt x="70" y="458"/>
                </a:lnTo>
                <a:lnTo>
                  <a:pt x="70" y="456"/>
                </a:lnTo>
                <a:lnTo>
                  <a:pt x="67" y="454"/>
                </a:lnTo>
                <a:lnTo>
                  <a:pt x="67" y="454"/>
                </a:lnTo>
                <a:lnTo>
                  <a:pt x="66" y="454"/>
                </a:lnTo>
                <a:lnTo>
                  <a:pt x="67" y="454"/>
                </a:lnTo>
                <a:lnTo>
                  <a:pt x="67" y="455"/>
                </a:lnTo>
                <a:lnTo>
                  <a:pt x="67" y="454"/>
                </a:lnTo>
                <a:lnTo>
                  <a:pt x="67" y="454"/>
                </a:lnTo>
                <a:close/>
                <a:moveTo>
                  <a:pt x="62" y="450"/>
                </a:moveTo>
                <a:lnTo>
                  <a:pt x="62" y="450"/>
                </a:lnTo>
                <a:lnTo>
                  <a:pt x="65" y="451"/>
                </a:lnTo>
                <a:lnTo>
                  <a:pt x="66" y="452"/>
                </a:lnTo>
                <a:lnTo>
                  <a:pt x="67" y="452"/>
                </a:lnTo>
                <a:lnTo>
                  <a:pt x="66" y="451"/>
                </a:lnTo>
                <a:lnTo>
                  <a:pt x="62" y="450"/>
                </a:lnTo>
                <a:lnTo>
                  <a:pt x="62" y="450"/>
                </a:lnTo>
                <a:lnTo>
                  <a:pt x="62" y="449"/>
                </a:lnTo>
                <a:lnTo>
                  <a:pt x="62" y="449"/>
                </a:lnTo>
                <a:lnTo>
                  <a:pt x="62" y="450"/>
                </a:lnTo>
                <a:lnTo>
                  <a:pt x="62" y="450"/>
                </a:lnTo>
                <a:lnTo>
                  <a:pt x="62" y="450"/>
                </a:lnTo>
                <a:close/>
                <a:moveTo>
                  <a:pt x="58" y="438"/>
                </a:moveTo>
                <a:lnTo>
                  <a:pt x="58" y="438"/>
                </a:lnTo>
                <a:lnTo>
                  <a:pt x="60" y="442"/>
                </a:lnTo>
                <a:lnTo>
                  <a:pt x="60" y="442"/>
                </a:lnTo>
                <a:lnTo>
                  <a:pt x="58" y="438"/>
                </a:lnTo>
                <a:lnTo>
                  <a:pt x="58" y="438"/>
                </a:lnTo>
                <a:close/>
                <a:moveTo>
                  <a:pt x="37" y="301"/>
                </a:moveTo>
                <a:lnTo>
                  <a:pt x="37" y="301"/>
                </a:lnTo>
                <a:lnTo>
                  <a:pt x="36" y="296"/>
                </a:lnTo>
                <a:lnTo>
                  <a:pt x="37" y="297"/>
                </a:lnTo>
                <a:lnTo>
                  <a:pt x="37" y="299"/>
                </a:lnTo>
                <a:lnTo>
                  <a:pt x="37" y="301"/>
                </a:lnTo>
                <a:lnTo>
                  <a:pt x="37" y="301"/>
                </a:lnTo>
                <a:lnTo>
                  <a:pt x="37" y="301"/>
                </a:lnTo>
                <a:lnTo>
                  <a:pt x="37" y="301"/>
                </a:lnTo>
                <a:lnTo>
                  <a:pt x="37" y="301"/>
                </a:lnTo>
                <a:lnTo>
                  <a:pt x="37" y="301"/>
                </a:lnTo>
                <a:close/>
                <a:moveTo>
                  <a:pt x="42" y="414"/>
                </a:moveTo>
                <a:lnTo>
                  <a:pt x="42" y="414"/>
                </a:lnTo>
                <a:lnTo>
                  <a:pt x="42" y="414"/>
                </a:lnTo>
                <a:lnTo>
                  <a:pt x="43" y="415"/>
                </a:lnTo>
                <a:lnTo>
                  <a:pt x="44" y="419"/>
                </a:lnTo>
                <a:lnTo>
                  <a:pt x="44" y="419"/>
                </a:lnTo>
                <a:lnTo>
                  <a:pt x="42" y="414"/>
                </a:lnTo>
                <a:lnTo>
                  <a:pt x="42" y="414"/>
                </a:lnTo>
                <a:close/>
                <a:moveTo>
                  <a:pt x="37" y="293"/>
                </a:moveTo>
                <a:lnTo>
                  <a:pt x="37" y="293"/>
                </a:lnTo>
                <a:lnTo>
                  <a:pt x="36" y="284"/>
                </a:lnTo>
                <a:lnTo>
                  <a:pt x="36" y="283"/>
                </a:lnTo>
                <a:lnTo>
                  <a:pt x="36" y="285"/>
                </a:lnTo>
                <a:lnTo>
                  <a:pt x="37" y="290"/>
                </a:lnTo>
                <a:lnTo>
                  <a:pt x="37" y="292"/>
                </a:lnTo>
                <a:lnTo>
                  <a:pt x="37" y="293"/>
                </a:lnTo>
                <a:lnTo>
                  <a:pt x="37" y="293"/>
                </a:lnTo>
                <a:lnTo>
                  <a:pt x="37" y="292"/>
                </a:lnTo>
                <a:lnTo>
                  <a:pt x="37" y="293"/>
                </a:lnTo>
                <a:lnTo>
                  <a:pt x="37" y="293"/>
                </a:lnTo>
                <a:close/>
                <a:moveTo>
                  <a:pt x="36" y="278"/>
                </a:moveTo>
                <a:lnTo>
                  <a:pt x="36" y="278"/>
                </a:lnTo>
                <a:lnTo>
                  <a:pt x="36" y="283"/>
                </a:lnTo>
                <a:lnTo>
                  <a:pt x="36" y="283"/>
                </a:lnTo>
                <a:lnTo>
                  <a:pt x="36" y="279"/>
                </a:lnTo>
                <a:lnTo>
                  <a:pt x="36" y="278"/>
                </a:lnTo>
                <a:lnTo>
                  <a:pt x="36" y="278"/>
                </a:lnTo>
                <a:lnTo>
                  <a:pt x="36" y="278"/>
                </a:lnTo>
                <a:close/>
                <a:moveTo>
                  <a:pt x="34" y="417"/>
                </a:moveTo>
                <a:lnTo>
                  <a:pt x="34" y="417"/>
                </a:lnTo>
                <a:lnTo>
                  <a:pt x="36" y="422"/>
                </a:lnTo>
                <a:lnTo>
                  <a:pt x="36" y="422"/>
                </a:lnTo>
                <a:lnTo>
                  <a:pt x="35" y="420"/>
                </a:lnTo>
                <a:lnTo>
                  <a:pt x="34" y="417"/>
                </a:lnTo>
                <a:lnTo>
                  <a:pt x="34" y="417"/>
                </a:lnTo>
                <a:close/>
                <a:moveTo>
                  <a:pt x="29" y="409"/>
                </a:moveTo>
                <a:lnTo>
                  <a:pt x="29" y="409"/>
                </a:lnTo>
                <a:lnTo>
                  <a:pt x="25" y="407"/>
                </a:lnTo>
                <a:lnTo>
                  <a:pt x="24" y="405"/>
                </a:lnTo>
                <a:lnTo>
                  <a:pt x="24" y="407"/>
                </a:lnTo>
                <a:lnTo>
                  <a:pt x="24" y="408"/>
                </a:lnTo>
                <a:lnTo>
                  <a:pt x="28" y="410"/>
                </a:lnTo>
                <a:lnTo>
                  <a:pt x="29" y="410"/>
                </a:lnTo>
                <a:lnTo>
                  <a:pt x="29" y="409"/>
                </a:lnTo>
                <a:lnTo>
                  <a:pt x="29" y="409"/>
                </a:lnTo>
                <a:lnTo>
                  <a:pt x="29" y="409"/>
                </a:lnTo>
                <a:lnTo>
                  <a:pt x="29" y="409"/>
                </a:lnTo>
                <a:lnTo>
                  <a:pt x="29" y="409"/>
                </a:lnTo>
                <a:lnTo>
                  <a:pt x="29" y="409"/>
                </a:lnTo>
                <a:lnTo>
                  <a:pt x="29" y="409"/>
                </a:lnTo>
                <a:close/>
                <a:moveTo>
                  <a:pt x="26" y="407"/>
                </a:moveTo>
                <a:lnTo>
                  <a:pt x="26" y="407"/>
                </a:lnTo>
                <a:lnTo>
                  <a:pt x="30" y="414"/>
                </a:lnTo>
                <a:lnTo>
                  <a:pt x="30" y="414"/>
                </a:lnTo>
                <a:lnTo>
                  <a:pt x="29" y="410"/>
                </a:lnTo>
                <a:lnTo>
                  <a:pt x="26" y="407"/>
                </a:lnTo>
                <a:lnTo>
                  <a:pt x="26" y="407"/>
                </a:lnTo>
                <a:close/>
                <a:moveTo>
                  <a:pt x="38" y="246"/>
                </a:moveTo>
                <a:lnTo>
                  <a:pt x="38" y="246"/>
                </a:lnTo>
                <a:lnTo>
                  <a:pt x="38" y="243"/>
                </a:lnTo>
                <a:lnTo>
                  <a:pt x="40" y="239"/>
                </a:lnTo>
                <a:lnTo>
                  <a:pt x="40" y="239"/>
                </a:lnTo>
                <a:lnTo>
                  <a:pt x="38" y="244"/>
                </a:lnTo>
                <a:lnTo>
                  <a:pt x="38" y="246"/>
                </a:lnTo>
                <a:lnTo>
                  <a:pt x="38" y="246"/>
                </a:lnTo>
                <a:close/>
                <a:moveTo>
                  <a:pt x="23" y="397"/>
                </a:moveTo>
                <a:lnTo>
                  <a:pt x="23" y="397"/>
                </a:lnTo>
                <a:lnTo>
                  <a:pt x="23" y="396"/>
                </a:lnTo>
                <a:lnTo>
                  <a:pt x="23" y="396"/>
                </a:lnTo>
                <a:lnTo>
                  <a:pt x="24" y="398"/>
                </a:lnTo>
                <a:lnTo>
                  <a:pt x="24" y="401"/>
                </a:lnTo>
                <a:lnTo>
                  <a:pt x="23" y="397"/>
                </a:lnTo>
                <a:lnTo>
                  <a:pt x="23" y="397"/>
                </a:lnTo>
                <a:lnTo>
                  <a:pt x="23" y="398"/>
                </a:lnTo>
                <a:lnTo>
                  <a:pt x="23" y="397"/>
                </a:lnTo>
                <a:lnTo>
                  <a:pt x="23" y="397"/>
                </a:lnTo>
                <a:close/>
                <a:moveTo>
                  <a:pt x="20" y="387"/>
                </a:moveTo>
                <a:lnTo>
                  <a:pt x="20" y="387"/>
                </a:lnTo>
                <a:lnTo>
                  <a:pt x="19" y="384"/>
                </a:lnTo>
                <a:lnTo>
                  <a:pt x="19" y="384"/>
                </a:lnTo>
                <a:lnTo>
                  <a:pt x="20" y="387"/>
                </a:lnTo>
                <a:lnTo>
                  <a:pt x="20" y="387"/>
                </a:lnTo>
                <a:lnTo>
                  <a:pt x="20" y="387"/>
                </a:lnTo>
                <a:lnTo>
                  <a:pt x="20" y="387"/>
                </a:lnTo>
                <a:close/>
                <a:moveTo>
                  <a:pt x="19" y="392"/>
                </a:moveTo>
                <a:lnTo>
                  <a:pt x="19" y="392"/>
                </a:lnTo>
                <a:lnTo>
                  <a:pt x="19" y="391"/>
                </a:lnTo>
                <a:lnTo>
                  <a:pt x="19" y="392"/>
                </a:lnTo>
                <a:lnTo>
                  <a:pt x="20" y="393"/>
                </a:lnTo>
                <a:lnTo>
                  <a:pt x="21" y="393"/>
                </a:lnTo>
                <a:lnTo>
                  <a:pt x="19" y="392"/>
                </a:lnTo>
                <a:lnTo>
                  <a:pt x="19" y="392"/>
                </a:lnTo>
                <a:lnTo>
                  <a:pt x="19" y="391"/>
                </a:lnTo>
                <a:lnTo>
                  <a:pt x="19" y="392"/>
                </a:lnTo>
                <a:lnTo>
                  <a:pt x="19" y="392"/>
                </a:lnTo>
                <a:close/>
                <a:moveTo>
                  <a:pt x="43" y="224"/>
                </a:moveTo>
                <a:lnTo>
                  <a:pt x="43" y="224"/>
                </a:lnTo>
                <a:lnTo>
                  <a:pt x="42" y="226"/>
                </a:lnTo>
                <a:lnTo>
                  <a:pt x="41" y="227"/>
                </a:lnTo>
                <a:lnTo>
                  <a:pt x="41" y="227"/>
                </a:lnTo>
                <a:lnTo>
                  <a:pt x="43" y="224"/>
                </a:lnTo>
                <a:lnTo>
                  <a:pt x="43" y="224"/>
                </a:lnTo>
                <a:lnTo>
                  <a:pt x="42" y="224"/>
                </a:lnTo>
                <a:lnTo>
                  <a:pt x="43" y="224"/>
                </a:lnTo>
                <a:lnTo>
                  <a:pt x="43" y="224"/>
                </a:lnTo>
                <a:close/>
                <a:moveTo>
                  <a:pt x="13" y="369"/>
                </a:moveTo>
                <a:lnTo>
                  <a:pt x="13" y="369"/>
                </a:lnTo>
                <a:lnTo>
                  <a:pt x="11" y="367"/>
                </a:lnTo>
                <a:lnTo>
                  <a:pt x="12" y="369"/>
                </a:lnTo>
                <a:lnTo>
                  <a:pt x="13" y="372"/>
                </a:lnTo>
                <a:lnTo>
                  <a:pt x="14" y="372"/>
                </a:lnTo>
                <a:lnTo>
                  <a:pt x="13" y="369"/>
                </a:lnTo>
                <a:lnTo>
                  <a:pt x="13" y="369"/>
                </a:lnTo>
                <a:lnTo>
                  <a:pt x="13" y="369"/>
                </a:lnTo>
                <a:lnTo>
                  <a:pt x="13" y="369"/>
                </a:lnTo>
                <a:lnTo>
                  <a:pt x="13" y="369"/>
                </a:lnTo>
                <a:close/>
                <a:moveTo>
                  <a:pt x="46" y="215"/>
                </a:moveTo>
                <a:lnTo>
                  <a:pt x="44" y="218"/>
                </a:lnTo>
                <a:lnTo>
                  <a:pt x="44" y="218"/>
                </a:lnTo>
                <a:lnTo>
                  <a:pt x="46" y="215"/>
                </a:lnTo>
                <a:lnTo>
                  <a:pt x="46" y="215"/>
                </a:lnTo>
                <a:lnTo>
                  <a:pt x="46" y="215"/>
                </a:lnTo>
                <a:lnTo>
                  <a:pt x="46" y="215"/>
                </a:lnTo>
                <a:close/>
                <a:moveTo>
                  <a:pt x="9" y="356"/>
                </a:moveTo>
                <a:lnTo>
                  <a:pt x="9" y="356"/>
                </a:lnTo>
                <a:lnTo>
                  <a:pt x="8" y="351"/>
                </a:lnTo>
                <a:lnTo>
                  <a:pt x="9" y="356"/>
                </a:lnTo>
                <a:lnTo>
                  <a:pt x="9" y="356"/>
                </a:lnTo>
                <a:lnTo>
                  <a:pt x="9" y="355"/>
                </a:lnTo>
                <a:lnTo>
                  <a:pt x="9" y="356"/>
                </a:lnTo>
                <a:lnTo>
                  <a:pt x="9" y="356"/>
                </a:lnTo>
                <a:close/>
                <a:moveTo>
                  <a:pt x="52" y="195"/>
                </a:moveTo>
                <a:lnTo>
                  <a:pt x="52" y="195"/>
                </a:lnTo>
                <a:lnTo>
                  <a:pt x="53" y="192"/>
                </a:lnTo>
                <a:lnTo>
                  <a:pt x="53" y="195"/>
                </a:lnTo>
                <a:lnTo>
                  <a:pt x="50" y="197"/>
                </a:lnTo>
                <a:lnTo>
                  <a:pt x="52" y="195"/>
                </a:lnTo>
                <a:lnTo>
                  <a:pt x="52" y="195"/>
                </a:lnTo>
                <a:lnTo>
                  <a:pt x="52" y="196"/>
                </a:lnTo>
                <a:lnTo>
                  <a:pt x="52" y="195"/>
                </a:lnTo>
                <a:lnTo>
                  <a:pt x="52" y="195"/>
                </a:lnTo>
                <a:close/>
                <a:moveTo>
                  <a:pt x="6" y="339"/>
                </a:moveTo>
                <a:lnTo>
                  <a:pt x="6" y="339"/>
                </a:lnTo>
                <a:lnTo>
                  <a:pt x="5" y="332"/>
                </a:lnTo>
                <a:lnTo>
                  <a:pt x="5" y="332"/>
                </a:lnTo>
                <a:lnTo>
                  <a:pt x="6" y="333"/>
                </a:lnTo>
                <a:lnTo>
                  <a:pt x="6" y="337"/>
                </a:lnTo>
                <a:lnTo>
                  <a:pt x="6" y="339"/>
                </a:lnTo>
                <a:lnTo>
                  <a:pt x="6" y="339"/>
                </a:lnTo>
                <a:lnTo>
                  <a:pt x="6" y="339"/>
                </a:lnTo>
                <a:lnTo>
                  <a:pt x="6" y="339"/>
                </a:lnTo>
                <a:lnTo>
                  <a:pt x="6" y="339"/>
                </a:lnTo>
                <a:close/>
                <a:moveTo>
                  <a:pt x="55" y="186"/>
                </a:moveTo>
                <a:lnTo>
                  <a:pt x="55" y="186"/>
                </a:lnTo>
                <a:lnTo>
                  <a:pt x="55" y="187"/>
                </a:lnTo>
                <a:lnTo>
                  <a:pt x="55" y="187"/>
                </a:lnTo>
                <a:lnTo>
                  <a:pt x="54" y="187"/>
                </a:lnTo>
                <a:lnTo>
                  <a:pt x="55" y="186"/>
                </a:lnTo>
                <a:lnTo>
                  <a:pt x="55" y="186"/>
                </a:lnTo>
                <a:close/>
                <a:moveTo>
                  <a:pt x="5" y="328"/>
                </a:moveTo>
                <a:lnTo>
                  <a:pt x="5" y="328"/>
                </a:lnTo>
                <a:lnTo>
                  <a:pt x="5" y="326"/>
                </a:lnTo>
                <a:lnTo>
                  <a:pt x="5" y="328"/>
                </a:lnTo>
                <a:lnTo>
                  <a:pt x="5" y="330"/>
                </a:lnTo>
                <a:lnTo>
                  <a:pt x="5" y="328"/>
                </a:lnTo>
                <a:lnTo>
                  <a:pt x="5" y="328"/>
                </a:lnTo>
                <a:lnTo>
                  <a:pt x="5" y="327"/>
                </a:lnTo>
                <a:lnTo>
                  <a:pt x="5" y="328"/>
                </a:lnTo>
                <a:lnTo>
                  <a:pt x="5" y="330"/>
                </a:lnTo>
                <a:lnTo>
                  <a:pt x="5" y="328"/>
                </a:lnTo>
                <a:lnTo>
                  <a:pt x="5" y="328"/>
                </a:lnTo>
                <a:close/>
                <a:moveTo>
                  <a:pt x="56" y="183"/>
                </a:moveTo>
                <a:lnTo>
                  <a:pt x="56" y="183"/>
                </a:lnTo>
                <a:lnTo>
                  <a:pt x="55" y="185"/>
                </a:lnTo>
                <a:lnTo>
                  <a:pt x="55" y="185"/>
                </a:lnTo>
                <a:lnTo>
                  <a:pt x="56" y="183"/>
                </a:lnTo>
                <a:lnTo>
                  <a:pt x="56" y="183"/>
                </a:lnTo>
                <a:close/>
                <a:moveTo>
                  <a:pt x="3" y="321"/>
                </a:moveTo>
                <a:lnTo>
                  <a:pt x="3" y="321"/>
                </a:lnTo>
                <a:lnTo>
                  <a:pt x="5" y="330"/>
                </a:lnTo>
                <a:lnTo>
                  <a:pt x="5" y="331"/>
                </a:lnTo>
                <a:lnTo>
                  <a:pt x="3" y="330"/>
                </a:lnTo>
                <a:lnTo>
                  <a:pt x="3" y="326"/>
                </a:lnTo>
                <a:lnTo>
                  <a:pt x="3" y="321"/>
                </a:lnTo>
                <a:lnTo>
                  <a:pt x="3" y="321"/>
                </a:lnTo>
                <a:lnTo>
                  <a:pt x="3" y="322"/>
                </a:lnTo>
                <a:lnTo>
                  <a:pt x="3" y="321"/>
                </a:lnTo>
                <a:lnTo>
                  <a:pt x="3" y="321"/>
                </a:lnTo>
                <a:close/>
                <a:moveTo>
                  <a:pt x="3" y="318"/>
                </a:moveTo>
                <a:lnTo>
                  <a:pt x="3" y="318"/>
                </a:lnTo>
                <a:lnTo>
                  <a:pt x="5" y="322"/>
                </a:lnTo>
                <a:lnTo>
                  <a:pt x="5" y="325"/>
                </a:lnTo>
                <a:lnTo>
                  <a:pt x="3" y="324"/>
                </a:lnTo>
                <a:lnTo>
                  <a:pt x="3" y="318"/>
                </a:lnTo>
                <a:lnTo>
                  <a:pt x="3" y="318"/>
                </a:lnTo>
                <a:lnTo>
                  <a:pt x="3" y="319"/>
                </a:lnTo>
                <a:lnTo>
                  <a:pt x="3" y="318"/>
                </a:lnTo>
                <a:lnTo>
                  <a:pt x="3" y="318"/>
                </a:lnTo>
                <a:close/>
                <a:moveTo>
                  <a:pt x="61" y="172"/>
                </a:moveTo>
                <a:lnTo>
                  <a:pt x="61" y="172"/>
                </a:lnTo>
                <a:lnTo>
                  <a:pt x="59" y="178"/>
                </a:lnTo>
                <a:lnTo>
                  <a:pt x="61" y="172"/>
                </a:lnTo>
                <a:lnTo>
                  <a:pt x="61" y="172"/>
                </a:lnTo>
                <a:lnTo>
                  <a:pt x="61" y="173"/>
                </a:lnTo>
                <a:lnTo>
                  <a:pt x="61" y="172"/>
                </a:lnTo>
                <a:lnTo>
                  <a:pt x="61" y="172"/>
                </a:lnTo>
                <a:close/>
                <a:moveTo>
                  <a:pt x="1" y="313"/>
                </a:moveTo>
                <a:lnTo>
                  <a:pt x="1" y="313"/>
                </a:lnTo>
                <a:lnTo>
                  <a:pt x="2" y="312"/>
                </a:lnTo>
                <a:lnTo>
                  <a:pt x="2" y="312"/>
                </a:lnTo>
                <a:lnTo>
                  <a:pt x="3" y="314"/>
                </a:lnTo>
                <a:lnTo>
                  <a:pt x="3" y="315"/>
                </a:lnTo>
                <a:lnTo>
                  <a:pt x="1" y="313"/>
                </a:lnTo>
                <a:lnTo>
                  <a:pt x="1" y="313"/>
                </a:lnTo>
                <a:lnTo>
                  <a:pt x="1" y="313"/>
                </a:lnTo>
                <a:lnTo>
                  <a:pt x="2" y="313"/>
                </a:lnTo>
                <a:lnTo>
                  <a:pt x="2" y="314"/>
                </a:lnTo>
                <a:lnTo>
                  <a:pt x="1" y="313"/>
                </a:lnTo>
                <a:lnTo>
                  <a:pt x="1" y="313"/>
                </a:lnTo>
                <a:close/>
                <a:moveTo>
                  <a:pt x="2" y="305"/>
                </a:moveTo>
                <a:lnTo>
                  <a:pt x="2" y="305"/>
                </a:lnTo>
                <a:lnTo>
                  <a:pt x="2" y="301"/>
                </a:lnTo>
                <a:lnTo>
                  <a:pt x="2" y="301"/>
                </a:lnTo>
                <a:lnTo>
                  <a:pt x="2" y="304"/>
                </a:lnTo>
                <a:lnTo>
                  <a:pt x="2" y="305"/>
                </a:lnTo>
                <a:lnTo>
                  <a:pt x="2" y="305"/>
                </a:lnTo>
                <a:close/>
                <a:moveTo>
                  <a:pt x="1" y="293"/>
                </a:moveTo>
                <a:lnTo>
                  <a:pt x="1" y="293"/>
                </a:lnTo>
                <a:lnTo>
                  <a:pt x="1" y="290"/>
                </a:lnTo>
                <a:lnTo>
                  <a:pt x="1" y="293"/>
                </a:lnTo>
                <a:lnTo>
                  <a:pt x="1" y="293"/>
                </a:lnTo>
                <a:lnTo>
                  <a:pt x="1" y="293"/>
                </a:lnTo>
                <a:lnTo>
                  <a:pt x="1" y="293"/>
                </a:lnTo>
                <a:lnTo>
                  <a:pt x="1" y="293"/>
                </a:lnTo>
                <a:close/>
                <a:moveTo>
                  <a:pt x="2" y="281"/>
                </a:moveTo>
                <a:lnTo>
                  <a:pt x="2" y="281"/>
                </a:lnTo>
                <a:lnTo>
                  <a:pt x="1" y="286"/>
                </a:lnTo>
                <a:lnTo>
                  <a:pt x="1" y="286"/>
                </a:lnTo>
                <a:lnTo>
                  <a:pt x="1" y="286"/>
                </a:lnTo>
                <a:lnTo>
                  <a:pt x="2" y="284"/>
                </a:lnTo>
                <a:lnTo>
                  <a:pt x="2" y="281"/>
                </a:lnTo>
                <a:lnTo>
                  <a:pt x="2" y="281"/>
                </a:lnTo>
                <a:lnTo>
                  <a:pt x="1" y="281"/>
                </a:lnTo>
                <a:lnTo>
                  <a:pt x="2" y="281"/>
                </a:lnTo>
                <a:lnTo>
                  <a:pt x="2" y="281"/>
                </a:lnTo>
                <a:close/>
                <a:moveTo>
                  <a:pt x="2" y="283"/>
                </a:moveTo>
                <a:lnTo>
                  <a:pt x="2" y="283"/>
                </a:lnTo>
                <a:lnTo>
                  <a:pt x="2" y="281"/>
                </a:lnTo>
                <a:lnTo>
                  <a:pt x="2" y="283"/>
                </a:lnTo>
                <a:lnTo>
                  <a:pt x="2" y="283"/>
                </a:lnTo>
                <a:lnTo>
                  <a:pt x="2" y="283"/>
                </a:lnTo>
                <a:lnTo>
                  <a:pt x="2" y="283"/>
                </a:lnTo>
                <a:lnTo>
                  <a:pt x="2" y="283"/>
                </a:lnTo>
                <a:close/>
                <a:moveTo>
                  <a:pt x="2" y="271"/>
                </a:moveTo>
                <a:lnTo>
                  <a:pt x="2" y="271"/>
                </a:lnTo>
                <a:lnTo>
                  <a:pt x="2" y="279"/>
                </a:lnTo>
                <a:lnTo>
                  <a:pt x="2" y="279"/>
                </a:lnTo>
                <a:lnTo>
                  <a:pt x="2" y="271"/>
                </a:lnTo>
                <a:lnTo>
                  <a:pt x="2" y="271"/>
                </a:lnTo>
                <a:close/>
                <a:moveTo>
                  <a:pt x="1" y="268"/>
                </a:moveTo>
                <a:lnTo>
                  <a:pt x="1" y="268"/>
                </a:lnTo>
                <a:lnTo>
                  <a:pt x="2" y="272"/>
                </a:lnTo>
                <a:lnTo>
                  <a:pt x="1" y="275"/>
                </a:lnTo>
                <a:lnTo>
                  <a:pt x="1" y="275"/>
                </a:lnTo>
                <a:lnTo>
                  <a:pt x="1" y="272"/>
                </a:lnTo>
                <a:lnTo>
                  <a:pt x="1" y="268"/>
                </a:lnTo>
                <a:lnTo>
                  <a:pt x="1" y="268"/>
                </a:lnTo>
                <a:close/>
                <a:moveTo>
                  <a:pt x="3" y="255"/>
                </a:moveTo>
                <a:lnTo>
                  <a:pt x="3" y="255"/>
                </a:lnTo>
                <a:lnTo>
                  <a:pt x="3" y="259"/>
                </a:lnTo>
                <a:lnTo>
                  <a:pt x="5" y="259"/>
                </a:lnTo>
                <a:lnTo>
                  <a:pt x="6" y="257"/>
                </a:lnTo>
                <a:lnTo>
                  <a:pt x="3" y="255"/>
                </a:lnTo>
                <a:lnTo>
                  <a:pt x="3" y="255"/>
                </a:lnTo>
                <a:lnTo>
                  <a:pt x="5" y="255"/>
                </a:lnTo>
                <a:lnTo>
                  <a:pt x="3" y="255"/>
                </a:lnTo>
                <a:lnTo>
                  <a:pt x="3" y="255"/>
                </a:lnTo>
                <a:close/>
                <a:moveTo>
                  <a:pt x="8" y="224"/>
                </a:moveTo>
                <a:lnTo>
                  <a:pt x="8" y="224"/>
                </a:lnTo>
                <a:lnTo>
                  <a:pt x="7" y="221"/>
                </a:lnTo>
                <a:lnTo>
                  <a:pt x="7" y="224"/>
                </a:lnTo>
                <a:lnTo>
                  <a:pt x="7" y="225"/>
                </a:lnTo>
                <a:lnTo>
                  <a:pt x="8" y="224"/>
                </a:lnTo>
                <a:lnTo>
                  <a:pt x="8" y="224"/>
                </a:lnTo>
                <a:lnTo>
                  <a:pt x="7" y="225"/>
                </a:lnTo>
                <a:lnTo>
                  <a:pt x="8" y="224"/>
                </a:lnTo>
                <a:lnTo>
                  <a:pt x="8" y="224"/>
                </a:lnTo>
                <a:close/>
                <a:moveTo>
                  <a:pt x="132" y="45"/>
                </a:moveTo>
                <a:lnTo>
                  <a:pt x="132" y="45"/>
                </a:lnTo>
                <a:lnTo>
                  <a:pt x="135" y="44"/>
                </a:lnTo>
                <a:lnTo>
                  <a:pt x="136" y="44"/>
                </a:lnTo>
                <a:lnTo>
                  <a:pt x="133" y="47"/>
                </a:lnTo>
                <a:lnTo>
                  <a:pt x="131" y="49"/>
                </a:lnTo>
                <a:lnTo>
                  <a:pt x="130" y="48"/>
                </a:lnTo>
                <a:lnTo>
                  <a:pt x="132" y="45"/>
                </a:lnTo>
                <a:lnTo>
                  <a:pt x="132" y="45"/>
                </a:lnTo>
                <a:lnTo>
                  <a:pt x="132" y="45"/>
                </a:lnTo>
                <a:lnTo>
                  <a:pt x="132" y="45"/>
                </a:lnTo>
                <a:lnTo>
                  <a:pt x="131" y="45"/>
                </a:lnTo>
                <a:lnTo>
                  <a:pt x="132" y="45"/>
                </a:lnTo>
                <a:lnTo>
                  <a:pt x="132" y="45"/>
                </a:lnTo>
                <a:close/>
                <a:moveTo>
                  <a:pt x="147" y="37"/>
                </a:moveTo>
                <a:lnTo>
                  <a:pt x="147" y="37"/>
                </a:lnTo>
                <a:lnTo>
                  <a:pt x="144" y="38"/>
                </a:lnTo>
                <a:lnTo>
                  <a:pt x="143" y="39"/>
                </a:lnTo>
                <a:lnTo>
                  <a:pt x="143" y="38"/>
                </a:lnTo>
                <a:lnTo>
                  <a:pt x="143" y="38"/>
                </a:lnTo>
                <a:lnTo>
                  <a:pt x="146" y="37"/>
                </a:lnTo>
                <a:lnTo>
                  <a:pt x="147" y="37"/>
                </a:lnTo>
                <a:lnTo>
                  <a:pt x="147" y="37"/>
                </a:lnTo>
                <a:close/>
                <a:moveTo>
                  <a:pt x="339" y="37"/>
                </a:moveTo>
                <a:lnTo>
                  <a:pt x="339" y="37"/>
                </a:lnTo>
                <a:lnTo>
                  <a:pt x="336" y="36"/>
                </a:lnTo>
                <a:lnTo>
                  <a:pt x="339" y="37"/>
                </a:lnTo>
                <a:lnTo>
                  <a:pt x="339" y="37"/>
                </a:lnTo>
                <a:lnTo>
                  <a:pt x="337" y="36"/>
                </a:lnTo>
                <a:lnTo>
                  <a:pt x="339" y="37"/>
                </a:lnTo>
                <a:lnTo>
                  <a:pt x="339" y="37"/>
                </a:lnTo>
                <a:close/>
                <a:moveTo>
                  <a:pt x="333" y="37"/>
                </a:moveTo>
                <a:lnTo>
                  <a:pt x="333" y="37"/>
                </a:lnTo>
                <a:lnTo>
                  <a:pt x="331" y="36"/>
                </a:lnTo>
                <a:lnTo>
                  <a:pt x="333" y="37"/>
                </a:lnTo>
                <a:lnTo>
                  <a:pt x="333" y="37"/>
                </a:lnTo>
                <a:lnTo>
                  <a:pt x="335" y="37"/>
                </a:lnTo>
                <a:lnTo>
                  <a:pt x="333" y="37"/>
                </a:lnTo>
                <a:lnTo>
                  <a:pt x="333" y="37"/>
                </a:lnTo>
                <a:close/>
                <a:moveTo>
                  <a:pt x="195" y="14"/>
                </a:moveTo>
                <a:lnTo>
                  <a:pt x="195" y="14"/>
                </a:lnTo>
                <a:lnTo>
                  <a:pt x="200" y="13"/>
                </a:lnTo>
                <a:lnTo>
                  <a:pt x="195" y="14"/>
                </a:lnTo>
                <a:lnTo>
                  <a:pt x="195" y="14"/>
                </a:lnTo>
                <a:lnTo>
                  <a:pt x="196" y="14"/>
                </a:lnTo>
                <a:lnTo>
                  <a:pt x="195" y="14"/>
                </a:lnTo>
                <a:lnTo>
                  <a:pt x="195" y="14"/>
                </a:lnTo>
                <a:close/>
                <a:moveTo>
                  <a:pt x="345" y="38"/>
                </a:moveTo>
                <a:lnTo>
                  <a:pt x="345" y="38"/>
                </a:lnTo>
                <a:lnTo>
                  <a:pt x="347" y="38"/>
                </a:lnTo>
                <a:lnTo>
                  <a:pt x="345" y="39"/>
                </a:lnTo>
                <a:lnTo>
                  <a:pt x="344" y="39"/>
                </a:lnTo>
                <a:lnTo>
                  <a:pt x="343" y="39"/>
                </a:lnTo>
                <a:lnTo>
                  <a:pt x="345" y="38"/>
                </a:lnTo>
                <a:lnTo>
                  <a:pt x="345" y="38"/>
                </a:lnTo>
                <a:lnTo>
                  <a:pt x="347" y="38"/>
                </a:lnTo>
                <a:lnTo>
                  <a:pt x="345" y="38"/>
                </a:lnTo>
                <a:lnTo>
                  <a:pt x="345" y="38"/>
                </a:lnTo>
                <a:lnTo>
                  <a:pt x="345" y="38"/>
                </a:lnTo>
                <a:lnTo>
                  <a:pt x="345" y="38"/>
                </a:lnTo>
                <a:close/>
                <a:moveTo>
                  <a:pt x="206" y="12"/>
                </a:moveTo>
                <a:lnTo>
                  <a:pt x="206" y="12"/>
                </a:lnTo>
                <a:lnTo>
                  <a:pt x="202" y="13"/>
                </a:lnTo>
                <a:lnTo>
                  <a:pt x="202" y="13"/>
                </a:lnTo>
                <a:lnTo>
                  <a:pt x="205" y="12"/>
                </a:lnTo>
                <a:lnTo>
                  <a:pt x="206" y="12"/>
                </a:lnTo>
                <a:lnTo>
                  <a:pt x="206" y="12"/>
                </a:lnTo>
                <a:close/>
                <a:moveTo>
                  <a:pt x="348" y="38"/>
                </a:moveTo>
                <a:lnTo>
                  <a:pt x="348" y="38"/>
                </a:lnTo>
                <a:lnTo>
                  <a:pt x="350" y="39"/>
                </a:lnTo>
                <a:lnTo>
                  <a:pt x="348" y="38"/>
                </a:lnTo>
                <a:lnTo>
                  <a:pt x="348" y="38"/>
                </a:lnTo>
                <a:lnTo>
                  <a:pt x="348" y="39"/>
                </a:lnTo>
                <a:lnTo>
                  <a:pt x="348" y="38"/>
                </a:lnTo>
                <a:lnTo>
                  <a:pt x="348" y="38"/>
                </a:lnTo>
                <a:close/>
                <a:moveTo>
                  <a:pt x="363" y="8"/>
                </a:moveTo>
                <a:lnTo>
                  <a:pt x="363" y="8"/>
                </a:lnTo>
                <a:lnTo>
                  <a:pt x="357" y="7"/>
                </a:lnTo>
                <a:lnTo>
                  <a:pt x="357" y="7"/>
                </a:lnTo>
                <a:lnTo>
                  <a:pt x="361" y="8"/>
                </a:lnTo>
                <a:lnTo>
                  <a:pt x="363" y="8"/>
                </a:lnTo>
                <a:lnTo>
                  <a:pt x="363" y="8"/>
                </a:lnTo>
                <a:close/>
                <a:moveTo>
                  <a:pt x="372" y="11"/>
                </a:moveTo>
                <a:lnTo>
                  <a:pt x="372" y="11"/>
                </a:lnTo>
                <a:lnTo>
                  <a:pt x="363" y="8"/>
                </a:lnTo>
                <a:lnTo>
                  <a:pt x="363" y="8"/>
                </a:lnTo>
                <a:lnTo>
                  <a:pt x="367" y="9"/>
                </a:lnTo>
                <a:lnTo>
                  <a:pt x="372" y="11"/>
                </a:lnTo>
                <a:lnTo>
                  <a:pt x="372" y="11"/>
                </a:lnTo>
                <a:close/>
                <a:moveTo>
                  <a:pt x="376" y="12"/>
                </a:moveTo>
                <a:lnTo>
                  <a:pt x="376" y="12"/>
                </a:lnTo>
                <a:lnTo>
                  <a:pt x="372" y="11"/>
                </a:lnTo>
                <a:lnTo>
                  <a:pt x="376" y="12"/>
                </a:lnTo>
                <a:lnTo>
                  <a:pt x="376" y="12"/>
                </a:lnTo>
                <a:lnTo>
                  <a:pt x="374" y="12"/>
                </a:lnTo>
                <a:lnTo>
                  <a:pt x="376" y="12"/>
                </a:lnTo>
                <a:lnTo>
                  <a:pt x="376" y="12"/>
                </a:lnTo>
                <a:close/>
                <a:moveTo>
                  <a:pt x="500" y="119"/>
                </a:moveTo>
                <a:lnTo>
                  <a:pt x="500" y="119"/>
                </a:lnTo>
                <a:lnTo>
                  <a:pt x="492" y="110"/>
                </a:lnTo>
                <a:lnTo>
                  <a:pt x="500" y="119"/>
                </a:lnTo>
                <a:lnTo>
                  <a:pt x="500" y="119"/>
                </a:lnTo>
                <a:lnTo>
                  <a:pt x="500" y="119"/>
                </a:lnTo>
                <a:lnTo>
                  <a:pt x="500" y="119"/>
                </a:lnTo>
                <a:lnTo>
                  <a:pt x="500" y="119"/>
                </a:lnTo>
                <a:close/>
                <a:moveTo>
                  <a:pt x="508" y="131"/>
                </a:moveTo>
                <a:lnTo>
                  <a:pt x="508" y="131"/>
                </a:lnTo>
                <a:lnTo>
                  <a:pt x="508" y="131"/>
                </a:lnTo>
                <a:lnTo>
                  <a:pt x="507" y="130"/>
                </a:lnTo>
                <a:lnTo>
                  <a:pt x="502" y="125"/>
                </a:lnTo>
                <a:lnTo>
                  <a:pt x="501" y="122"/>
                </a:lnTo>
                <a:lnTo>
                  <a:pt x="508" y="131"/>
                </a:lnTo>
                <a:lnTo>
                  <a:pt x="508" y="131"/>
                </a:lnTo>
                <a:lnTo>
                  <a:pt x="508" y="130"/>
                </a:lnTo>
                <a:lnTo>
                  <a:pt x="508" y="131"/>
                </a:lnTo>
                <a:lnTo>
                  <a:pt x="508" y="131"/>
                </a:lnTo>
                <a:close/>
                <a:moveTo>
                  <a:pt x="463" y="56"/>
                </a:moveTo>
                <a:lnTo>
                  <a:pt x="463" y="56"/>
                </a:lnTo>
                <a:lnTo>
                  <a:pt x="457" y="53"/>
                </a:lnTo>
                <a:lnTo>
                  <a:pt x="457" y="53"/>
                </a:lnTo>
                <a:lnTo>
                  <a:pt x="463" y="56"/>
                </a:lnTo>
                <a:lnTo>
                  <a:pt x="463" y="56"/>
                </a:lnTo>
                <a:close/>
                <a:moveTo>
                  <a:pt x="518" y="143"/>
                </a:moveTo>
                <a:lnTo>
                  <a:pt x="518" y="143"/>
                </a:lnTo>
                <a:lnTo>
                  <a:pt x="512" y="135"/>
                </a:lnTo>
                <a:lnTo>
                  <a:pt x="510" y="133"/>
                </a:lnTo>
                <a:lnTo>
                  <a:pt x="514" y="137"/>
                </a:lnTo>
                <a:lnTo>
                  <a:pt x="518" y="143"/>
                </a:lnTo>
                <a:lnTo>
                  <a:pt x="518" y="143"/>
                </a:lnTo>
                <a:lnTo>
                  <a:pt x="515" y="139"/>
                </a:lnTo>
                <a:lnTo>
                  <a:pt x="518" y="143"/>
                </a:lnTo>
                <a:lnTo>
                  <a:pt x="518" y="143"/>
                </a:lnTo>
                <a:close/>
                <a:moveTo>
                  <a:pt x="495" y="80"/>
                </a:moveTo>
                <a:lnTo>
                  <a:pt x="495" y="80"/>
                </a:lnTo>
                <a:lnTo>
                  <a:pt x="497" y="82"/>
                </a:lnTo>
                <a:lnTo>
                  <a:pt x="495" y="80"/>
                </a:lnTo>
                <a:lnTo>
                  <a:pt x="495" y="80"/>
                </a:lnTo>
                <a:lnTo>
                  <a:pt x="496" y="82"/>
                </a:lnTo>
                <a:lnTo>
                  <a:pt x="495" y="80"/>
                </a:lnTo>
                <a:lnTo>
                  <a:pt x="495" y="80"/>
                </a:lnTo>
                <a:close/>
                <a:moveTo>
                  <a:pt x="534" y="177"/>
                </a:moveTo>
                <a:lnTo>
                  <a:pt x="534" y="177"/>
                </a:lnTo>
                <a:lnTo>
                  <a:pt x="532" y="174"/>
                </a:lnTo>
                <a:lnTo>
                  <a:pt x="534" y="177"/>
                </a:lnTo>
                <a:lnTo>
                  <a:pt x="534" y="177"/>
                </a:lnTo>
                <a:lnTo>
                  <a:pt x="534" y="177"/>
                </a:lnTo>
                <a:lnTo>
                  <a:pt x="534" y="177"/>
                </a:lnTo>
                <a:lnTo>
                  <a:pt x="534" y="177"/>
                </a:lnTo>
                <a:lnTo>
                  <a:pt x="534" y="177"/>
                </a:lnTo>
                <a:lnTo>
                  <a:pt x="534" y="177"/>
                </a:lnTo>
                <a:close/>
                <a:moveTo>
                  <a:pt x="533" y="156"/>
                </a:moveTo>
                <a:lnTo>
                  <a:pt x="533" y="156"/>
                </a:lnTo>
                <a:lnTo>
                  <a:pt x="536" y="160"/>
                </a:lnTo>
                <a:lnTo>
                  <a:pt x="536" y="160"/>
                </a:lnTo>
                <a:lnTo>
                  <a:pt x="536" y="160"/>
                </a:lnTo>
                <a:lnTo>
                  <a:pt x="536" y="157"/>
                </a:lnTo>
                <a:lnTo>
                  <a:pt x="533" y="156"/>
                </a:lnTo>
                <a:lnTo>
                  <a:pt x="533" y="156"/>
                </a:lnTo>
                <a:lnTo>
                  <a:pt x="533" y="156"/>
                </a:lnTo>
                <a:lnTo>
                  <a:pt x="533" y="156"/>
                </a:lnTo>
                <a:lnTo>
                  <a:pt x="533" y="156"/>
                </a:lnTo>
                <a:close/>
                <a:moveTo>
                  <a:pt x="532" y="133"/>
                </a:moveTo>
                <a:lnTo>
                  <a:pt x="532" y="133"/>
                </a:lnTo>
                <a:lnTo>
                  <a:pt x="531" y="131"/>
                </a:lnTo>
                <a:lnTo>
                  <a:pt x="531" y="131"/>
                </a:lnTo>
                <a:lnTo>
                  <a:pt x="532" y="133"/>
                </a:lnTo>
                <a:lnTo>
                  <a:pt x="532" y="133"/>
                </a:lnTo>
                <a:close/>
                <a:moveTo>
                  <a:pt x="540" y="147"/>
                </a:moveTo>
                <a:lnTo>
                  <a:pt x="540" y="147"/>
                </a:lnTo>
                <a:lnTo>
                  <a:pt x="536" y="141"/>
                </a:lnTo>
                <a:lnTo>
                  <a:pt x="536" y="141"/>
                </a:lnTo>
                <a:lnTo>
                  <a:pt x="540" y="147"/>
                </a:lnTo>
                <a:lnTo>
                  <a:pt x="540" y="147"/>
                </a:lnTo>
                <a:close/>
                <a:moveTo>
                  <a:pt x="545" y="157"/>
                </a:moveTo>
                <a:lnTo>
                  <a:pt x="545" y="157"/>
                </a:lnTo>
                <a:lnTo>
                  <a:pt x="543" y="153"/>
                </a:lnTo>
                <a:lnTo>
                  <a:pt x="543" y="153"/>
                </a:lnTo>
                <a:lnTo>
                  <a:pt x="545" y="157"/>
                </a:lnTo>
                <a:lnTo>
                  <a:pt x="545" y="157"/>
                </a:lnTo>
                <a:close/>
                <a:moveTo>
                  <a:pt x="546" y="155"/>
                </a:moveTo>
                <a:lnTo>
                  <a:pt x="546" y="155"/>
                </a:lnTo>
                <a:lnTo>
                  <a:pt x="546" y="157"/>
                </a:lnTo>
                <a:lnTo>
                  <a:pt x="546" y="157"/>
                </a:lnTo>
                <a:lnTo>
                  <a:pt x="545" y="156"/>
                </a:lnTo>
                <a:lnTo>
                  <a:pt x="546" y="155"/>
                </a:lnTo>
                <a:lnTo>
                  <a:pt x="546" y="155"/>
                </a:lnTo>
                <a:lnTo>
                  <a:pt x="546" y="156"/>
                </a:lnTo>
                <a:lnTo>
                  <a:pt x="546" y="155"/>
                </a:lnTo>
                <a:lnTo>
                  <a:pt x="546" y="155"/>
                </a:lnTo>
                <a:close/>
                <a:moveTo>
                  <a:pt x="571" y="249"/>
                </a:moveTo>
                <a:lnTo>
                  <a:pt x="571" y="249"/>
                </a:lnTo>
                <a:lnTo>
                  <a:pt x="569" y="244"/>
                </a:lnTo>
                <a:lnTo>
                  <a:pt x="569" y="244"/>
                </a:lnTo>
                <a:lnTo>
                  <a:pt x="569" y="245"/>
                </a:lnTo>
                <a:lnTo>
                  <a:pt x="571" y="249"/>
                </a:lnTo>
                <a:lnTo>
                  <a:pt x="571" y="249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" name="Freeform 4771"/>
          <p:cNvSpPr>
            <a:spLocks noEditPoints="1"/>
          </p:cNvSpPr>
          <p:nvPr/>
        </p:nvSpPr>
        <p:spPr bwMode="auto">
          <a:xfrm rot="4228386">
            <a:off x="7162386" y="2012540"/>
            <a:ext cx="1028137" cy="1396977"/>
          </a:xfrm>
          <a:custGeom>
            <a:avLst/>
            <a:gdLst>
              <a:gd name="T0" fmla="*/ 56 w 577"/>
              <a:gd name="T1" fmla="*/ 373 h 579"/>
              <a:gd name="T2" fmla="*/ 504 w 577"/>
              <a:gd name="T3" fmla="*/ 422 h 579"/>
              <a:gd name="T4" fmla="*/ 46 w 577"/>
              <a:gd name="T5" fmla="*/ 330 h 579"/>
              <a:gd name="T6" fmla="*/ 516 w 577"/>
              <a:gd name="T7" fmla="*/ 162 h 579"/>
              <a:gd name="T8" fmla="*/ 569 w 577"/>
              <a:gd name="T9" fmla="*/ 279 h 579"/>
              <a:gd name="T10" fmla="*/ 418 w 577"/>
              <a:gd name="T11" fmla="*/ 26 h 579"/>
              <a:gd name="T12" fmla="*/ 2 w 577"/>
              <a:gd name="T13" fmla="*/ 257 h 579"/>
              <a:gd name="T14" fmla="*/ 44 w 577"/>
              <a:gd name="T15" fmla="*/ 437 h 579"/>
              <a:gd name="T16" fmla="*/ 474 w 577"/>
              <a:gd name="T17" fmla="*/ 509 h 579"/>
              <a:gd name="T18" fmla="*/ 297 w 577"/>
              <a:gd name="T19" fmla="*/ 563 h 579"/>
              <a:gd name="T20" fmla="*/ 543 w 577"/>
              <a:gd name="T21" fmla="*/ 416 h 579"/>
              <a:gd name="T22" fmla="*/ 233 w 577"/>
              <a:gd name="T23" fmla="*/ 555 h 579"/>
              <a:gd name="T24" fmla="*/ 497 w 577"/>
              <a:gd name="T25" fmla="*/ 457 h 579"/>
              <a:gd name="T26" fmla="*/ 433 w 577"/>
              <a:gd name="T27" fmla="*/ 496 h 579"/>
              <a:gd name="T28" fmla="*/ 108 w 577"/>
              <a:gd name="T29" fmla="*/ 62 h 579"/>
              <a:gd name="T30" fmla="*/ 444 w 577"/>
              <a:gd name="T31" fmla="*/ 505 h 579"/>
              <a:gd name="T32" fmla="*/ 454 w 577"/>
              <a:gd name="T33" fmla="*/ 481 h 579"/>
              <a:gd name="T34" fmla="*/ 533 w 577"/>
              <a:gd name="T35" fmla="*/ 423 h 579"/>
              <a:gd name="T36" fmla="*/ 469 w 577"/>
              <a:gd name="T37" fmla="*/ 481 h 579"/>
              <a:gd name="T38" fmla="*/ 519 w 577"/>
              <a:gd name="T39" fmla="*/ 449 h 579"/>
              <a:gd name="T40" fmla="*/ 398 w 577"/>
              <a:gd name="T41" fmla="*/ 516 h 579"/>
              <a:gd name="T42" fmla="*/ 485 w 577"/>
              <a:gd name="T43" fmla="*/ 481 h 579"/>
              <a:gd name="T44" fmla="*/ 377 w 577"/>
              <a:gd name="T45" fmla="*/ 525 h 579"/>
              <a:gd name="T46" fmla="*/ 428 w 577"/>
              <a:gd name="T47" fmla="*/ 513 h 579"/>
              <a:gd name="T48" fmla="*/ 480 w 577"/>
              <a:gd name="T49" fmla="*/ 492 h 579"/>
              <a:gd name="T50" fmla="*/ 336 w 577"/>
              <a:gd name="T51" fmla="*/ 532 h 579"/>
              <a:gd name="T52" fmla="*/ 320 w 577"/>
              <a:gd name="T53" fmla="*/ 533 h 579"/>
              <a:gd name="T54" fmla="*/ 389 w 577"/>
              <a:gd name="T55" fmla="*/ 533 h 579"/>
              <a:gd name="T56" fmla="*/ 487 w 577"/>
              <a:gd name="T57" fmla="*/ 498 h 579"/>
              <a:gd name="T58" fmla="*/ 266 w 577"/>
              <a:gd name="T59" fmla="*/ 534 h 579"/>
              <a:gd name="T60" fmla="*/ 369 w 577"/>
              <a:gd name="T61" fmla="*/ 552 h 579"/>
              <a:gd name="T62" fmla="*/ 408 w 577"/>
              <a:gd name="T63" fmla="*/ 551 h 579"/>
              <a:gd name="T64" fmla="*/ 359 w 577"/>
              <a:gd name="T65" fmla="*/ 557 h 579"/>
              <a:gd name="T66" fmla="*/ 377 w 577"/>
              <a:gd name="T67" fmla="*/ 560 h 579"/>
              <a:gd name="T68" fmla="*/ 330 w 577"/>
              <a:gd name="T69" fmla="*/ 562 h 579"/>
              <a:gd name="T70" fmla="*/ 371 w 577"/>
              <a:gd name="T71" fmla="*/ 563 h 579"/>
              <a:gd name="T72" fmla="*/ 331 w 577"/>
              <a:gd name="T73" fmla="*/ 568 h 579"/>
              <a:gd name="T74" fmla="*/ 315 w 577"/>
              <a:gd name="T75" fmla="*/ 572 h 579"/>
              <a:gd name="T76" fmla="*/ 251 w 577"/>
              <a:gd name="T77" fmla="*/ 564 h 579"/>
              <a:gd name="T78" fmla="*/ 188 w 577"/>
              <a:gd name="T79" fmla="*/ 535 h 579"/>
              <a:gd name="T80" fmla="*/ 229 w 577"/>
              <a:gd name="T81" fmla="*/ 558 h 579"/>
              <a:gd name="T82" fmla="*/ 245 w 577"/>
              <a:gd name="T83" fmla="*/ 568 h 579"/>
              <a:gd name="T84" fmla="*/ 190 w 577"/>
              <a:gd name="T85" fmla="*/ 549 h 579"/>
              <a:gd name="T86" fmla="*/ 142 w 577"/>
              <a:gd name="T87" fmla="*/ 513 h 579"/>
              <a:gd name="T88" fmla="*/ 192 w 577"/>
              <a:gd name="T89" fmla="*/ 555 h 579"/>
              <a:gd name="T90" fmla="*/ 155 w 577"/>
              <a:gd name="T91" fmla="*/ 533 h 579"/>
              <a:gd name="T92" fmla="*/ 140 w 577"/>
              <a:gd name="T93" fmla="*/ 522 h 579"/>
              <a:gd name="T94" fmla="*/ 155 w 577"/>
              <a:gd name="T95" fmla="*/ 540 h 579"/>
              <a:gd name="T96" fmla="*/ 101 w 577"/>
              <a:gd name="T97" fmla="*/ 491 h 579"/>
              <a:gd name="T98" fmla="*/ 105 w 577"/>
              <a:gd name="T99" fmla="*/ 504 h 579"/>
              <a:gd name="T100" fmla="*/ 67 w 577"/>
              <a:gd name="T101" fmla="*/ 454 h 579"/>
              <a:gd name="T102" fmla="*/ 37 w 577"/>
              <a:gd name="T103" fmla="*/ 293 h 579"/>
              <a:gd name="T104" fmla="*/ 26 w 577"/>
              <a:gd name="T105" fmla="*/ 407 h 579"/>
              <a:gd name="T106" fmla="*/ 19 w 577"/>
              <a:gd name="T107" fmla="*/ 391 h 579"/>
              <a:gd name="T108" fmla="*/ 53 w 577"/>
              <a:gd name="T109" fmla="*/ 195 h 579"/>
              <a:gd name="T110" fmla="*/ 56 w 577"/>
              <a:gd name="T111" fmla="*/ 183 h 579"/>
              <a:gd name="T112" fmla="*/ 1 w 577"/>
              <a:gd name="T113" fmla="*/ 313 h 579"/>
              <a:gd name="T114" fmla="*/ 1 w 577"/>
              <a:gd name="T115" fmla="*/ 268 h 579"/>
              <a:gd name="T116" fmla="*/ 147 w 577"/>
              <a:gd name="T117" fmla="*/ 37 h 579"/>
              <a:gd name="T118" fmla="*/ 345 w 577"/>
              <a:gd name="T119" fmla="*/ 38 h 579"/>
              <a:gd name="T120" fmla="*/ 492 w 577"/>
              <a:gd name="T121" fmla="*/ 110 h 579"/>
              <a:gd name="T122" fmla="*/ 534 w 577"/>
              <a:gd name="T123" fmla="*/ 177 h 579"/>
              <a:gd name="T124" fmla="*/ 545 w 577"/>
              <a:gd name="T125" fmla="*/ 156 h 5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77" h="579">
                <a:moveTo>
                  <a:pt x="544" y="344"/>
                </a:moveTo>
                <a:lnTo>
                  <a:pt x="544" y="344"/>
                </a:lnTo>
                <a:lnTo>
                  <a:pt x="534" y="381"/>
                </a:lnTo>
                <a:lnTo>
                  <a:pt x="530" y="396"/>
                </a:lnTo>
                <a:lnTo>
                  <a:pt x="524" y="409"/>
                </a:lnTo>
                <a:lnTo>
                  <a:pt x="516" y="421"/>
                </a:lnTo>
                <a:lnTo>
                  <a:pt x="507" y="432"/>
                </a:lnTo>
                <a:lnTo>
                  <a:pt x="495" y="445"/>
                </a:lnTo>
                <a:lnTo>
                  <a:pt x="479" y="460"/>
                </a:lnTo>
                <a:lnTo>
                  <a:pt x="479" y="460"/>
                </a:lnTo>
                <a:lnTo>
                  <a:pt x="478" y="458"/>
                </a:lnTo>
                <a:lnTo>
                  <a:pt x="478" y="457"/>
                </a:lnTo>
                <a:lnTo>
                  <a:pt x="484" y="452"/>
                </a:lnTo>
                <a:lnTo>
                  <a:pt x="487" y="450"/>
                </a:lnTo>
                <a:lnTo>
                  <a:pt x="485" y="450"/>
                </a:lnTo>
                <a:lnTo>
                  <a:pt x="485" y="450"/>
                </a:lnTo>
                <a:lnTo>
                  <a:pt x="473" y="468"/>
                </a:lnTo>
                <a:lnTo>
                  <a:pt x="460" y="484"/>
                </a:lnTo>
                <a:lnTo>
                  <a:pt x="447" y="497"/>
                </a:lnTo>
                <a:lnTo>
                  <a:pt x="431" y="509"/>
                </a:lnTo>
                <a:lnTo>
                  <a:pt x="414" y="519"/>
                </a:lnTo>
                <a:lnTo>
                  <a:pt x="397" y="526"/>
                </a:lnTo>
                <a:lnTo>
                  <a:pt x="379" y="532"/>
                </a:lnTo>
                <a:lnTo>
                  <a:pt x="361" y="537"/>
                </a:lnTo>
                <a:lnTo>
                  <a:pt x="342" y="539"/>
                </a:lnTo>
                <a:lnTo>
                  <a:pt x="323" y="540"/>
                </a:lnTo>
                <a:lnTo>
                  <a:pt x="303" y="539"/>
                </a:lnTo>
                <a:lnTo>
                  <a:pt x="283" y="537"/>
                </a:lnTo>
                <a:lnTo>
                  <a:pt x="264" y="533"/>
                </a:lnTo>
                <a:lnTo>
                  <a:pt x="244" y="528"/>
                </a:lnTo>
                <a:lnTo>
                  <a:pt x="224" y="522"/>
                </a:lnTo>
                <a:lnTo>
                  <a:pt x="205" y="514"/>
                </a:lnTo>
                <a:lnTo>
                  <a:pt x="186" y="505"/>
                </a:lnTo>
                <a:lnTo>
                  <a:pt x="168" y="495"/>
                </a:lnTo>
                <a:lnTo>
                  <a:pt x="150" y="482"/>
                </a:lnTo>
                <a:lnTo>
                  <a:pt x="133" y="470"/>
                </a:lnTo>
                <a:lnTo>
                  <a:pt x="118" y="456"/>
                </a:lnTo>
                <a:lnTo>
                  <a:pt x="103" y="442"/>
                </a:lnTo>
                <a:lnTo>
                  <a:pt x="89" y="426"/>
                </a:lnTo>
                <a:lnTo>
                  <a:pt x="77" y="409"/>
                </a:lnTo>
                <a:lnTo>
                  <a:pt x="66" y="391"/>
                </a:lnTo>
                <a:lnTo>
                  <a:pt x="56" y="373"/>
                </a:lnTo>
                <a:lnTo>
                  <a:pt x="48" y="354"/>
                </a:lnTo>
                <a:lnTo>
                  <a:pt x="42" y="334"/>
                </a:lnTo>
                <a:lnTo>
                  <a:pt x="38" y="314"/>
                </a:lnTo>
                <a:lnTo>
                  <a:pt x="36" y="292"/>
                </a:lnTo>
                <a:lnTo>
                  <a:pt x="36" y="271"/>
                </a:lnTo>
                <a:lnTo>
                  <a:pt x="37" y="249"/>
                </a:lnTo>
                <a:lnTo>
                  <a:pt x="37" y="249"/>
                </a:lnTo>
                <a:lnTo>
                  <a:pt x="34" y="262"/>
                </a:lnTo>
                <a:lnTo>
                  <a:pt x="30" y="275"/>
                </a:lnTo>
                <a:lnTo>
                  <a:pt x="28" y="287"/>
                </a:lnTo>
                <a:lnTo>
                  <a:pt x="26" y="301"/>
                </a:lnTo>
                <a:lnTo>
                  <a:pt x="25" y="313"/>
                </a:lnTo>
                <a:lnTo>
                  <a:pt x="25" y="325"/>
                </a:lnTo>
                <a:lnTo>
                  <a:pt x="25" y="336"/>
                </a:lnTo>
                <a:lnTo>
                  <a:pt x="26" y="348"/>
                </a:lnTo>
                <a:lnTo>
                  <a:pt x="31" y="368"/>
                </a:lnTo>
                <a:lnTo>
                  <a:pt x="37" y="389"/>
                </a:lnTo>
                <a:lnTo>
                  <a:pt x="47" y="408"/>
                </a:lnTo>
                <a:lnTo>
                  <a:pt x="59" y="425"/>
                </a:lnTo>
                <a:lnTo>
                  <a:pt x="72" y="440"/>
                </a:lnTo>
                <a:lnTo>
                  <a:pt x="88" y="456"/>
                </a:lnTo>
                <a:lnTo>
                  <a:pt x="105" y="469"/>
                </a:lnTo>
                <a:lnTo>
                  <a:pt x="123" y="481"/>
                </a:lnTo>
                <a:lnTo>
                  <a:pt x="142" y="491"/>
                </a:lnTo>
                <a:lnTo>
                  <a:pt x="162" y="501"/>
                </a:lnTo>
                <a:lnTo>
                  <a:pt x="184" y="508"/>
                </a:lnTo>
                <a:lnTo>
                  <a:pt x="207" y="514"/>
                </a:lnTo>
                <a:lnTo>
                  <a:pt x="230" y="519"/>
                </a:lnTo>
                <a:lnTo>
                  <a:pt x="253" y="522"/>
                </a:lnTo>
                <a:lnTo>
                  <a:pt x="276" y="523"/>
                </a:lnTo>
                <a:lnTo>
                  <a:pt x="300" y="523"/>
                </a:lnTo>
                <a:lnTo>
                  <a:pt x="323" y="522"/>
                </a:lnTo>
                <a:lnTo>
                  <a:pt x="345" y="520"/>
                </a:lnTo>
                <a:lnTo>
                  <a:pt x="367" y="515"/>
                </a:lnTo>
                <a:lnTo>
                  <a:pt x="389" y="509"/>
                </a:lnTo>
                <a:lnTo>
                  <a:pt x="409" y="502"/>
                </a:lnTo>
                <a:lnTo>
                  <a:pt x="430" y="492"/>
                </a:lnTo>
                <a:lnTo>
                  <a:pt x="448" y="481"/>
                </a:lnTo>
                <a:lnTo>
                  <a:pt x="465" y="469"/>
                </a:lnTo>
                <a:lnTo>
                  <a:pt x="479" y="455"/>
                </a:lnTo>
                <a:lnTo>
                  <a:pt x="492" y="439"/>
                </a:lnTo>
                <a:lnTo>
                  <a:pt x="504" y="422"/>
                </a:lnTo>
                <a:lnTo>
                  <a:pt x="513" y="403"/>
                </a:lnTo>
                <a:lnTo>
                  <a:pt x="513" y="403"/>
                </a:lnTo>
                <a:lnTo>
                  <a:pt x="510" y="408"/>
                </a:lnTo>
                <a:lnTo>
                  <a:pt x="510" y="408"/>
                </a:lnTo>
                <a:lnTo>
                  <a:pt x="504" y="417"/>
                </a:lnTo>
                <a:lnTo>
                  <a:pt x="498" y="427"/>
                </a:lnTo>
                <a:lnTo>
                  <a:pt x="481" y="446"/>
                </a:lnTo>
                <a:lnTo>
                  <a:pt x="481" y="446"/>
                </a:lnTo>
                <a:lnTo>
                  <a:pt x="481" y="446"/>
                </a:lnTo>
                <a:lnTo>
                  <a:pt x="483" y="444"/>
                </a:lnTo>
                <a:lnTo>
                  <a:pt x="486" y="440"/>
                </a:lnTo>
                <a:lnTo>
                  <a:pt x="490" y="436"/>
                </a:lnTo>
                <a:lnTo>
                  <a:pt x="490" y="436"/>
                </a:lnTo>
                <a:lnTo>
                  <a:pt x="475" y="450"/>
                </a:lnTo>
                <a:lnTo>
                  <a:pt x="460" y="464"/>
                </a:lnTo>
                <a:lnTo>
                  <a:pt x="443" y="478"/>
                </a:lnTo>
                <a:lnTo>
                  <a:pt x="424" y="490"/>
                </a:lnTo>
                <a:lnTo>
                  <a:pt x="404" y="501"/>
                </a:lnTo>
                <a:lnTo>
                  <a:pt x="383" y="510"/>
                </a:lnTo>
                <a:lnTo>
                  <a:pt x="361" y="519"/>
                </a:lnTo>
                <a:lnTo>
                  <a:pt x="337" y="523"/>
                </a:lnTo>
                <a:lnTo>
                  <a:pt x="313" y="527"/>
                </a:lnTo>
                <a:lnTo>
                  <a:pt x="288" y="528"/>
                </a:lnTo>
                <a:lnTo>
                  <a:pt x="262" y="527"/>
                </a:lnTo>
                <a:lnTo>
                  <a:pt x="237" y="523"/>
                </a:lnTo>
                <a:lnTo>
                  <a:pt x="224" y="520"/>
                </a:lnTo>
                <a:lnTo>
                  <a:pt x="211" y="516"/>
                </a:lnTo>
                <a:lnTo>
                  <a:pt x="197" y="511"/>
                </a:lnTo>
                <a:lnTo>
                  <a:pt x="184" y="505"/>
                </a:lnTo>
                <a:lnTo>
                  <a:pt x="171" y="499"/>
                </a:lnTo>
                <a:lnTo>
                  <a:pt x="158" y="492"/>
                </a:lnTo>
                <a:lnTo>
                  <a:pt x="144" y="484"/>
                </a:lnTo>
                <a:lnTo>
                  <a:pt x="131" y="475"/>
                </a:lnTo>
                <a:lnTo>
                  <a:pt x="131" y="475"/>
                </a:lnTo>
                <a:lnTo>
                  <a:pt x="113" y="458"/>
                </a:lnTo>
                <a:lnTo>
                  <a:pt x="97" y="442"/>
                </a:lnTo>
                <a:lnTo>
                  <a:pt x="83" y="423"/>
                </a:lnTo>
                <a:lnTo>
                  <a:pt x="72" y="405"/>
                </a:lnTo>
                <a:lnTo>
                  <a:pt x="62" y="387"/>
                </a:lnTo>
                <a:lnTo>
                  <a:pt x="55" y="368"/>
                </a:lnTo>
                <a:lnTo>
                  <a:pt x="49" y="349"/>
                </a:lnTo>
                <a:lnTo>
                  <a:pt x="46" y="330"/>
                </a:lnTo>
                <a:lnTo>
                  <a:pt x="43" y="310"/>
                </a:lnTo>
                <a:lnTo>
                  <a:pt x="43" y="292"/>
                </a:lnTo>
                <a:lnTo>
                  <a:pt x="44" y="273"/>
                </a:lnTo>
                <a:lnTo>
                  <a:pt x="48" y="254"/>
                </a:lnTo>
                <a:lnTo>
                  <a:pt x="53" y="236"/>
                </a:lnTo>
                <a:lnTo>
                  <a:pt x="59" y="216"/>
                </a:lnTo>
                <a:lnTo>
                  <a:pt x="66" y="198"/>
                </a:lnTo>
                <a:lnTo>
                  <a:pt x="74" y="181"/>
                </a:lnTo>
                <a:lnTo>
                  <a:pt x="84" y="165"/>
                </a:lnTo>
                <a:lnTo>
                  <a:pt x="95" y="149"/>
                </a:lnTo>
                <a:lnTo>
                  <a:pt x="107" y="133"/>
                </a:lnTo>
                <a:lnTo>
                  <a:pt x="120" y="119"/>
                </a:lnTo>
                <a:lnTo>
                  <a:pt x="133" y="104"/>
                </a:lnTo>
                <a:lnTo>
                  <a:pt x="149" y="92"/>
                </a:lnTo>
                <a:lnTo>
                  <a:pt x="165" y="80"/>
                </a:lnTo>
                <a:lnTo>
                  <a:pt x="180" y="70"/>
                </a:lnTo>
                <a:lnTo>
                  <a:pt x="197" y="60"/>
                </a:lnTo>
                <a:lnTo>
                  <a:pt x="215" y="53"/>
                </a:lnTo>
                <a:lnTo>
                  <a:pt x="233" y="45"/>
                </a:lnTo>
                <a:lnTo>
                  <a:pt x="251" y="41"/>
                </a:lnTo>
                <a:lnTo>
                  <a:pt x="271" y="37"/>
                </a:lnTo>
                <a:lnTo>
                  <a:pt x="289" y="35"/>
                </a:lnTo>
                <a:lnTo>
                  <a:pt x="308" y="35"/>
                </a:lnTo>
                <a:lnTo>
                  <a:pt x="327" y="36"/>
                </a:lnTo>
                <a:lnTo>
                  <a:pt x="327" y="36"/>
                </a:lnTo>
                <a:lnTo>
                  <a:pt x="325" y="36"/>
                </a:lnTo>
                <a:lnTo>
                  <a:pt x="319" y="36"/>
                </a:lnTo>
                <a:lnTo>
                  <a:pt x="307" y="35"/>
                </a:lnTo>
                <a:lnTo>
                  <a:pt x="307" y="35"/>
                </a:lnTo>
                <a:lnTo>
                  <a:pt x="330" y="39"/>
                </a:lnTo>
                <a:lnTo>
                  <a:pt x="350" y="44"/>
                </a:lnTo>
                <a:lnTo>
                  <a:pt x="371" y="50"/>
                </a:lnTo>
                <a:lnTo>
                  <a:pt x="389" y="56"/>
                </a:lnTo>
                <a:lnTo>
                  <a:pt x="407" y="63"/>
                </a:lnTo>
                <a:lnTo>
                  <a:pt x="424" y="72"/>
                </a:lnTo>
                <a:lnTo>
                  <a:pt x="439" y="82"/>
                </a:lnTo>
                <a:lnTo>
                  <a:pt x="454" y="92"/>
                </a:lnTo>
                <a:lnTo>
                  <a:pt x="467" y="104"/>
                </a:lnTo>
                <a:lnTo>
                  <a:pt x="481" y="116"/>
                </a:lnTo>
                <a:lnTo>
                  <a:pt x="494" y="131"/>
                </a:lnTo>
                <a:lnTo>
                  <a:pt x="506" y="145"/>
                </a:lnTo>
                <a:lnTo>
                  <a:pt x="516" y="162"/>
                </a:lnTo>
                <a:lnTo>
                  <a:pt x="527" y="179"/>
                </a:lnTo>
                <a:lnTo>
                  <a:pt x="538" y="198"/>
                </a:lnTo>
                <a:lnTo>
                  <a:pt x="549" y="219"/>
                </a:lnTo>
                <a:lnTo>
                  <a:pt x="549" y="219"/>
                </a:lnTo>
                <a:lnTo>
                  <a:pt x="549" y="216"/>
                </a:lnTo>
                <a:lnTo>
                  <a:pt x="550" y="220"/>
                </a:lnTo>
                <a:lnTo>
                  <a:pt x="550" y="220"/>
                </a:lnTo>
                <a:lnTo>
                  <a:pt x="546" y="201"/>
                </a:lnTo>
                <a:lnTo>
                  <a:pt x="544" y="192"/>
                </a:lnTo>
                <a:lnTo>
                  <a:pt x="542" y="184"/>
                </a:lnTo>
                <a:lnTo>
                  <a:pt x="538" y="174"/>
                </a:lnTo>
                <a:lnTo>
                  <a:pt x="532" y="166"/>
                </a:lnTo>
                <a:lnTo>
                  <a:pt x="526" y="156"/>
                </a:lnTo>
                <a:lnTo>
                  <a:pt x="518" y="148"/>
                </a:lnTo>
                <a:lnTo>
                  <a:pt x="518" y="148"/>
                </a:lnTo>
                <a:lnTo>
                  <a:pt x="520" y="149"/>
                </a:lnTo>
                <a:lnTo>
                  <a:pt x="519" y="145"/>
                </a:lnTo>
                <a:lnTo>
                  <a:pt x="519" y="145"/>
                </a:lnTo>
                <a:lnTo>
                  <a:pt x="521" y="149"/>
                </a:lnTo>
                <a:lnTo>
                  <a:pt x="516" y="143"/>
                </a:lnTo>
                <a:lnTo>
                  <a:pt x="516" y="143"/>
                </a:lnTo>
                <a:lnTo>
                  <a:pt x="519" y="143"/>
                </a:lnTo>
                <a:lnTo>
                  <a:pt x="520" y="144"/>
                </a:lnTo>
                <a:lnTo>
                  <a:pt x="525" y="151"/>
                </a:lnTo>
                <a:lnTo>
                  <a:pt x="530" y="160"/>
                </a:lnTo>
                <a:lnTo>
                  <a:pt x="536" y="172"/>
                </a:lnTo>
                <a:lnTo>
                  <a:pt x="546" y="198"/>
                </a:lnTo>
                <a:lnTo>
                  <a:pt x="555" y="221"/>
                </a:lnTo>
                <a:lnTo>
                  <a:pt x="555" y="221"/>
                </a:lnTo>
                <a:lnTo>
                  <a:pt x="554" y="212"/>
                </a:lnTo>
                <a:lnTo>
                  <a:pt x="550" y="203"/>
                </a:lnTo>
                <a:lnTo>
                  <a:pt x="544" y="189"/>
                </a:lnTo>
                <a:lnTo>
                  <a:pt x="540" y="181"/>
                </a:lnTo>
                <a:lnTo>
                  <a:pt x="538" y="175"/>
                </a:lnTo>
                <a:lnTo>
                  <a:pt x="537" y="169"/>
                </a:lnTo>
                <a:lnTo>
                  <a:pt x="538" y="162"/>
                </a:lnTo>
                <a:lnTo>
                  <a:pt x="538" y="162"/>
                </a:lnTo>
                <a:lnTo>
                  <a:pt x="542" y="174"/>
                </a:lnTo>
                <a:lnTo>
                  <a:pt x="546" y="190"/>
                </a:lnTo>
                <a:lnTo>
                  <a:pt x="556" y="230"/>
                </a:lnTo>
                <a:lnTo>
                  <a:pt x="566" y="267"/>
                </a:lnTo>
                <a:lnTo>
                  <a:pt x="569" y="279"/>
                </a:lnTo>
                <a:lnTo>
                  <a:pt x="572" y="283"/>
                </a:lnTo>
                <a:lnTo>
                  <a:pt x="574" y="285"/>
                </a:lnTo>
                <a:lnTo>
                  <a:pt x="574" y="285"/>
                </a:lnTo>
                <a:lnTo>
                  <a:pt x="577" y="259"/>
                </a:lnTo>
                <a:lnTo>
                  <a:pt x="577" y="234"/>
                </a:lnTo>
                <a:lnTo>
                  <a:pt x="575" y="224"/>
                </a:lnTo>
                <a:lnTo>
                  <a:pt x="574" y="213"/>
                </a:lnTo>
                <a:lnTo>
                  <a:pt x="572" y="203"/>
                </a:lnTo>
                <a:lnTo>
                  <a:pt x="568" y="194"/>
                </a:lnTo>
                <a:lnTo>
                  <a:pt x="559" y="173"/>
                </a:lnTo>
                <a:lnTo>
                  <a:pt x="548" y="151"/>
                </a:lnTo>
                <a:lnTo>
                  <a:pt x="533" y="130"/>
                </a:lnTo>
                <a:lnTo>
                  <a:pt x="515" y="103"/>
                </a:lnTo>
                <a:lnTo>
                  <a:pt x="515" y="103"/>
                </a:lnTo>
                <a:lnTo>
                  <a:pt x="526" y="106"/>
                </a:lnTo>
                <a:lnTo>
                  <a:pt x="525" y="107"/>
                </a:lnTo>
                <a:lnTo>
                  <a:pt x="522" y="107"/>
                </a:lnTo>
                <a:lnTo>
                  <a:pt x="518" y="107"/>
                </a:lnTo>
                <a:lnTo>
                  <a:pt x="521" y="108"/>
                </a:lnTo>
                <a:lnTo>
                  <a:pt x="521" y="108"/>
                </a:lnTo>
                <a:lnTo>
                  <a:pt x="519" y="102"/>
                </a:lnTo>
                <a:lnTo>
                  <a:pt x="515" y="96"/>
                </a:lnTo>
                <a:lnTo>
                  <a:pt x="503" y="85"/>
                </a:lnTo>
                <a:lnTo>
                  <a:pt x="490" y="74"/>
                </a:lnTo>
                <a:lnTo>
                  <a:pt x="477" y="66"/>
                </a:lnTo>
                <a:lnTo>
                  <a:pt x="477" y="66"/>
                </a:lnTo>
                <a:lnTo>
                  <a:pt x="480" y="66"/>
                </a:lnTo>
                <a:lnTo>
                  <a:pt x="479" y="65"/>
                </a:lnTo>
                <a:lnTo>
                  <a:pt x="468" y="60"/>
                </a:lnTo>
                <a:lnTo>
                  <a:pt x="468" y="60"/>
                </a:lnTo>
                <a:lnTo>
                  <a:pt x="474" y="65"/>
                </a:lnTo>
                <a:lnTo>
                  <a:pt x="480" y="68"/>
                </a:lnTo>
                <a:lnTo>
                  <a:pt x="486" y="72"/>
                </a:lnTo>
                <a:lnTo>
                  <a:pt x="494" y="80"/>
                </a:lnTo>
                <a:lnTo>
                  <a:pt x="494" y="80"/>
                </a:lnTo>
                <a:lnTo>
                  <a:pt x="481" y="73"/>
                </a:lnTo>
                <a:lnTo>
                  <a:pt x="472" y="66"/>
                </a:lnTo>
                <a:lnTo>
                  <a:pt x="454" y="51"/>
                </a:lnTo>
                <a:lnTo>
                  <a:pt x="437" y="38"/>
                </a:lnTo>
                <a:lnTo>
                  <a:pt x="428" y="32"/>
                </a:lnTo>
                <a:lnTo>
                  <a:pt x="418" y="26"/>
                </a:lnTo>
                <a:lnTo>
                  <a:pt x="418" y="26"/>
                </a:lnTo>
                <a:lnTo>
                  <a:pt x="422" y="29"/>
                </a:lnTo>
                <a:lnTo>
                  <a:pt x="426" y="32"/>
                </a:lnTo>
                <a:lnTo>
                  <a:pt x="426" y="32"/>
                </a:lnTo>
                <a:lnTo>
                  <a:pt x="418" y="25"/>
                </a:lnTo>
                <a:lnTo>
                  <a:pt x="408" y="20"/>
                </a:lnTo>
                <a:lnTo>
                  <a:pt x="397" y="17"/>
                </a:lnTo>
                <a:lnTo>
                  <a:pt x="386" y="14"/>
                </a:lnTo>
                <a:lnTo>
                  <a:pt x="366" y="9"/>
                </a:lnTo>
                <a:lnTo>
                  <a:pt x="359" y="8"/>
                </a:lnTo>
                <a:lnTo>
                  <a:pt x="353" y="6"/>
                </a:lnTo>
                <a:lnTo>
                  <a:pt x="353" y="6"/>
                </a:lnTo>
                <a:lnTo>
                  <a:pt x="323" y="3"/>
                </a:lnTo>
                <a:lnTo>
                  <a:pt x="291" y="3"/>
                </a:lnTo>
                <a:lnTo>
                  <a:pt x="261" y="6"/>
                </a:lnTo>
                <a:lnTo>
                  <a:pt x="231" y="11"/>
                </a:lnTo>
                <a:lnTo>
                  <a:pt x="201" y="17"/>
                </a:lnTo>
                <a:lnTo>
                  <a:pt x="172" y="26"/>
                </a:lnTo>
                <a:lnTo>
                  <a:pt x="144" y="37"/>
                </a:lnTo>
                <a:lnTo>
                  <a:pt x="118" y="51"/>
                </a:lnTo>
                <a:lnTo>
                  <a:pt x="105" y="59"/>
                </a:lnTo>
                <a:lnTo>
                  <a:pt x="94" y="67"/>
                </a:lnTo>
                <a:lnTo>
                  <a:pt x="82" y="76"/>
                </a:lnTo>
                <a:lnTo>
                  <a:pt x="71" y="85"/>
                </a:lnTo>
                <a:lnTo>
                  <a:pt x="61" y="95"/>
                </a:lnTo>
                <a:lnTo>
                  <a:pt x="52" y="106"/>
                </a:lnTo>
                <a:lnTo>
                  <a:pt x="43" y="116"/>
                </a:lnTo>
                <a:lnTo>
                  <a:pt x="35" y="128"/>
                </a:lnTo>
                <a:lnTo>
                  <a:pt x="28" y="142"/>
                </a:lnTo>
                <a:lnTo>
                  <a:pt x="21" y="154"/>
                </a:lnTo>
                <a:lnTo>
                  <a:pt x="15" y="168"/>
                </a:lnTo>
                <a:lnTo>
                  <a:pt x="12" y="181"/>
                </a:lnTo>
                <a:lnTo>
                  <a:pt x="8" y="197"/>
                </a:lnTo>
                <a:lnTo>
                  <a:pt x="6" y="212"/>
                </a:lnTo>
                <a:lnTo>
                  <a:pt x="5" y="228"/>
                </a:lnTo>
                <a:lnTo>
                  <a:pt x="3" y="245"/>
                </a:lnTo>
                <a:lnTo>
                  <a:pt x="3" y="245"/>
                </a:lnTo>
                <a:lnTo>
                  <a:pt x="1" y="248"/>
                </a:lnTo>
                <a:lnTo>
                  <a:pt x="2" y="244"/>
                </a:lnTo>
                <a:lnTo>
                  <a:pt x="7" y="232"/>
                </a:lnTo>
                <a:lnTo>
                  <a:pt x="7" y="232"/>
                </a:lnTo>
                <a:lnTo>
                  <a:pt x="3" y="244"/>
                </a:lnTo>
                <a:lnTo>
                  <a:pt x="2" y="257"/>
                </a:lnTo>
                <a:lnTo>
                  <a:pt x="0" y="281"/>
                </a:lnTo>
                <a:lnTo>
                  <a:pt x="1" y="303"/>
                </a:lnTo>
                <a:lnTo>
                  <a:pt x="3" y="325"/>
                </a:lnTo>
                <a:lnTo>
                  <a:pt x="7" y="344"/>
                </a:lnTo>
                <a:lnTo>
                  <a:pt x="11" y="361"/>
                </a:lnTo>
                <a:lnTo>
                  <a:pt x="18" y="385"/>
                </a:lnTo>
                <a:lnTo>
                  <a:pt x="18" y="385"/>
                </a:lnTo>
                <a:lnTo>
                  <a:pt x="20" y="389"/>
                </a:lnTo>
                <a:lnTo>
                  <a:pt x="21" y="393"/>
                </a:lnTo>
                <a:lnTo>
                  <a:pt x="21" y="393"/>
                </a:lnTo>
                <a:lnTo>
                  <a:pt x="18" y="383"/>
                </a:lnTo>
                <a:lnTo>
                  <a:pt x="12" y="372"/>
                </a:lnTo>
                <a:lnTo>
                  <a:pt x="12" y="372"/>
                </a:lnTo>
                <a:lnTo>
                  <a:pt x="13" y="381"/>
                </a:lnTo>
                <a:lnTo>
                  <a:pt x="14" y="387"/>
                </a:lnTo>
                <a:lnTo>
                  <a:pt x="17" y="393"/>
                </a:lnTo>
                <a:lnTo>
                  <a:pt x="19" y="397"/>
                </a:lnTo>
                <a:lnTo>
                  <a:pt x="24" y="407"/>
                </a:lnTo>
                <a:lnTo>
                  <a:pt x="31" y="421"/>
                </a:lnTo>
                <a:lnTo>
                  <a:pt x="31" y="421"/>
                </a:lnTo>
                <a:lnTo>
                  <a:pt x="31" y="417"/>
                </a:lnTo>
                <a:lnTo>
                  <a:pt x="34" y="422"/>
                </a:lnTo>
                <a:lnTo>
                  <a:pt x="34" y="422"/>
                </a:lnTo>
                <a:lnTo>
                  <a:pt x="34" y="420"/>
                </a:lnTo>
                <a:lnTo>
                  <a:pt x="35" y="422"/>
                </a:lnTo>
                <a:lnTo>
                  <a:pt x="37" y="427"/>
                </a:lnTo>
                <a:lnTo>
                  <a:pt x="37" y="427"/>
                </a:lnTo>
                <a:lnTo>
                  <a:pt x="34" y="420"/>
                </a:lnTo>
                <a:lnTo>
                  <a:pt x="30" y="414"/>
                </a:lnTo>
                <a:lnTo>
                  <a:pt x="30" y="414"/>
                </a:lnTo>
                <a:lnTo>
                  <a:pt x="31" y="416"/>
                </a:lnTo>
                <a:lnTo>
                  <a:pt x="30" y="415"/>
                </a:lnTo>
                <a:lnTo>
                  <a:pt x="30" y="415"/>
                </a:lnTo>
                <a:lnTo>
                  <a:pt x="30" y="416"/>
                </a:lnTo>
                <a:lnTo>
                  <a:pt x="31" y="420"/>
                </a:lnTo>
                <a:lnTo>
                  <a:pt x="37" y="428"/>
                </a:lnTo>
                <a:lnTo>
                  <a:pt x="47" y="440"/>
                </a:lnTo>
                <a:lnTo>
                  <a:pt x="47" y="440"/>
                </a:lnTo>
                <a:lnTo>
                  <a:pt x="46" y="436"/>
                </a:lnTo>
                <a:lnTo>
                  <a:pt x="46" y="437"/>
                </a:lnTo>
                <a:lnTo>
                  <a:pt x="46" y="437"/>
                </a:lnTo>
                <a:lnTo>
                  <a:pt x="44" y="437"/>
                </a:lnTo>
                <a:lnTo>
                  <a:pt x="38" y="430"/>
                </a:lnTo>
                <a:lnTo>
                  <a:pt x="38" y="430"/>
                </a:lnTo>
                <a:lnTo>
                  <a:pt x="43" y="443"/>
                </a:lnTo>
                <a:lnTo>
                  <a:pt x="50" y="455"/>
                </a:lnTo>
                <a:lnTo>
                  <a:pt x="59" y="466"/>
                </a:lnTo>
                <a:lnTo>
                  <a:pt x="68" y="478"/>
                </a:lnTo>
                <a:lnTo>
                  <a:pt x="79" y="488"/>
                </a:lnTo>
                <a:lnTo>
                  <a:pt x="91" y="498"/>
                </a:lnTo>
                <a:lnTo>
                  <a:pt x="105" y="509"/>
                </a:lnTo>
                <a:lnTo>
                  <a:pt x="118" y="519"/>
                </a:lnTo>
                <a:lnTo>
                  <a:pt x="146" y="535"/>
                </a:lnTo>
                <a:lnTo>
                  <a:pt x="174" y="549"/>
                </a:lnTo>
                <a:lnTo>
                  <a:pt x="201" y="560"/>
                </a:lnTo>
                <a:lnTo>
                  <a:pt x="226" y="567"/>
                </a:lnTo>
                <a:lnTo>
                  <a:pt x="226" y="567"/>
                </a:lnTo>
                <a:lnTo>
                  <a:pt x="231" y="572"/>
                </a:lnTo>
                <a:lnTo>
                  <a:pt x="239" y="574"/>
                </a:lnTo>
                <a:lnTo>
                  <a:pt x="249" y="576"/>
                </a:lnTo>
                <a:lnTo>
                  <a:pt x="261" y="578"/>
                </a:lnTo>
                <a:lnTo>
                  <a:pt x="274" y="578"/>
                </a:lnTo>
                <a:lnTo>
                  <a:pt x="289" y="578"/>
                </a:lnTo>
                <a:lnTo>
                  <a:pt x="320" y="574"/>
                </a:lnTo>
                <a:lnTo>
                  <a:pt x="353" y="569"/>
                </a:lnTo>
                <a:lnTo>
                  <a:pt x="383" y="561"/>
                </a:lnTo>
                <a:lnTo>
                  <a:pt x="397" y="556"/>
                </a:lnTo>
                <a:lnTo>
                  <a:pt x="409" y="551"/>
                </a:lnTo>
                <a:lnTo>
                  <a:pt x="420" y="546"/>
                </a:lnTo>
                <a:lnTo>
                  <a:pt x="428" y="540"/>
                </a:lnTo>
                <a:lnTo>
                  <a:pt x="428" y="540"/>
                </a:lnTo>
                <a:lnTo>
                  <a:pt x="407" y="552"/>
                </a:lnTo>
                <a:lnTo>
                  <a:pt x="406" y="554"/>
                </a:lnTo>
                <a:lnTo>
                  <a:pt x="408" y="552"/>
                </a:lnTo>
                <a:lnTo>
                  <a:pt x="415" y="547"/>
                </a:lnTo>
                <a:lnTo>
                  <a:pt x="418" y="546"/>
                </a:lnTo>
                <a:lnTo>
                  <a:pt x="414" y="546"/>
                </a:lnTo>
                <a:lnTo>
                  <a:pt x="414" y="546"/>
                </a:lnTo>
                <a:lnTo>
                  <a:pt x="428" y="539"/>
                </a:lnTo>
                <a:lnTo>
                  <a:pt x="443" y="529"/>
                </a:lnTo>
                <a:lnTo>
                  <a:pt x="457" y="520"/>
                </a:lnTo>
                <a:lnTo>
                  <a:pt x="473" y="510"/>
                </a:lnTo>
                <a:lnTo>
                  <a:pt x="473" y="510"/>
                </a:lnTo>
                <a:lnTo>
                  <a:pt x="474" y="509"/>
                </a:lnTo>
                <a:lnTo>
                  <a:pt x="479" y="507"/>
                </a:lnTo>
                <a:lnTo>
                  <a:pt x="487" y="499"/>
                </a:lnTo>
                <a:lnTo>
                  <a:pt x="498" y="487"/>
                </a:lnTo>
                <a:lnTo>
                  <a:pt x="498" y="487"/>
                </a:lnTo>
                <a:lnTo>
                  <a:pt x="494" y="492"/>
                </a:lnTo>
                <a:lnTo>
                  <a:pt x="490" y="495"/>
                </a:lnTo>
                <a:lnTo>
                  <a:pt x="492" y="495"/>
                </a:lnTo>
                <a:lnTo>
                  <a:pt x="492" y="495"/>
                </a:lnTo>
                <a:lnTo>
                  <a:pt x="469" y="504"/>
                </a:lnTo>
                <a:lnTo>
                  <a:pt x="438" y="519"/>
                </a:lnTo>
                <a:lnTo>
                  <a:pt x="400" y="537"/>
                </a:lnTo>
                <a:lnTo>
                  <a:pt x="359" y="554"/>
                </a:lnTo>
                <a:lnTo>
                  <a:pt x="339" y="562"/>
                </a:lnTo>
                <a:lnTo>
                  <a:pt x="320" y="569"/>
                </a:lnTo>
                <a:lnTo>
                  <a:pt x="303" y="574"/>
                </a:lnTo>
                <a:lnTo>
                  <a:pt x="288" y="578"/>
                </a:lnTo>
                <a:lnTo>
                  <a:pt x="274" y="579"/>
                </a:lnTo>
                <a:lnTo>
                  <a:pt x="270" y="579"/>
                </a:lnTo>
                <a:lnTo>
                  <a:pt x="265" y="578"/>
                </a:lnTo>
                <a:lnTo>
                  <a:pt x="261" y="576"/>
                </a:lnTo>
                <a:lnTo>
                  <a:pt x="259" y="574"/>
                </a:lnTo>
                <a:lnTo>
                  <a:pt x="258" y="570"/>
                </a:lnTo>
                <a:lnTo>
                  <a:pt x="256" y="566"/>
                </a:lnTo>
                <a:lnTo>
                  <a:pt x="256" y="566"/>
                </a:lnTo>
                <a:lnTo>
                  <a:pt x="265" y="567"/>
                </a:lnTo>
                <a:lnTo>
                  <a:pt x="258" y="566"/>
                </a:lnTo>
                <a:lnTo>
                  <a:pt x="258" y="566"/>
                </a:lnTo>
                <a:lnTo>
                  <a:pt x="264" y="567"/>
                </a:lnTo>
                <a:lnTo>
                  <a:pt x="271" y="567"/>
                </a:lnTo>
                <a:lnTo>
                  <a:pt x="283" y="566"/>
                </a:lnTo>
                <a:lnTo>
                  <a:pt x="283" y="566"/>
                </a:lnTo>
                <a:lnTo>
                  <a:pt x="278" y="564"/>
                </a:lnTo>
                <a:lnTo>
                  <a:pt x="284" y="564"/>
                </a:lnTo>
                <a:lnTo>
                  <a:pt x="296" y="564"/>
                </a:lnTo>
                <a:lnTo>
                  <a:pt x="307" y="566"/>
                </a:lnTo>
                <a:lnTo>
                  <a:pt x="307" y="566"/>
                </a:lnTo>
                <a:lnTo>
                  <a:pt x="303" y="568"/>
                </a:lnTo>
                <a:lnTo>
                  <a:pt x="298" y="568"/>
                </a:lnTo>
                <a:lnTo>
                  <a:pt x="292" y="568"/>
                </a:lnTo>
                <a:lnTo>
                  <a:pt x="288" y="566"/>
                </a:lnTo>
                <a:lnTo>
                  <a:pt x="288" y="566"/>
                </a:lnTo>
                <a:lnTo>
                  <a:pt x="297" y="563"/>
                </a:lnTo>
                <a:lnTo>
                  <a:pt x="312" y="560"/>
                </a:lnTo>
                <a:lnTo>
                  <a:pt x="347" y="552"/>
                </a:lnTo>
                <a:lnTo>
                  <a:pt x="389" y="543"/>
                </a:lnTo>
                <a:lnTo>
                  <a:pt x="410" y="538"/>
                </a:lnTo>
                <a:lnTo>
                  <a:pt x="432" y="532"/>
                </a:lnTo>
                <a:lnTo>
                  <a:pt x="453" y="525"/>
                </a:lnTo>
                <a:lnTo>
                  <a:pt x="472" y="517"/>
                </a:lnTo>
                <a:lnTo>
                  <a:pt x="489" y="509"/>
                </a:lnTo>
                <a:lnTo>
                  <a:pt x="503" y="498"/>
                </a:lnTo>
                <a:lnTo>
                  <a:pt x="510" y="493"/>
                </a:lnTo>
                <a:lnTo>
                  <a:pt x="515" y="487"/>
                </a:lnTo>
                <a:lnTo>
                  <a:pt x="520" y="481"/>
                </a:lnTo>
                <a:lnTo>
                  <a:pt x="524" y="475"/>
                </a:lnTo>
                <a:lnTo>
                  <a:pt x="526" y="468"/>
                </a:lnTo>
                <a:lnTo>
                  <a:pt x="527" y="462"/>
                </a:lnTo>
                <a:lnTo>
                  <a:pt x="527" y="454"/>
                </a:lnTo>
                <a:lnTo>
                  <a:pt x="526" y="446"/>
                </a:lnTo>
                <a:lnTo>
                  <a:pt x="526" y="446"/>
                </a:lnTo>
                <a:lnTo>
                  <a:pt x="524" y="448"/>
                </a:lnTo>
                <a:lnTo>
                  <a:pt x="524" y="449"/>
                </a:lnTo>
                <a:lnTo>
                  <a:pt x="524" y="449"/>
                </a:lnTo>
                <a:lnTo>
                  <a:pt x="516" y="462"/>
                </a:lnTo>
                <a:lnTo>
                  <a:pt x="519" y="458"/>
                </a:lnTo>
                <a:lnTo>
                  <a:pt x="522" y="451"/>
                </a:lnTo>
                <a:lnTo>
                  <a:pt x="522" y="451"/>
                </a:lnTo>
                <a:lnTo>
                  <a:pt x="522" y="451"/>
                </a:lnTo>
                <a:lnTo>
                  <a:pt x="519" y="454"/>
                </a:lnTo>
                <a:lnTo>
                  <a:pt x="519" y="454"/>
                </a:lnTo>
                <a:lnTo>
                  <a:pt x="525" y="444"/>
                </a:lnTo>
                <a:lnTo>
                  <a:pt x="531" y="436"/>
                </a:lnTo>
                <a:lnTo>
                  <a:pt x="543" y="420"/>
                </a:lnTo>
                <a:lnTo>
                  <a:pt x="549" y="413"/>
                </a:lnTo>
                <a:lnTo>
                  <a:pt x="553" y="404"/>
                </a:lnTo>
                <a:lnTo>
                  <a:pt x="556" y="396"/>
                </a:lnTo>
                <a:lnTo>
                  <a:pt x="557" y="386"/>
                </a:lnTo>
                <a:lnTo>
                  <a:pt x="557" y="386"/>
                </a:lnTo>
                <a:lnTo>
                  <a:pt x="554" y="393"/>
                </a:lnTo>
                <a:lnTo>
                  <a:pt x="553" y="395"/>
                </a:lnTo>
                <a:lnTo>
                  <a:pt x="555" y="390"/>
                </a:lnTo>
                <a:lnTo>
                  <a:pt x="555" y="390"/>
                </a:lnTo>
                <a:lnTo>
                  <a:pt x="551" y="399"/>
                </a:lnTo>
                <a:lnTo>
                  <a:pt x="543" y="416"/>
                </a:lnTo>
                <a:lnTo>
                  <a:pt x="532" y="433"/>
                </a:lnTo>
                <a:lnTo>
                  <a:pt x="527" y="438"/>
                </a:lnTo>
                <a:lnTo>
                  <a:pt x="526" y="440"/>
                </a:lnTo>
                <a:lnTo>
                  <a:pt x="524" y="440"/>
                </a:lnTo>
                <a:lnTo>
                  <a:pt x="524" y="440"/>
                </a:lnTo>
                <a:lnTo>
                  <a:pt x="530" y="433"/>
                </a:lnTo>
                <a:lnTo>
                  <a:pt x="533" y="425"/>
                </a:lnTo>
                <a:lnTo>
                  <a:pt x="533" y="425"/>
                </a:lnTo>
                <a:lnTo>
                  <a:pt x="527" y="440"/>
                </a:lnTo>
                <a:lnTo>
                  <a:pt x="520" y="450"/>
                </a:lnTo>
                <a:lnTo>
                  <a:pt x="514" y="456"/>
                </a:lnTo>
                <a:lnTo>
                  <a:pt x="508" y="462"/>
                </a:lnTo>
                <a:lnTo>
                  <a:pt x="508" y="462"/>
                </a:lnTo>
                <a:lnTo>
                  <a:pt x="504" y="466"/>
                </a:lnTo>
                <a:lnTo>
                  <a:pt x="500" y="470"/>
                </a:lnTo>
                <a:lnTo>
                  <a:pt x="500" y="470"/>
                </a:lnTo>
                <a:lnTo>
                  <a:pt x="513" y="455"/>
                </a:lnTo>
                <a:lnTo>
                  <a:pt x="526" y="440"/>
                </a:lnTo>
                <a:lnTo>
                  <a:pt x="532" y="432"/>
                </a:lnTo>
                <a:lnTo>
                  <a:pt x="537" y="422"/>
                </a:lnTo>
                <a:lnTo>
                  <a:pt x="542" y="410"/>
                </a:lnTo>
                <a:lnTo>
                  <a:pt x="546" y="396"/>
                </a:lnTo>
                <a:lnTo>
                  <a:pt x="546" y="396"/>
                </a:lnTo>
                <a:lnTo>
                  <a:pt x="533" y="415"/>
                </a:lnTo>
                <a:lnTo>
                  <a:pt x="527" y="423"/>
                </a:lnTo>
                <a:lnTo>
                  <a:pt x="522" y="436"/>
                </a:lnTo>
                <a:lnTo>
                  <a:pt x="522" y="436"/>
                </a:lnTo>
                <a:lnTo>
                  <a:pt x="485" y="466"/>
                </a:lnTo>
                <a:lnTo>
                  <a:pt x="449" y="495"/>
                </a:lnTo>
                <a:lnTo>
                  <a:pt x="431" y="509"/>
                </a:lnTo>
                <a:lnTo>
                  <a:pt x="413" y="521"/>
                </a:lnTo>
                <a:lnTo>
                  <a:pt x="395" y="533"/>
                </a:lnTo>
                <a:lnTo>
                  <a:pt x="376" y="543"/>
                </a:lnTo>
                <a:lnTo>
                  <a:pt x="357" y="551"/>
                </a:lnTo>
                <a:lnTo>
                  <a:pt x="337" y="558"/>
                </a:lnTo>
                <a:lnTo>
                  <a:pt x="317" y="562"/>
                </a:lnTo>
                <a:lnTo>
                  <a:pt x="295" y="563"/>
                </a:lnTo>
                <a:lnTo>
                  <a:pt x="283" y="563"/>
                </a:lnTo>
                <a:lnTo>
                  <a:pt x="272" y="562"/>
                </a:lnTo>
                <a:lnTo>
                  <a:pt x="260" y="561"/>
                </a:lnTo>
                <a:lnTo>
                  <a:pt x="247" y="557"/>
                </a:lnTo>
                <a:lnTo>
                  <a:pt x="233" y="555"/>
                </a:lnTo>
                <a:lnTo>
                  <a:pt x="220" y="550"/>
                </a:lnTo>
                <a:lnTo>
                  <a:pt x="192" y="538"/>
                </a:lnTo>
                <a:lnTo>
                  <a:pt x="192" y="538"/>
                </a:lnTo>
                <a:lnTo>
                  <a:pt x="196" y="539"/>
                </a:lnTo>
                <a:lnTo>
                  <a:pt x="192" y="538"/>
                </a:lnTo>
                <a:lnTo>
                  <a:pt x="192" y="538"/>
                </a:lnTo>
                <a:lnTo>
                  <a:pt x="199" y="539"/>
                </a:lnTo>
                <a:lnTo>
                  <a:pt x="200" y="539"/>
                </a:lnTo>
                <a:lnTo>
                  <a:pt x="196" y="538"/>
                </a:lnTo>
                <a:lnTo>
                  <a:pt x="196" y="538"/>
                </a:lnTo>
                <a:lnTo>
                  <a:pt x="200" y="538"/>
                </a:lnTo>
                <a:lnTo>
                  <a:pt x="199" y="539"/>
                </a:lnTo>
                <a:lnTo>
                  <a:pt x="199" y="539"/>
                </a:lnTo>
                <a:lnTo>
                  <a:pt x="207" y="541"/>
                </a:lnTo>
                <a:lnTo>
                  <a:pt x="207" y="541"/>
                </a:lnTo>
                <a:lnTo>
                  <a:pt x="203" y="540"/>
                </a:lnTo>
                <a:lnTo>
                  <a:pt x="201" y="540"/>
                </a:lnTo>
                <a:lnTo>
                  <a:pt x="200" y="540"/>
                </a:lnTo>
                <a:lnTo>
                  <a:pt x="199" y="540"/>
                </a:lnTo>
                <a:lnTo>
                  <a:pt x="199" y="540"/>
                </a:lnTo>
                <a:lnTo>
                  <a:pt x="209" y="545"/>
                </a:lnTo>
                <a:lnTo>
                  <a:pt x="223" y="550"/>
                </a:lnTo>
                <a:lnTo>
                  <a:pt x="238" y="554"/>
                </a:lnTo>
                <a:lnTo>
                  <a:pt x="255" y="556"/>
                </a:lnTo>
                <a:lnTo>
                  <a:pt x="273" y="557"/>
                </a:lnTo>
                <a:lnTo>
                  <a:pt x="292" y="557"/>
                </a:lnTo>
                <a:lnTo>
                  <a:pt x="313" y="556"/>
                </a:lnTo>
                <a:lnTo>
                  <a:pt x="333" y="554"/>
                </a:lnTo>
                <a:lnTo>
                  <a:pt x="354" y="549"/>
                </a:lnTo>
                <a:lnTo>
                  <a:pt x="374" y="544"/>
                </a:lnTo>
                <a:lnTo>
                  <a:pt x="394" y="537"/>
                </a:lnTo>
                <a:lnTo>
                  <a:pt x="413" y="528"/>
                </a:lnTo>
                <a:lnTo>
                  <a:pt x="431" y="519"/>
                </a:lnTo>
                <a:lnTo>
                  <a:pt x="448" y="507"/>
                </a:lnTo>
                <a:lnTo>
                  <a:pt x="463" y="493"/>
                </a:lnTo>
                <a:lnTo>
                  <a:pt x="477" y="479"/>
                </a:lnTo>
                <a:lnTo>
                  <a:pt x="477" y="479"/>
                </a:lnTo>
                <a:lnTo>
                  <a:pt x="477" y="480"/>
                </a:lnTo>
                <a:lnTo>
                  <a:pt x="478" y="480"/>
                </a:lnTo>
                <a:lnTo>
                  <a:pt x="480" y="479"/>
                </a:lnTo>
                <a:lnTo>
                  <a:pt x="486" y="472"/>
                </a:lnTo>
                <a:lnTo>
                  <a:pt x="497" y="457"/>
                </a:lnTo>
                <a:lnTo>
                  <a:pt x="497" y="457"/>
                </a:lnTo>
                <a:lnTo>
                  <a:pt x="496" y="457"/>
                </a:lnTo>
                <a:lnTo>
                  <a:pt x="496" y="456"/>
                </a:lnTo>
                <a:lnTo>
                  <a:pt x="500" y="454"/>
                </a:lnTo>
                <a:lnTo>
                  <a:pt x="500" y="454"/>
                </a:lnTo>
                <a:lnTo>
                  <a:pt x="494" y="458"/>
                </a:lnTo>
                <a:lnTo>
                  <a:pt x="481" y="473"/>
                </a:lnTo>
                <a:lnTo>
                  <a:pt x="481" y="473"/>
                </a:lnTo>
                <a:lnTo>
                  <a:pt x="490" y="464"/>
                </a:lnTo>
                <a:lnTo>
                  <a:pt x="501" y="452"/>
                </a:lnTo>
                <a:lnTo>
                  <a:pt x="512" y="438"/>
                </a:lnTo>
                <a:lnTo>
                  <a:pt x="518" y="427"/>
                </a:lnTo>
                <a:lnTo>
                  <a:pt x="518" y="427"/>
                </a:lnTo>
                <a:lnTo>
                  <a:pt x="516" y="427"/>
                </a:lnTo>
                <a:lnTo>
                  <a:pt x="518" y="425"/>
                </a:lnTo>
                <a:lnTo>
                  <a:pt x="521" y="419"/>
                </a:lnTo>
                <a:lnTo>
                  <a:pt x="521" y="419"/>
                </a:lnTo>
                <a:lnTo>
                  <a:pt x="512" y="434"/>
                </a:lnTo>
                <a:lnTo>
                  <a:pt x="500" y="451"/>
                </a:lnTo>
                <a:lnTo>
                  <a:pt x="492" y="460"/>
                </a:lnTo>
                <a:lnTo>
                  <a:pt x="484" y="467"/>
                </a:lnTo>
                <a:lnTo>
                  <a:pt x="475" y="474"/>
                </a:lnTo>
                <a:lnTo>
                  <a:pt x="467" y="481"/>
                </a:lnTo>
                <a:lnTo>
                  <a:pt x="467" y="481"/>
                </a:lnTo>
                <a:lnTo>
                  <a:pt x="471" y="478"/>
                </a:lnTo>
                <a:lnTo>
                  <a:pt x="472" y="475"/>
                </a:lnTo>
                <a:lnTo>
                  <a:pt x="471" y="476"/>
                </a:lnTo>
                <a:lnTo>
                  <a:pt x="471" y="476"/>
                </a:lnTo>
                <a:lnTo>
                  <a:pt x="483" y="458"/>
                </a:lnTo>
                <a:lnTo>
                  <a:pt x="495" y="439"/>
                </a:lnTo>
                <a:lnTo>
                  <a:pt x="516" y="401"/>
                </a:lnTo>
                <a:lnTo>
                  <a:pt x="533" y="367"/>
                </a:lnTo>
                <a:lnTo>
                  <a:pt x="544" y="344"/>
                </a:lnTo>
                <a:lnTo>
                  <a:pt x="544" y="344"/>
                </a:lnTo>
                <a:lnTo>
                  <a:pt x="544" y="344"/>
                </a:lnTo>
                <a:lnTo>
                  <a:pt x="544" y="344"/>
                </a:lnTo>
                <a:lnTo>
                  <a:pt x="544" y="344"/>
                </a:lnTo>
                <a:close/>
                <a:moveTo>
                  <a:pt x="438" y="492"/>
                </a:moveTo>
                <a:lnTo>
                  <a:pt x="438" y="492"/>
                </a:lnTo>
                <a:lnTo>
                  <a:pt x="436" y="495"/>
                </a:lnTo>
                <a:lnTo>
                  <a:pt x="433" y="496"/>
                </a:lnTo>
                <a:lnTo>
                  <a:pt x="433" y="496"/>
                </a:lnTo>
                <a:lnTo>
                  <a:pt x="438" y="492"/>
                </a:lnTo>
                <a:lnTo>
                  <a:pt x="438" y="492"/>
                </a:lnTo>
                <a:close/>
                <a:moveTo>
                  <a:pt x="301" y="537"/>
                </a:moveTo>
                <a:lnTo>
                  <a:pt x="301" y="537"/>
                </a:lnTo>
                <a:lnTo>
                  <a:pt x="308" y="534"/>
                </a:lnTo>
                <a:lnTo>
                  <a:pt x="309" y="534"/>
                </a:lnTo>
                <a:lnTo>
                  <a:pt x="309" y="535"/>
                </a:lnTo>
                <a:lnTo>
                  <a:pt x="306" y="537"/>
                </a:lnTo>
                <a:lnTo>
                  <a:pt x="303" y="537"/>
                </a:lnTo>
                <a:lnTo>
                  <a:pt x="301" y="537"/>
                </a:lnTo>
                <a:lnTo>
                  <a:pt x="301" y="537"/>
                </a:lnTo>
                <a:lnTo>
                  <a:pt x="302" y="537"/>
                </a:lnTo>
                <a:lnTo>
                  <a:pt x="301" y="537"/>
                </a:lnTo>
                <a:lnTo>
                  <a:pt x="301" y="537"/>
                </a:lnTo>
                <a:close/>
                <a:moveTo>
                  <a:pt x="536" y="161"/>
                </a:moveTo>
                <a:lnTo>
                  <a:pt x="536" y="161"/>
                </a:lnTo>
                <a:lnTo>
                  <a:pt x="537" y="162"/>
                </a:lnTo>
                <a:lnTo>
                  <a:pt x="537" y="163"/>
                </a:lnTo>
                <a:lnTo>
                  <a:pt x="537" y="163"/>
                </a:lnTo>
                <a:lnTo>
                  <a:pt x="536" y="161"/>
                </a:lnTo>
                <a:lnTo>
                  <a:pt x="536" y="161"/>
                </a:lnTo>
                <a:close/>
                <a:moveTo>
                  <a:pt x="544" y="154"/>
                </a:moveTo>
                <a:lnTo>
                  <a:pt x="544" y="154"/>
                </a:lnTo>
                <a:lnTo>
                  <a:pt x="550" y="166"/>
                </a:lnTo>
                <a:lnTo>
                  <a:pt x="549" y="165"/>
                </a:lnTo>
                <a:lnTo>
                  <a:pt x="546" y="159"/>
                </a:lnTo>
                <a:lnTo>
                  <a:pt x="544" y="154"/>
                </a:lnTo>
                <a:lnTo>
                  <a:pt x="544" y="154"/>
                </a:lnTo>
                <a:lnTo>
                  <a:pt x="545" y="155"/>
                </a:lnTo>
                <a:lnTo>
                  <a:pt x="544" y="154"/>
                </a:lnTo>
                <a:lnTo>
                  <a:pt x="544" y="154"/>
                </a:lnTo>
                <a:close/>
                <a:moveTo>
                  <a:pt x="267" y="0"/>
                </a:moveTo>
                <a:lnTo>
                  <a:pt x="267" y="0"/>
                </a:lnTo>
                <a:lnTo>
                  <a:pt x="261" y="1"/>
                </a:lnTo>
                <a:lnTo>
                  <a:pt x="261" y="1"/>
                </a:lnTo>
                <a:lnTo>
                  <a:pt x="267" y="0"/>
                </a:lnTo>
                <a:lnTo>
                  <a:pt x="267" y="0"/>
                </a:lnTo>
                <a:close/>
                <a:moveTo>
                  <a:pt x="111" y="61"/>
                </a:moveTo>
                <a:lnTo>
                  <a:pt x="111" y="61"/>
                </a:lnTo>
                <a:lnTo>
                  <a:pt x="109" y="62"/>
                </a:lnTo>
                <a:lnTo>
                  <a:pt x="108" y="62"/>
                </a:lnTo>
                <a:lnTo>
                  <a:pt x="108" y="62"/>
                </a:lnTo>
                <a:lnTo>
                  <a:pt x="111" y="61"/>
                </a:lnTo>
                <a:lnTo>
                  <a:pt x="111" y="61"/>
                </a:lnTo>
                <a:lnTo>
                  <a:pt x="111" y="61"/>
                </a:lnTo>
                <a:lnTo>
                  <a:pt x="111" y="61"/>
                </a:lnTo>
                <a:close/>
                <a:moveTo>
                  <a:pt x="30" y="160"/>
                </a:moveTo>
                <a:lnTo>
                  <a:pt x="30" y="160"/>
                </a:lnTo>
                <a:lnTo>
                  <a:pt x="32" y="156"/>
                </a:lnTo>
                <a:lnTo>
                  <a:pt x="32" y="156"/>
                </a:lnTo>
                <a:lnTo>
                  <a:pt x="30" y="160"/>
                </a:lnTo>
                <a:lnTo>
                  <a:pt x="30" y="160"/>
                </a:lnTo>
                <a:close/>
                <a:moveTo>
                  <a:pt x="455" y="523"/>
                </a:moveTo>
                <a:lnTo>
                  <a:pt x="455" y="523"/>
                </a:lnTo>
                <a:lnTo>
                  <a:pt x="461" y="520"/>
                </a:lnTo>
                <a:lnTo>
                  <a:pt x="461" y="520"/>
                </a:lnTo>
                <a:lnTo>
                  <a:pt x="457" y="522"/>
                </a:lnTo>
                <a:lnTo>
                  <a:pt x="455" y="523"/>
                </a:lnTo>
                <a:lnTo>
                  <a:pt x="455" y="523"/>
                </a:lnTo>
                <a:close/>
                <a:moveTo>
                  <a:pt x="413" y="540"/>
                </a:moveTo>
                <a:lnTo>
                  <a:pt x="413" y="540"/>
                </a:lnTo>
                <a:lnTo>
                  <a:pt x="418" y="538"/>
                </a:lnTo>
                <a:lnTo>
                  <a:pt x="420" y="537"/>
                </a:lnTo>
                <a:lnTo>
                  <a:pt x="420" y="537"/>
                </a:lnTo>
                <a:lnTo>
                  <a:pt x="416" y="538"/>
                </a:lnTo>
                <a:lnTo>
                  <a:pt x="413" y="540"/>
                </a:lnTo>
                <a:lnTo>
                  <a:pt x="413" y="540"/>
                </a:lnTo>
                <a:close/>
                <a:moveTo>
                  <a:pt x="546" y="409"/>
                </a:moveTo>
                <a:lnTo>
                  <a:pt x="546" y="409"/>
                </a:lnTo>
                <a:lnTo>
                  <a:pt x="545" y="411"/>
                </a:lnTo>
                <a:lnTo>
                  <a:pt x="544" y="413"/>
                </a:lnTo>
                <a:lnTo>
                  <a:pt x="544" y="413"/>
                </a:lnTo>
                <a:lnTo>
                  <a:pt x="546" y="409"/>
                </a:lnTo>
                <a:lnTo>
                  <a:pt x="546" y="409"/>
                </a:lnTo>
                <a:lnTo>
                  <a:pt x="546" y="410"/>
                </a:lnTo>
                <a:lnTo>
                  <a:pt x="546" y="409"/>
                </a:lnTo>
                <a:lnTo>
                  <a:pt x="546" y="409"/>
                </a:lnTo>
                <a:close/>
                <a:moveTo>
                  <a:pt x="355" y="546"/>
                </a:moveTo>
                <a:lnTo>
                  <a:pt x="366" y="543"/>
                </a:lnTo>
                <a:lnTo>
                  <a:pt x="366" y="543"/>
                </a:lnTo>
                <a:lnTo>
                  <a:pt x="355" y="546"/>
                </a:lnTo>
                <a:lnTo>
                  <a:pt x="355" y="546"/>
                </a:lnTo>
                <a:close/>
                <a:moveTo>
                  <a:pt x="444" y="505"/>
                </a:moveTo>
                <a:lnTo>
                  <a:pt x="444" y="505"/>
                </a:lnTo>
                <a:lnTo>
                  <a:pt x="449" y="502"/>
                </a:lnTo>
                <a:lnTo>
                  <a:pt x="449" y="502"/>
                </a:lnTo>
                <a:lnTo>
                  <a:pt x="447" y="504"/>
                </a:lnTo>
                <a:lnTo>
                  <a:pt x="444" y="505"/>
                </a:lnTo>
                <a:lnTo>
                  <a:pt x="444" y="505"/>
                </a:lnTo>
                <a:close/>
                <a:moveTo>
                  <a:pt x="484" y="473"/>
                </a:moveTo>
                <a:lnTo>
                  <a:pt x="484" y="473"/>
                </a:lnTo>
                <a:lnTo>
                  <a:pt x="484" y="472"/>
                </a:lnTo>
                <a:lnTo>
                  <a:pt x="485" y="470"/>
                </a:lnTo>
                <a:lnTo>
                  <a:pt x="485" y="470"/>
                </a:lnTo>
                <a:lnTo>
                  <a:pt x="484" y="473"/>
                </a:lnTo>
                <a:lnTo>
                  <a:pt x="484" y="473"/>
                </a:lnTo>
                <a:close/>
                <a:moveTo>
                  <a:pt x="542" y="361"/>
                </a:moveTo>
                <a:lnTo>
                  <a:pt x="542" y="361"/>
                </a:lnTo>
                <a:lnTo>
                  <a:pt x="543" y="356"/>
                </a:lnTo>
                <a:lnTo>
                  <a:pt x="543" y="356"/>
                </a:lnTo>
                <a:lnTo>
                  <a:pt x="542" y="357"/>
                </a:lnTo>
                <a:lnTo>
                  <a:pt x="540" y="360"/>
                </a:lnTo>
                <a:lnTo>
                  <a:pt x="540" y="361"/>
                </a:lnTo>
                <a:lnTo>
                  <a:pt x="542" y="361"/>
                </a:lnTo>
                <a:lnTo>
                  <a:pt x="542" y="361"/>
                </a:lnTo>
                <a:lnTo>
                  <a:pt x="542" y="361"/>
                </a:lnTo>
                <a:lnTo>
                  <a:pt x="542" y="361"/>
                </a:lnTo>
                <a:lnTo>
                  <a:pt x="542" y="361"/>
                </a:lnTo>
                <a:close/>
                <a:moveTo>
                  <a:pt x="509" y="423"/>
                </a:moveTo>
                <a:lnTo>
                  <a:pt x="509" y="423"/>
                </a:lnTo>
                <a:lnTo>
                  <a:pt x="512" y="420"/>
                </a:lnTo>
                <a:lnTo>
                  <a:pt x="512" y="420"/>
                </a:lnTo>
                <a:lnTo>
                  <a:pt x="510" y="422"/>
                </a:lnTo>
                <a:lnTo>
                  <a:pt x="509" y="423"/>
                </a:lnTo>
                <a:lnTo>
                  <a:pt x="509" y="423"/>
                </a:lnTo>
                <a:close/>
                <a:moveTo>
                  <a:pt x="465" y="473"/>
                </a:moveTo>
                <a:lnTo>
                  <a:pt x="465" y="473"/>
                </a:lnTo>
                <a:lnTo>
                  <a:pt x="468" y="469"/>
                </a:lnTo>
                <a:lnTo>
                  <a:pt x="468" y="469"/>
                </a:lnTo>
                <a:lnTo>
                  <a:pt x="465" y="473"/>
                </a:lnTo>
                <a:lnTo>
                  <a:pt x="465" y="473"/>
                </a:lnTo>
                <a:close/>
                <a:moveTo>
                  <a:pt x="454" y="481"/>
                </a:moveTo>
                <a:lnTo>
                  <a:pt x="454" y="481"/>
                </a:lnTo>
                <a:lnTo>
                  <a:pt x="459" y="479"/>
                </a:lnTo>
                <a:lnTo>
                  <a:pt x="459" y="479"/>
                </a:lnTo>
                <a:lnTo>
                  <a:pt x="454" y="481"/>
                </a:lnTo>
                <a:lnTo>
                  <a:pt x="454" y="481"/>
                </a:lnTo>
                <a:close/>
                <a:moveTo>
                  <a:pt x="533" y="419"/>
                </a:moveTo>
                <a:lnTo>
                  <a:pt x="533" y="419"/>
                </a:lnTo>
                <a:lnTo>
                  <a:pt x="528" y="427"/>
                </a:lnTo>
                <a:lnTo>
                  <a:pt x="528" y="427"/>
                </a:lnTo>
                <a:lnTo>
                  <a:pt x="533" y="419"/>
                </a:lnTo>
                <a:lnTo>
                  <a:pt x="533" y="419"/>
                </a:lnTo>
                <a:close/>
                <a:moveTo>
                  <a:pt x="416" y="499"/>
                </a:moveTo>
                <a:lnTo>
                  <a:pt x="416" y="499"/>
                </a:lnTo>
                <a:lnTo>
                  <a:pt x="420" y="497"/>
                </a:lnTo>
                <a:lnTo>
                  <a:pt x="420" y="497"/>
                </a:lnTo>
                <a:lnTo>
                  <a:pt x="419" y="498"/>
                </a:lnTo>
                <a:lnTo>
                  <a:pt x="416" y="499"/>
                </a:lnTo>
                <a:lnTo>
                  <a:pt x="416" y="499"/>
                </a:lnTo>
                <a:close/>
                <a:moveTo>
                  <a:pt x="474" y="473"/>
                </a:moveTo>
                <a:lnTo>
                  <a:pt x="474" y="473"/>
                </a:lnTo>
                <a:lnTo>
                  <a:pt x="478" y="469"/>
                </a:lnTo>
                <a:lnTo>
                  <a:pt x="478" y="469"/>
                </a:lnTo>
                <a:lnTo>
                  <a:pt x="475" y="472"/>
                </a:lnTo>
                <a:lnTo>
                  <a:pt x="474" y="473"/>
                </a:lnTo>
                <a:lnTo>
                  <a:pt x="474" y="473"/>
                </a:lnTo>
                <a:close/>
                <a:moveTo>
                  <a:pt x="534" y="420"/>
                </a:moveTo>
                <a:lnTo>
                  <a:pt x="534" y="420"/>
                </a:lnTo>
                <a:lnTo>
                  <a:pt x="536" y="417"/>
                </a:lnTo>
                <a:lnTo>
                  <a:pt x="537" y="417"/>
                </a:lnTo>
                <a:lnTo>
                  <a:pt x="537" y="417"/>
                </a:lnTo>
                <a:lnTo>
                  <a:pt x="536" y="420"/>
                </a:lnTo>
                <a:lnTo>
                  <a:pt x="534" y="420"/>
                </a:lnTo>
                <a:lnTo>
                  <a:pt x="534" y="420"/>
                </a:lnTo>
                <a:lnTo>
                  <a:pt x="534" y="420"/>
                </a:lnTo>
                <a:close/>
                <a:moveTo>
                  <a:pt x="533" y="423"/>
                </a:moveTo>
                <a:lnTo>
                  <a:pt x="533" y="423"/>
                </a:lnTo>
                <a:lnTo>
                  <a:pt x="530" y="425"/>
                </a:lnTo>
                <a:lnTo>
                  <a:pt x="531" y="423"/>
                </a:lnTo>
                <a:lnTo>
                  <a:pt x="532" y="422"/>
                </a:lnTo>
                <a:lnTo>
                  <a:pt x="533" y="423"/>
                </a:lnTo>
                <a:lnTo>
                  <a:pt x="533" y="423"/>
                </a:lnTo>
                <a:lnTo>
                  <a:pt x="533" y="423"/>
                </a:lnTo>
                <a:lnTo>
                  <a:pt x="533" y="422"/>
                </a:lnTo>
                <a:lnTo>
                  <a:pt x="533" y="422"/>
                </a:lnTo>
                <a:lnTo>
                  <a:pt x="533" y="423"/>
                </a:lnTo>
                <a:lnTo>
                  <a:pt x="533" y="423"/>
                </a:lnTo>
                <a:close/>
                <a:moveTo>
                  <a:pt x="527" y="431"/>
                </a:moveTo>
                <a:lnTo>
                  <a:pt x="527" y="431"/>
                </a:lnTo>
                <a:lnTo>
                  <a:pt x="530" y="426"/>
                </a:lnTo>
                <a:lnTo>
                  <a:pt x="530" y="426"/>
                </a:lnTo>
                <a:lnTo>
                  <a:pt x="528" y="428"/>
                </a:lnTo>
                <a:lnTo>
                  <a:pt x="527" y="431"/>
                </a:lnTo>
                <a:lnTo>
                  <a:pt x="527" y="431"/>
                </a:lnTo>
                <a:close/>
                <a:moveTo>
                  <a:pt x="479" y="474"/>
                </a:moveTo>
                <a:lnTo>
                  <a:pt x="479" y="474"/>
                </a:lnTo>
                <a:lnTo>
                  <a:pt x="478" y="478"/>
                </a:lnTo>
                <a:lnTo>
                  <a:pt x="478" y="476"/>
                </a:lnTo>
                <a:lnTo>
                  <a:pt x="479" y="474"/>
                </a:lnTo>
                <a:lnTo>
                  <a:pt x="480" y="474"/>
                </a:lnTo>
                <a:lnTo>
                  <a:pt x="479" y="474"/>
                </a:lnTo>
                <a:lnTo>
                  <a:pt x="479" y="474"/>
                </a:lnTo>
                <a:lnTo>
                  <a:pt x="478" y="475"/>
                </a:lnTo>
                <a:lnTo>
                  <a:pt x="479" y="474"/>
                </a:lnTo>
                <a:lnTo>
                  <a:pt x="479" y="474"/>
                </a:lnTo>
                <a:close/>
                <a:moveTo>
                  <a:pt x="518" y="445"/>
                </a:moveTo>
                <a:lnTo>
                  <a:pt x="518" y="445"/>
                </a:lnTo>
                <a:lnTo>
                  <a:pt x="520" y="442"/>
                </a:lnTo>
                <a:lnTo>
                  <a:pt x="518" y="445"/>
                </a:lnTo>
                <a:lnTo>
                  <a:pt x="518" y="445"/>
                </a:lnTo>
                <a:lnTo>
                  <a:pt x="519" y="444"/>
                </a:lnTo>
                <a:lnTo>
                  <a:pt x="518" y="445"/>
                </a:lnTo>
                <a:lnTo>
                  <a:pt x="518" y="445"/>
                </a:lnTo>
                <a:close/>
                <a:moveTo>
                  <a:pt x="540" y="421"/>
                </a:moveTo>
                <a:lnTo>
                  <a:pt x="540" y="421"/>
                </a:lnTo>
                <a:lnTo>
                  <a:pt x="540" y="420"/>
                </a:lnTo>
                <a:lnTo>
                  <a:pt x="542" y="417"/>
                </a:lnTo>
                <a:lnTo>
                  <a:pt x="542" y="417"/>
                </a:lnTo>
                <a:lnTo>
                  <a:pt x="540" y="421"/>
                </a:lnTo>
                <a:lnTo>
                  <a:pt x="539" y="422"/>
                </a:lnTo>
                <a:lnTo>
                  <a:pt x="540" y="421"/>
                </a:lnTo>
                <a:lnTo>
                  <a:pt x="540" y="421"/>
                </a:lnTo>
                <a:close/>
                <a:moveTo>
                  <a:pt x="471" y="482"/>
                </a:moveTo>
                <a:lnTo>
                  <a:pt x="471" y="482"/>
                </a:lnTo>
                <a:lnTo>
                  <a:pt x="465" y="486"/>
                </a:lnTo>
                <a:lnTo>
                  <a:pt x="465" y="485"/>
                </a:lnTo>
                <a:lnTo>
                  <a:pt x="465" y="484"/>
                </a:lnTo>
                <a:lnTo>
                  <a:pt x="468" y="481"/>
                </a:lnTo>
                <a:lnTo>
                  <a:pt x="469" y="481"/>
                </a:lnTo>
                <a:lnTo>
                  <a:pt x="471" y="482"/>
                </a:lnTo>
                <a:lnTo>
                  <a:pt x="471" y="482"/>
                </a:lnTo>
                <a:lnTo>
                  <a:pt x="469" y="482"/>
                </a:lnTo>
                <a:lnTo>
                  <a:pt x="471" y="482"/>
                </a:lnTo>
                <a:lnTo>
                  <a:pt x="471" y="482"/>
                </a:lnTo>
                <a:close/>
                <a:moveTo>
                  <a:pt x="422" y="504"/>
                </a:moveTo>
                <a:lnTo>
                  <a:pt x="422" y="504"/>
                </a:lnTo>
                <a:lnTo>
                  <a:pt x="424" y="503"/>
                </a:lnTo>
                <a:lnTo>
                  <a:pt x="426" y="502"/>
                </a:lnTo>
                <a:lnTo>
                  <a:pt x="426" y="502"/>
                </a:lnTo>
                <a:lnTo>
                  <a:pt x="422" y="504"/>
                </a:lnTo>
                <a:lnTo>
                  <a:pt x="422" y="504"/>
                </a:lnTo>
                <a:close/>
                <a:moveTo>
                  <a:pt x="480" y="476"/>
                </a:moveTo>
                <a:lnTo>
                  <a:pt x="480" y="476"/>
                </a:lnTo>
                <a:lnTo>
                  <a:pt x="478" y="475"/>
                </a:lnTo>
                <a:lnTo>
                  <a:pt x="479" y="475"/>
                </a:lnTo>
                <a:lnTo>
                  <a:pt x="480" y="475"/>
                </a:lnTo>
                <a:lnTo>
                  <a:pt x="480" y="476"/>
                </a:lnTo>
                <a:lnTo>
                  <a:pt x="480" y="476"/>
                </a:lnTo>
                <a:lnTo>
                  <a:pt x="480" y="475"/>
                </a:lnTo>
                <a:lnTo>
                  <a:pt x="480" y="476"/>
                </a:lnTo>
                <a:lnTo>
                  <a:pt x="480" y="476"/>
                </a:lnTo>
                <a:close/>
                <a:moveTo>
                  <a:pt x="530" y="437"/>
                </a:moveTo>
                <a:lnTo>
                  <a:pt x="530" y="437"/>
                </a:lnTo>
                <a:lnTo>
                  <a:pt x="533" y="431"/>
                </a:lnTo>
                <a:lnTo>
                  <a:pt x="530" y="437"/>
                </a:lnTo>
                <a:lnTo>
                  <a:pt x="530" y="437"/>
                </a:lnTo>
                <a:lnTo>
                  <a:pt x="531" y="436"/>
                </a:lnTo>
                <a:lnTo>
                  <a:pt x="530" y="437"/>
                </a:lnTo>
                <a:lnTo>
                  <a:pt x="530" y="437"/>
                </a:lnTo>
                <a:close/>
                <a:moveTo>
                  <a:pt x="507" y="458"/>
                </a:moveTo>
                <a:lnTo>
                  <a:pt x="507" y="458"/>
                </a:lnTo>
                <a:lnTo>
                  <a:pt x="508" y="456"/>
                </a:lnTo>
                <a:lnTo>
                  <a:pt x="510" y="455"/>
                </a:lnTo>
                <a:lnTo>
                  <a:pt x="510" y="455"/>
                </a:lnTo>
                <a:lnTo>
                  <a:pt x="509" y="456"/>
                </a:lnTo>
                <a:lnTo>
                  <a:pt x="507" y="458"/>
                </a:lnTo>
                <a:lnTo>
                  <a:pt x="507" y="458"/>
                </a:lnTo>
                <a:close/>
                <a:moveTo>
                  <a:pt x="522" y="444"/>
                </a:moveTo>
                <a:lnTo>
                  <a:pt x="522" y="444"/>
                </a:lnTo>
                <a:lnTo>
                  <a:pt x="519" y="448"/>
                </a:lnTo>
                <a:lnTo>
                  <a:pt x="519" y="449"/>
                </a:lnTo>
                <a:lnTo>
                  <a:pt x="521" y="448"/>
                </a:lnTo>
                <a:lnTo>
                  <a:pt x="522" y="444"/>
                </a:lnTo>
                <a:lnTo>
                  <a:pt x="522" y="444"/>
                </a:lnTo>
                <a:lnTo>
                  <a:pt x="524" y="444"/>
                </a:lnTo>
                <a:lnTo>
                  <a:pt x="522" y="444"/>
                </a:lnTo>
                <a:lnTo>
                  <a:pt x="522" y="445"/>
                </a:lnTo>
                <a:lnTo>
                  <a:pt x="522" y="444"/>
                </a:lnTo>
                <a:lnTo>
                  <a:pt x="522" y="444"/>
                </a:lnTo>
                <a:close/>
                <a:moveTo>
                  <a:pt x="445" y="501"/>
                </a:moveTo>
                <a:lnTo>
                  <a:pt x="445" y="501"/>
                </a:lnTo>
                <a:lnTo>
                  <a:pt x="447" y="501"/>
                </a:lnTo>
                <a:lnTo>
                  <a:pt x="448" y="499"/>
                </a:lnTo>
                <a:lnTo>
                  <a:pt x="451" y="496"/>
                </a:lnTo>
                <a:lnTo>
                  <a:pt x="453" y="496"/>
                </a:lnTo>
                <a:lnTo>
                  <a:pt x="451" y="496"/>
                </a:lnTo>
                <a:lnTo>
                  <a:pt x="445" y="501"/>
                </a:lnTo>
                <a:lnTo>
                  <a:pt x="445" y="501"/>
                </a:lnTo>
                <a:lnTo>
                  <a:pt x="445" y="502"/>
                </a:lnTo>
                <a:lnTo>
                  <a:pt x="445" y="501"/>
                </a:lnTo>
                <a:lnTo>
                  <a:pt x="445" y="501"/>
                </a:lnTo>
                <a:close/>
                <a:moveTo>
                  <a:pt x="504" y="462"/>
                </a:moveTo>
                <a:lnTo>
                  <a:pt x="504" y="462"/>
                </a:lnTo>
                <a:lnTo>
                  <a:pt x="503" y="464"/>
                </a:lnTo>
                <a:lnTo>
                  <a:pt x="504" y="463"/>
                </a:lnTo>
                <a:lnTo>
                  <a:pt x="506" y="461"/>
                </a:lnTo>
                <a:lnTo>
                  <a:pt x="506" y="461"/>
                </a:lnTo>
                <a:lnTo>
                  <a:pt x="504" y="462"/>
                </a:lnTo>
                <a:lnTo>
                  <a:pt x="504" y="462"/>
                </a:lnTo>
                <a:lnTo>
                  <a:pt x="504" y="462"/>
                </a:lnTo>
                <a:lnTo>
                  <a:pt x="504" y="462"/>
                </a:lnTo>
                <a:lnTo>
                  <a:pt x="504" y="462"/>
                </a:lnTo>
                <a:close/>
                <a:moveTo>
                  <a:pt x="373" y="519"/>
                </a:moveTo>
                <a:lnTo>
                  <a:pt x="373" y="519"/>
                </a:lnTo>
                <a:lnTo>
                  <a:pt x="373" y="519"/>
                </a:lnTo>
                <a:lnTo>
                  <a:pt x="376" y="517"/>
                </a:lnTo>
                <a:lnTo>
                  <a:pt x="376" y="517"/>
                </a:lnTo>
                <a:lnTo>
                  <a:pt x="374" y="519"/>
                </a:lnTo>
                <a:lnTo>
                  <a:pt x="373" y="519"/>
                </a:lnTo>
                <a:lnTo>
                  <a:pt x="373" y="519"/>
                </a:lnTo>
                <a:close/>
                <a:moveTo>
                  <a:pt x="395" y="517"/>
                </a:moveTo>
                <a:lnTo>
                  <a:pt x="395" y="517"/>
                </a:lnTo>
                <a:lnTo>
                  <a:pt x="398" y="516"/>
                </a:lnTo>
                <a:lnTo>
                  <a:pt x="400" y="515"/>
                </a:lnTo>
                <a:lnTo>
                  <a:pt x="400" y="515"/>
                </a:lnTo>
                <a:lnTo>
                  <a:pt x="395" y="517"/>
                </a:lnTo>
                <a:lnTo>
                  <a:pt x="395" y="517"/>
                </a:lnTo>
                <a:close/>
                <a:moveTo>
                  <a:pt x="512" y="460"/>
                </a:moveTo>
                <a:lnTo>
                  <a:pt x="512" y="460"/>
                </a:lnTo>
                <a:lnTo>
                  <a:pt x="513" y="458"/>
                </a:lnTo>
                <a:lnTo>
                  <a:pt x="512" y="460"/>
                </a:lnTo>
                <a:lnTo>
                  <a:pt x="512" y="460"/>
                </a:lnTo>
                <a:lnTo>
                  <a:pt x="512" y="460"/>
                </a:lnTo>
                <a:lnTo>
                  <a:pt x="512" y="460"/>
                </a:lnTo>
                <a:lnTo>
                  <a:pt x="512" y="460"/>
                </a:lnTo>
                <a:close/>
                <a:moveTo>
                  <a:pt x="496" y="474"/>
                </a:moveTo>
                <a:lnTo>
                  <a:pt x="496" y="474"/>
                </a:lnTo>
                <a:lnTo>
                  <a:pt x="500" y="468"/>
                </a:lnTo>
                <a:lnTo>
                  <a:pt x="496" y="474"/>
                </a:lnTo>
                <a:lnTo>
                  <a:pt x="496" y="474"/>
                </a:lnTo>
                <a:lnTo>
                  <a:pt x="497" y="473"/>
                </a:lnTo>
                <a:lnTo>
                  <a:pt x="496" y="474"/>
                </a:lnTo>
                <a:lnTo>
                  <a:pt x="496" y="474"/>
                </a:lnTo>
                <a:close/>
                <a:moveTo>
                  <a:pt x="510" y="461"/>
                </a:moveTo>
                <a:lnTo>
                  <a:pt x="510" y="461"/>
                </a:lnTo>
                <a:lnTo>
                  <a:pt x="508" y="466"/>
                </a:lnTo>
                <a:lnTo>
                  <a:pt x="510" y="461"/>
                </a:lnTo>
                <a:lnTo>
                  <a:pt x="510" y="461"/>
                </a:lnTo>
                <a:lnTo>
                  <a:pt x="510" y="461"/>
                </a:lnTo>
                <a:lnTo>
                  <a:pt x="510" y="461"/>
                </a:lnTo>
                <a:lnTo>
                  <a:pt x="510" y="461"/>
                </a:lnTo>
                <a:close/>
                <a:moveTo>
                  <a:pt x="489" y="479"/>
                </a:moveTo>
                <a:lnTo>
                  <a:pt x="489" y="479"/>
                </a:lnTo>
                <a:lnTo>
                  <a:pt x="491" y="478"/>
                </a:lnTo>
                <a:lnTo>
                  <a:pt x="494" y="475"/>
                </a:lnTo>
                <a:lnTo>
                  <a:pt x="494" y="475"/>
                </a:lnTo>
                <a:lnTo>
                  <a:pt x="491" y="479"/>
                </a:lnTo>
                <a:lnTo>
                  <a:pt x="490" y="480"/>
                </a:lnTo>
                <a:lnTo>
                  <a:pt x="489" y="479"/>
                </a:lnTo>
                <a:lnTo>
                  <a:pt x="489" y="479"/>
                </a:lnTo>
                <a:close/>
                <a:moveTo>
                  <a:pt x="486" y="482"/>
                </a:moveTo>
                <a:lnTo>
                  <a:pt x="486" y="482"/>
                </a:lnTo>
                <a:lnTo>
                  <a:pt x="483" y="485"/>
                </a:lnTo>
                <a:lnTo>
                  <a:pt x="484" y="484"/>
                </a:lnTo>
                <a:lnTo>
                  <a:pt x="485" y="481"/>
                </a:lnTo>
                <a:lnTo>
                  <a:pt x="486" y="481"/>
                </a:lnTo>
                <a:lnTo>
                  <a:pt x="486" y="482"/>
                </a:lnTo>
                <a:lnTo>
                  <a:pt x="486" y="482"/>
                </a:lnTo>
                <a:lnTo>
                  <a:pt x="485" y="482"/>
                </a:lnTo>
                <a:lnTo>
                  <a:pt x="486" y="482"/>
                </a:lnTo>
                <a:lnTo>
                  <a:pt x="486" y="482"/>
                </a:lnTo>
                <a:close/>
                <a:moveTo>
                  <a:pt x="474" y="490"/>
                </a:moveTo>
                <a:lnTo>
                  <a:pt x="474" y="490"/>
                </a:lnTo>
                <a:lnTo>
                  <a:pt x="479" y="485"/>
                </a:lnTo>
                <a:lnTo>
                  <a:pt x="479" y="485"/>
                </a:lnTo>
                <a:lnTo>
                  <a:pt x="474" y="490"/>
                </a:lnTo>
                <a:lnTo>
                  <a:pt x="474" y="490"/>
                </a:lnTo>
                <a:close/>
                <a:moveTo>
                  <a:pt x="506" y="467"/>
                </a:moveTo>
                <a:lnTo>
                  <a:pt x="506" y="467"/>
                </a:lnTo>
                <a:lnTo>
                  <a:pt x="501" y="473"/>
                </a:lnTo>
                <a:lnTo>
                  <a:pt x="501" y="473"/>
                </a:lnTo>
                <a:lnTo>
                  <a:pt x="502" y="470"/>
                </a:lnTo>
                <a:lnTo>
                  <a:pt x="506" y="467"/>
                </a:lnTo>
                <a:lnTo>
                  <a:pt x="506" y="467"/>
                </a:lnTo>
                <a:lnTo>
                  <a:pt x="504" y="468"/>
                </a:lnTo>
                <a:lnTo>
                  <a:pt x="506" y="467"/>
                </a:lnTo>
                <a:lnTo>
                  <a:pt x="506" y="467"/>
                </a:lnTo>
                <a:close/>
                <a:moveTo>
                  <a:pt x="436" y="509"/>
                </a:moveTo>
                <a:lnTo>
                  <a:pt x="436" y="509"/>
                </a:lnTo>
                <a:lnTo>
                  <a:pt x="442" y="505"/>
                </a:lnTo>
                <a:lnTo>
                  <a:pt x="436" y="509"/>
                </a:lnTo>
                <a:lnTo>
                  <a:pt x="436" y="509"/>
                </a:lnTo>
                <a:lnTo>
                  <a:pt x="437" y="509"/>
                </a:lnTo>
                <a:lnTo>
                  <a:pt x="436" y="509"/>
                </a:lnTo>
                <a:lnTo>
                  <a:pt x="436" y="509"/>
                </a:lnTo>
                <a:close/>
                <a:moveTo>
                  <a:pt x="497" y="475"/>
                </a:moveTo>
                <a:lnTo>
                  <a:pt x="497" y="475"/>
                </a:lnTo>
                <a:lnTo>
                  <a:pt x="501" y="472"/>
                </a:lnTo>
                <a:lnTo>
                  <a:pt x="501" y="472"/>
                </a:lnTo>
                <a:lnTo>
                  <a:pt x="498" y="474"/>
                </a:lnTo>
                <a:lnTo>
                  <a:pt x="497" y="475"/>
                </a:lnTo>
                <a:lnTo>
                  <a:pt x="497" y="475"/>
                </a:lnTo>
                <a:close/>
                <a:moveTo>
                  <a:pt x="373" y="526"/>
                </a:moveTo>
                <a:lnTo>
                  <a:pt x="373" y="526"/>
                </a:lnTo>
                <a:lnTo>
                  <a:pt x="380" y="523"/>
                </a:lnTo>
                <a:lnTo>
                  <a:pt x="380" y="523"/>
                </a:lnTo>
                <a:lnTo>
                  <a:pt x="377" y="525"/>
                </a:lnTo>
                <a:lnTo>
                  <a:pt x="373" y="526"/>
                </a:lnTo>
                <a:lnTo>
                  <a:pt x="373" y="526"/>
                </a:lnTo>
                <a:close/>
                <a:moveTo>
                  <a:pt x="507" y="469"/>
                </a:moveTo>
                <a:lnTo>
                  <a:pt x="507" y="469"/>
                </a:lnTo>
                <a:lnTo>
                  <a:pt x="502" y="470"/>
                </a:lnTo>
                <a:lnTo>
                  <a:pt x="498" y="472"/>
                </a:lnTo>
                <a:lnTo>
                  <a:pt x="496" y="474"/>
                </a:lnTo>
                <a:lnTo>
                  <a:pt x="496" y="475"/>
                </a:lnTo>
                <a:lnTo>
                  <a:pt x="497" y="475"/>
                </a:lnTo>
                <a:lnTo>
                  <a:pt x="500" y="475"/>
                </a:lnTo>
                <a:lnTo>
                  <a:pt x="502" y="473"/>
                </a:lnTo>
                <a:lnTo>
                  <a:pt x="507" y="469"/>
                </a:lnTo>
                <a:lnTo>
                  <a:pt x="507" y="469"/>
                </a:lnTo>
                <a:lnTo>
                  <a:pt x="507" y="468"/>
                </a:lnTo>
                <a:lnTo>
                  <a:pt x="507" y="469"/>
                </a:lnTo>
                <a:lnTo>
                  <a:pt x="507" y="469"/>
                </a:lnTo>
                <a:close/>
                <a:moveTo>
                  <a:pt x="484" y="486"/>
                </a:moveTo>
                <a:lnTo>
                  <a:pt x="484" y="486"/>
                </a:lnTo>
                <a:lnTo>
                  <a:pt x="485" y="484"/>
                </a:lnTo>
                <a:lnTo>
                  <a:pt x="487" y="481"/>
                </a:lnTo>
                <a:lnTo>
                  <a:pt x="487" y="481"/>
                </a:lnTo>
                <a:lnTo>
                  <a:pt x="486" y="484"/>
                </a:lnTo>
                <a:lnTo>
                  <a:pt x="484" y="486"/>
                </a:lnTo>
                <a:lnTo>
                  <a:pt x="484" y="486"/>
                </a:lnTo>
                <a:close/>
                <a:moveTo>
                  <a:pt x="501" y="474"/>
                </a:moveTo>
                <a:lnTo>
                  <a:pt x="501" y="474"/>
                </a:lnTo>
                <a:lnTo>
                  <a:pt x="498" y="476"/>
                </a:lnTo>
                <a:lnTo>
                  <a:pt x="498" y="476"/>
                </a:lnTo>
                <a:lnTo>
                  <a:pt x="500" y="474"/>
                </a:lnTo>
                <a:lnTo>
                  <a:pt x="501" y="473"/>
                </a:lnTo>
                <a:lnTo>
                  <a:pt x="501" y="474"/>
                </a:lnTo>
                <a:lnTo>
                  <a:pt x="501" y="474"/>
                </a:lnTo>
                <a:close/>
                <a:moveTo>
                  <a:pt x="430" y="513"/>
                </a:moveTo>
                <a:lnTo>
                  <a:pt x="430" y="513"/>
                </a:lnTo>
                <a:lnTo>
                  <a:pt x="421" y="516"/>
                </a:lnTo>
                <a:lnTo>
                  <a:pt x="430" y="513"/>
                </a:lnTo>
                <a:lnTo>
                  <a:pt x="430" y="513"/>
                </a:lnTo>
                <a:lnTo>
                  <a:pt x="430" y="513"/>
                </a:lnTo>
                <a:lnTo>
                  <a:pt x="430" y="513"/>
                </a:lnTo>
                <a:lnTo>
                  <a:pt x="430" y="513"/>
                </a:lnTo>
                <a:close/>
                <a:moveTo>
                  <a:pt x="428" y="513"/>
                </a:moveTo>
                <a:lnTo>
                  <a:pt x="428" y="513"/>
                </a:lnTo>
                <a:lnTo>
                  <a:pt x="432" y="510"/>
                </a:lnTo>
                <a:lnTo>
                  <a:pt x="432" y="510"/>
                </a:lnTo>
                <a:lnTo>
                  <a:pt x="428" y="513"/>
                </a:lnTo>
                <a:lnTo>
                  <a:pt x="428" y="513"/>
                </a:lnTo>
                <a:close/>
                <a:moveTo>
                  <a:pt x="491" y="484"/>
                </a:moveTo>
                <a:lnTo>
                  <a:pt x="491" y="484"/>
                </a:lnTo>
                <a:lnTo>
                  <a:pt x="492" y="481"/>
                </a:lnTo>
                <a:lnTo>
                  <a:pt x="491" y="484"/>
                </a:lnTo>
                <a:lnTo>
                  <a:pt x="491" y="484"/>
                </a:lnTo>
                <a:lnTo>
                  <a:pt x="491" y="484"/>
                </a:lnTo>
                <a:lnTo>
                  <a:pt x="491" y="484"/>
                </a:lnTo>
                <a:lnTo>
                  <a:pt x="491" y="484"/>
                </a:lnTo>
                <a:close/>
                <a:moveTo>
                  <a:pt x="353" y="528"/>
                </a:moveTo>
                <a:lnTo>
                  <a:pt x="353" y="528"/>
                </a:lnTo>
                <a:lnTo>
                  <a:pt x="356" y="527"/>
                </a:lnTo>
                <a:lnTo>
                  <a:pt x="356" y="527"/>
                </a:lnTo>
                <a:lnTo>
                  <a:pt x="353" y="528"/>
                </a:lnTo>
                <a:lnTo>
                  <a:pt x="353" y="528"/>
                </a:lnTo>
                <a:close/>
                <a:moveTo>
                  <a:pt x="494" y="481"/>
                </a:moveTo>
                <a:lnTo>
                  <a:pt x="494" y="481"/>
                </a:lnTo>
                <a:lnTo>
                  <a:pt x="492" y="481"/>
                </a:lnTo>
                <a:lnTo>
                  <a:pt x="492" y="480"/>
                </a:lnTo>
                <a:lnTo>
                  <a:pt x="494" y="480"/>
                </a:lnTo>
                <a:lnTo>
                  <a:pt x="494" y="481"/>
                </a:lnTo>
                <a:lnTo>
                  <a:pt x="494" y="481"/>
                </a:lnTo>
                <a:lnTo>
                  <a:pt x="494" y="481"/>
                </a:lnTo>
                <a:lnTo>
                  <a:pt x="494" y="481"/>
                </a:lnTo>
                <a:lnTo>
                  <a:pt x="494" y="481"/>
                </a:lnTo>
                <a:close/>
                <a:moveTo>
                  <a:pt x="454" y="505"/>
                </a:moveTo>
                <a:lnTo>
                  <a:pt x="454" y="505"/>
                </a:lnTo>
                <a:lnTo>
                  <a:pt x="454" y="505"/>
                </a:lnTo>
                <a:lnTo>
                  <a:pt x="454" y="505"/>
                </a:lnTo>
                <a:lnTo>
                  <a:pt x="456" y="502"/>
                </a:lnTo>
                <a:lnTo>
                  <a:pt x="457" y="501"/>
                </a:lnTo>
                <a:lnTo>
                  <a:pt x="454" y="505"/>
                </a:lnTo>
                <a:lnTo>
                  <a:pt x="454" y="505"/>
                </a:lnTo>
                <a:lnTo>
                  <a:pt x="455" y="505"/>
                </a:lnTo>
                <a:lnTo>
                  <a:pt x="454" y="505"/>
                </a:lnTo>
                <a:lnTo>
                  <a:pt x="454" y="505"/>
                </a:lnTo>
                <a:close/>
                <a:moveTo>
                  <a:pt x="486" y="487"/>
                </a:moveTo>
                <a:lnTo>
                  <a:pt x="486" y="487"/>
                </a:lnTo>
                <a:lnTo>
                  <a:pt x="480" y="492"/>
                </a:lnTo>
                <a:lnTo>
                  <a:pt x="479" y="493"/>
                </a:lnTo>
                <a:lnTo>
                  <a:pt x="480" y="492"/>
                </a:lnTo>
                <a:lnTo>
                  <a:pt x="484" y="490"/>
                </a:lnTo>
                <a:lnTo>
                  <a:pt x="486" y="487"/>
                </a:lnTo>
                <a:lnTo>
                  <a:pt x="486" y="487"/>
                </a:lnTo>
                <a:lnTo>
                  <a:pt x="486" y="487"/>
                </a:lnTo>
                <a:lnTo>
                  <a:pt x="486" y="487"/>
                </a:lnTo>
                <a:lnTo>
                  <a:pt x="486" y="487"/>
                </a:lnTo>
                <a:close/>
                <a:moveTo>
                  <a:pt x="475" y="493"/>
                </a:moveTo>
                <a:lnTo>
                  <a:pt x="475" y="493"/>
                </a:lnTo>
                <a:lnTo>
                  <a:pt x="473" y="496"/>
                </a:lnTo>
                <a:lnTo>
                  <a:pt x="475" y="493"/>
                </a:lnTo>
                <a:lnTo>
                  <a:pt x="475" y="493"/>
                </a:lnTo>
                <a:lnTo>
                  <a:pt x="475" y="495"/>
                </a:lnTo>
                <a:lnTo>
                  <a:pt x="475" y="493"/>
                </a:lnTo>
                <a:lnTo>
                  <a:pt x="475" y="493"/>
                </a:lnTo>
                <a:close/>
                <a:moveTo>
                  <a:pt x="489" y="486"/>
                </a:moveTo>
                <a:lnTo>
                  <a:pt x="489" y="486"/>
                </a:lnTo>
                <a:lnTo>
                  <a:pt x="489" y="487"/>
                </a:lnTo>
                <a:lnTo>
                  <a:pt x="491" y="486"/>
                </a:lnTo>
                <a:lnTo>
                  <a:pt x="491" y="484"/>
                </a:lnTo>
                <a:lnTo>
                  <a:pt x="489" y="486"/>
                </a:lnTo>
                <a:lnTo>
                  <a:pt x="489" y="486"/>
                </a:lnTo>
                <a:lnTo>
                  <a:pt x="489" y="486"/>
                </a:lnTo>
                <a:lnTo>
                  <a:pt x="489" y="486"/>
                </a:lnTo>
                <a:lnTo>
                  <a:pt x="489" y="486"/>
                </a:lnTo>
                <a:close/>
                <a:moveTo>
                  <a:pt x="413" y="522"/>
                </a:moveTo>
                <a:lnTo>
                  <a:pt x="413" y="522"/>
                </a:lnTo>
                <a:lnTo>
                  <a:pt x="418" y="520"/>
                </a:lnTo>
                <a:lnTo>
                  <a:pt x="418" y="520"/>
                </a:lnTo>
                <a:lnTo>
                  <a:pt x="415" y="521"/>
                </a:lnTo>
                <a:lnTo>
                  <a:pt x="413" y="522"/>
                </a:lnTo>
                <a:lnTo>
                  <a:pt x="413" y="522"/>
                </a:lnTo>
                <a:close/>
                <a:moveTo>
                  <a:pt x="465" y="503"/>
                </a:moveTo>
                <a:lnTo>
                  <a:pt x="465" y="503"/>
                </a:lnTo>
                <a:lnTo>
                  <a:pt x="469" y="499"/>
                </a:lnTo>
                <a:lnTo>
                  <a:pt x="469" y="499"/>
                </a:lnTo>
                <a:lnTo>
                  <a:pt x="465" y="503"/>
                </a:lnTo>
                <a:lnTo>
                  <a:pt x="465" y="503"/>
                </a:lnTo>
                <a:close/>
                <a:moveTo>
                  <a:pt x="332" y="532"/>
                </a:moveTo>
                <a:lnTo>
                  <a:pt x="332" y="532"/>
                </a:lnTo>
                <a:lnTo>
                  <a:pt x="336" y="532"/>
                </a:lnTo>
                <a:lnTo>
                  <a:pt x="336" y="532"/>
                </a:lnTo>
                <a:lnTo>
                  <a:pt x="335" y="532"/>
                </a:lnTo>
                <a:lnTo>
                  <a:pt x="332" y="532"/>
                </a:lnTo>
                <a:lnTo>
                  <a:pt x="332" y="532"/>
                </a:lnTo>
                <a:close/>
                <a:moveTo>
                  <a:pt x="451" y="510"/>
                </a:moveTo>
                <a:lnTo>
                  <a:pt x="451" y="510"/>
                </a:lnTo>
                <a:lnTo>
                  <a:pt x="456" y="508"/>
                </a:lnTo>
                <a:lnTo>
                  <a:pt x="456" y="508"/>
                </a:lnTo>
                <a:lnTo>
                  <a:pt x="454" y="510"/>
                </a:lnTo>
                <a:lnTo>
                  <a:pt x="451" y="510"/>
                </a:lnTo>
                <a:lnTo>
                  <a:pt x="451" y="510"/>
                </a:lnTo>
                <a:close/>
                <a:moveTo>
                  <a:pt x="403" y="527"/>
                </a:moveTo>
                <a:lnTo>
                  <a:pt x="403" y="527"/>
                </a:lnTo>
                <a:lnTo>
                  <a:pt x="397" y="529"/>
                </a:lnTo>
                <a:lnTo>
                  <a:pt x="397" y="529"/>
                </a:lnTo>
                <a:lnTo>
                  <a:pt x="401" y="527"/>
                </a:lnTo>
                <a:lnTo>
                  <a:pt x="403" y="526"/>
                </a:lnTo>
                <a:lnTo>
                  <a:pt x="403" y="527"/>
                </a:lnTo>
                <a:lnTo>
                  <a:pt x="403" y="527"/>
                </a:lnTo>
                <a:close/>
                <a:moveTo>
                  <a:pt x="474" y="503"/>
                </a:moveTo>
                <a:lnTo>
                  <a:pt x="474" y="503"/>
                </a:lnTo>
                <a:lnTo>
                  <a:pt x="481" y="498"/>
                </a:lnTo>
                <a:lnTo>
                  <a:pt x="474" y="503"/>
                </a:lnTo>
                <a:lnTo>
                  <a:pt x="474" y="503"/>
                </a:lnTo>
                <a:lnTo>
                  <a:pt x="475" y="502"/>
                </a:lnTo>
                <a:lnTo>
                  <a:pt x="474" y="503"/>
                </a:lnTo>
                <a:lnTo>
                  <a:pt x="474" y="503"/>
                </a:lnTo>
                <a:close/>
                <a:moveTo>
                  <a:pt x="461" y="510"/>
                </a:moveTo>
                <a:lnTo>
                  <a:pt x="461" y="510"/>
                </a:lnTo>
                <a:lnTo>
                  <a:pt x="459" y="511"/>
                </a:lnTo>
                <a:lnTo>
                  <a:pt x="454" y="514"/>
                </a:lnTo>
                <a:lnTo>
                  <a:pt x="454" y="515"/>
                </a:lnTo>
                <a:lnTo>
                  <a:pt x="461" y="510"/>
                </a:lnTo>
                <a:lnTo>
                  <a:pt x="461" y="510"/>
                </a:lnTo>
                <a:lnTo>
                  <a:pt x="459" y="511"/>
                </a:lnTo>
                <a:lnTo>
                  <a:pt x="461" y="510"/>
                </a:lnTo>
                <a:lnTo>
                  <a:pt x="461" y="510"/>
                </a:lnTo>
                <a:close/>
                <a:moveTo>
                  <a:pt x="317" y="535"/>
                </a:moveTo>
                <a:lnTo>
                  <a:pt x="317" y="535"/>
                </a:lnTo>
                <a:lnTo>
                  <a:pt x="314" y="534"/>
                </a:lnTo>
                <a:lnTo>
                  <a:pt x="315" y="533"/>
                </a:lnTo>
                <a:lnTo>
                  <a:pt x="320" y="533"/>
                </a:lnTo>
                <a:lnTo>
                  <a:pt x="323" y="533"/>
                </a:lnTo>
                <a:lnTo>
                  <a:pt x="324" y="534"/>
                </a:lnTo>
                <a:lnTo>
                  <a:pt x="321" y="534"/>
                </a:lnTo>
                <a:lnTo>
                  <a:pt x="317" y="535"/>
                </a:lnTo>
                <a:lnTo>
                  <a:pt x="317" y="535"/>
                </a:lnTo>
                <a:lnTo>
                  <a:pt x="318" y="535"/>
                </a:lnTo>
                <a:lnTo>
                  <a:pt x="317" y="535"/>
                </a:lnTo>
                <a:lnTo>
                  <a:pt x="317" y="535"/>
                </a:lnTo>
                <a:close/>
                <a:moveTo>
                  <a:pt x="392" y="532"/>
                </a:moveTo>
                <a:lnTo>
                  <a:pt x="392" y="532"/>
                </a:lnTo>
                <a:lnTo>
                  <a:pt x="396" y="529"/>
                </a:lnTo>
                <a:lnTo>
                  <a:pt x="396" y="529"/>
                </a:lnTo>
                <a:lnTo>
                  <a:pt x="392" y="532"/>
                </a:lnTo>
                <a:lnTo>
                  <a:pt x="392" y="532"/>
                </a:lnTo>
                <a:close/>
                <a:moveTo>
                  <a:pt x="485" y="496"/>
                </a:moveTo>
                <a:lnTo>
                  <a:pt x="485" y="496"/>
                </a:lnTo>
                <a:lnTo>
                  <a:pt x="485" y="496"/>
                </a:lnTo>
                <a:lnTo>
                  <a:pt x="484" y="496"/>
                </a:lnTo>
                <a:lnTo>
                  <a:pt x="484" y="496"/>
                </a:lnTo>
                <a:lnTo>
                  <a:pt x="484" y="495"/>
                </a:lnTo>
                <a:lnTo>
                  <a:pt x="484" y="495"/>
                </a:lnTo>
                <a:lnTo>
                  <a:pt x="486" y="495"/>
                </a:lnTo>
                <a:lnTo>
                  <a:pt x="485" y="496"/>
                </a:lnTo>
                <a:lnTo>
                  <a:pt x="485" y="496"/>
                </a:lnTo>
                <a:close/>
                <a:moveTo>
                  <a:pt x="451" y="515"/>
                </a:moveTo>
                <a:lnTo>
                  <a:pt x="451" y="515"/>
                </a:lnTo>
                <a:lnTo>
                  <a:pt x="456" y="511"/>
                </a:lnTo>
                <a:lnTo>
                  <a:pt x="451" y="515"/>
                </a:lnTo>
                <a:lnTo>
                  <a:pt x="451" y="515"/>
                </a:lnTo>
                <a:lnTo>
                  <a:pt x="453" y="514"/>
                </a:lnTo>
                <a:lnTo>
                  <a:pt x="451" y="515"/>
                </a:lnTo>
                <a:lnTo>
                  <a:pt x="451" y="515"/>
                </a:lnTo>
                <a:close/>
                <a:moveTo>
                  <a:pt x="389" y="533"/>
                </a:moveTo>
                <a:lnTo>
                  <a:pt x="389" y="533"/>
                </a:lnTo>
                <a:lnTo>
                  <a:pt x="388" y="533"/>
                </a:lnTo>
                <a:lnTo>
                  <a:pt x="388" y="532"/>
                </a:lnTo>
                <a:lnTo>
                  <a:pt x="388" y="532"/>
                </a:lnTo>
                <a:lnTo>
                  <a:pt x="389" y="533"/>
                </a:lnTo>
                <a:lnTo>
                  <a:pt x="389" y="533"/>
                </a:lnTo>
                <a:lnTo>
                  <a:pt x="388" y="533"/>
                </a:lnTo>
                <a:lnTo>
                  <a:pt x="389" y="533"/>
                </a:lnTo>
                <a:lnTo>
                  <a:pt x="389" y="533"/>
                </a:lnTo>
                <a:close/>
                <a:moveTo>
                  <a:pt x="422" y="526"/>
                </a:moveTo>
                <a:lnTo>
                  <a:pt x="422" y="526"/>
                </a:lnTo>
                <a:lnTo>
                  <a:pt x="421" y="526"/>
                </a:lnTo>
                <a:lnTo>
                  <a:pt x="422" y="526"/>
                </a:lnTo>
                <a:lnTo>
                  <a:pt x="425" y="523"/>
                </a:lnTo>
                <a:lnTo>
                  <a:pt x="425" y="523"/>
                </a:lnTo>
                <a:lnTo>
                  <a:pt x="422" y="526"/>
                </a:lnTo>
                <a:lnTo>
                  <a:pt x="422" y="526"/>
                </a:lnTo>
                <a:close/>
                <a:moveTo>
                  <a:pt x="471" y="505"/>
                </a:moveTo>
                <a:lnTo>
                  <a:pt x="471" y="505"/>
                </a:lnTo>
                <a:lnTo>
                  <a:pt x="469" y="505"/>
                </a:lnTo>
                <a:lnTo>
                  <a:pt x="469" y="505"/>
                </a:lnTo>
                <a:lnTo>
                  <a:pt x="469" y="505"/>
                </a:lnTo>
                <a:lnTo>
                  <a:pt x="469" y="505"/>
                </a:lnTo>
                <a:lnTo>
                  <a:pt x="471" y="504"/>
                </a:lnTo>
                <a:lnTo>
                  <a:pt x="471" y="505"/>
                </a:lnTo>
                <a:lnTo>
                  <a:pt x="471" y="505"/>
                </a:lnTo>
                <a:close/>
                <a:moveTo>
                  <a:pt x="385" y="534"/>
                </a:moveTo>
                <a:lnTo>
                  <a:pt x="385" y="534"/>
                </a:lnTo>
                <a:lnTo>
                  <a:pt x="384" y="537"/>
                </a:lnTo>
                <a:lnTo>
                  <a:pt x="386" y="535"/>
                </a:lnTo>
                <a:lnTo>
                  <a:pt x="388" y="534"/>
                </a:lnTo>
                <a:lnTo>
                  <a:pt x="385" y="534"/>
                </a:lnTo>
                <a:lnTo>
                  <a:pt x="385" y="534"/>
                </a:lnTo>
                <a:lnTo>
                  <a:pt x="386" y="534"/>
                </a:lnTo>
                <a:lnTo>
                  <a:pt x="385" y="534"/>
                </a:lnTo>
                <a:lnTo>
                  <a:pt x="385" y="534"/>
                </a:lnTo>
                <a:close/>
                <a:moveTo>
                  <a:pt x="388" y="535"/>
                </a:moveTo>
                <a:lnTo>
                  <a:pt x="388" y="535"/>
                </a:lnTo>
                <a:lnTo>
                  <a:pt x="392" y="534"/>
                </a:lnTo>
                <a:lnTo>
                  <a:pt x="392" y="534"/>
                </a:lnTo>
                <a:lnTo>
                  <a:pt x="389" y="535"/>
                </a:lnTo>
                <a:lnTo>
                  <a:pt x="388" y="535"/>
                </a:lnTo>
                <a:lnTo>
                  <a:pt x="388" y="535"/>
                </a:lnTo>
                <a:close/>
                <a:moveTo>
                  <a:pt x="487" y="498"/>
                </a:moveTo>
                <a:lnTo>
                  <a:pt x="487" y="498"/>
                </a:lnTo>
                <a:lnTo>
                  <a:pt x="487" y="501"/>
                </a:lnTo>
                <a:lnTo>
                  <a:pt x="487" y="501"/>
                </a:lnTo>
                <a:lnTo>
                  <a:pt x="489" y="498"/>
                </a:lnTo>
                <a:lnTo>
                  <a:pt x="490" y="497"/>
                </a:lnTo>
                <a:lnTo>
                  <a:pt x="487" y="498"/>
                </a:lnTo>
                <a:lnTo>
                  <a:pt x="487" y="498"/>
                </a:lnTo>
                <a:lnTo>
                  <a:pt x="489" y="498"/>
                </a:lnTo>
                <a:lnTo>
                  <a:pt x="487" y="498"/>
                </a:lnTo>
                <a:lnTo>
                  <a:pt x="487" y="498"/>
                </a:lnTo>
                <a:close/>
                <a:moveTo>
                  <a:pt x="284" y="535"/>
                </a:moveTo>
                <a:lnTo>
                  <a:pt x="284" y="535"/>
                </a:lnTo>
                <a:lnTo>
                  <a:pt x="286" y="535"/>
                </a:lnTo>
                <a:lnTo>
                  <a:pt x="288" y="537"/>
                </a:lnTo>
                <a:lnTo>
                  <a:pt x="286" y="537"/>
                </a:lnTo>
                <a:lnTo>
                  <a:pt x="284" y="535"/>
                </a:lnTo>
                <a:lnTo>
                  <a:pt x="284" y="535"/>
                </a:lnTo>
                <a:lnTo>
                  <a:pt x="285" y="535"/>
                </a:lnTo>
                <a:lnTo>
                  <a:pt x="284" y="535"/>
                </a:lnTo>
                <a:lnTo>
                  <a:pt x="284" y="535"/>
                </a:lnTo>
                <a:close/>
                <a:moveTo>
                  <a:pt x="392" y="540"/>
                </a:moveTo>
                <a:lnTo>
                  <a:pt x="392" y="540"/>
                </a:lnTo>
                <a:lnTo>
                  <a:pt x="396" y="538"/>
                </a:lnTo>
                <a:lnTo>
                  <a:pt x="396" y="538"/>
                </a:lnTo>
                <a:lnTo>
                  <a:pt x="392" y="540"/>
                </a:lnTo>
                <a:lnTo>
                  <a:pt x="392" y="540"/>
                </a:lnTo>
                <a:close/>
                <a:moveTo>
                  <a:pt x="349" y="544"/>
                </a:moveTo>
                <a:lnTo>
                  <a:pt x="349" y="544"/>
                </a:lnTo>
                <a:lnTo>
                  <a:pt x="348" y="544"/>
                </a:lnTo>
                <a:lnTo>
                  <a:pt x="348" y="544"/>
                </a:lnTo>
                <a:lnTo>
                  <a:pt x="350" y="544"/>
                </a:lnTo>
                <a:lnTo>
                  <a:pt x="350" y="544"/>
                </a:lnTo>
                <a:lnTo>
                  <a:pt x="349" y="544"/>
                </a:lnTo>
                <a:lnTo>
                  <a:pt x="349" y="544"/>
                </a:lnTo>
                <a:close/>
                <a:moveTo>
                  <a:pt x="384" y="543"/>
                </a:moveTo>
                <a:lnTo>
                  <a:pt x="384" y="543"/>
                </a:lnTo>
                <a:lnTo>
                  <a:pt x="376" y="547"/>
                </a:lnTo>
                <a:lnTo>
                  <a:pt x="378" y="545"/>
                </a:lnTo>
                <a:lnTo>
                  <a:pt x="383" y="543"/>
                </a:lnTo>
                <a:lnTo>
                  <a:pt x="384" y="541"/>
                </a:lnTo>
                <a:lnTo>
                  <a:pt x="384" y="543"/>
                </a:lnTo>
                <a:lnTo>
                  <a:pt x="384" y="543"/>
                </a:lnTo>
                <a:lnTo>
                  <a:pt x="384" y="543"/>
                </a:lnTo>
                <a:lnTo>
                  <a:pt x="384" y="543"/>
                </a:lnTo>
                <a:lnTo>
                  <a:pt x="384" y="543"/>
                </a:lnTo>
                <a:close/>
                <a:moveTo>
                  <a:pt x="260" y="534"/>
                </a:moveTo>
                <a:lnTo>
                  <a:pt x="260" y="534"/>
                </a:lnTo>
                <a:lnTo>
                  <a:pt x="266" y="534"/>
                </a:lnTo>
                <a:lnTo>
                  <a:pt x="266" y="534"/>
                </a:lnTo>
                <a:lnTo>
                  <a:pt x="262" y="534"/>
                </a:lnTo>
                <a:lnTo>
                  <a:pt x="260" y="534"/>
                </a:lnTo>
                <a:lnTo>
                  <a:pt x="260" y="534"/>
                </a:lnTo>
                <a:close/>
                <a:moveTo>
                  <a:pt x="448" y="527"/>
                </a:moveTo>
                <a:lnTo>
                  <a:pt x="448" y="527"/>
                </a:lnTo>
                <a:lnTo>
                  <a:pt x="450" y="526"/>
                </a:lnTo>
                <a:lnTo>
                  <a:pt x="453" y="526"/>
                </a:lnTo>
                <a:lnTo>
                  <a:pt x="453" y="526"/>
                </a:lnTo>
                <a:lnTo>
                  <a:pt x="448" y="527"/>
                </a:lnTo>
                <a:lnTo>
                  <a:pt x="448" y="527"/>
                </a:lnTo>
                <a:close/>
                <a:moveTo>
                  <a:pt x="407" y="544"/>
                </a:moveTo>
                <a:lnTo>
                  <a:pt x="407" y="544"/>
                </a:lnTo>
                <a:lnTo>
                  <a:pt x="403" y="544"/>
                </a:lnTo>
                <a:lnTo>
                  <a:pt x="402" y="544"/>
                </a:lnTo>
                <a:lnTo>
                  <a:pt x="404" y="541"/>
                </a:lnTo>
                <a:lnTo>
                  <a:pt x="408" y="541"/>
                </a:lnTo>
                <a:lnTo>
                  <a:pt x="408" y="541"/>
                </a:lnTo>
                <a:lnTo>
                  <a:pt x="407" y="544"/>
                </a:lnTo>
                <a:lnTo>
                  <a:pt x="407" y="544"/>
                </a:lnTo>
                <a:lnTo>
                  <a:pt x="406" y="544"/>
                </a:lnTo>
                <a:lnTo>
                  <a:pt x="407" y="543"/>
                </a:lnTo>
                <a:lnTo>
                  <a:pt x="407" y="543"/>
                </a:lnTo>
                <a:lnTo>
                  <a:pt x="407" y="544"/>
                </a:lnTo>
                <a:lnTo>
                  <a:pt x="407" y="544"/>
                </a:lnTo>
                <a:close/>
                <a:moveTo>
                  <a:pt x="333" y="551"/>
                </a:moveTo>
                <a:lnTo>
                  <a:pt x="333" y="551"/>
                </a:lnTo>
                <a:lnTo>
                  <a:pt x="336" y="549"/>
                </a:lnTo>
                <a:lnTo>
                  <a:pt x="333" y="551"/>
                </a:lnTo>
                <a:lnTo>
                  <a:pt x="333" y="551"/>
                </a:lnTo>
                <a:lnTo>
                  <a:pt x="332" y="551"/>
                </a:lnTo>
                <a:lnTo>
                  <a:pt x="333" y="551"/>
                </a:lnTo>
                <a:lnTo>
                  <a:pt x="333" y="551"/>
                </a:lnTo>
                <a:lnTo>
                  <a:pt x="333" y="551"/>
                </a:lnTo>
                <a:lnTo>
                  <a:pt x="333" y="551"/>
                </a:lnTo>
                <a:close/>
                <a:moveTo>
                  <a:pt x="413" y="546"/>
                </a:moveTo>
                <a:lnTo>
                  <a:pt x="413" y="546"/>
                </a:lnTo>
                <a:lnTo>
                  <a:pt x="419" y="543"/>
                </a:lnTo>
                <a:lnTo>
                  <a:pt x="419" y="543"/>
                </a:lnTo>
                <a:lnTo>
                  <a:pt x="416" y="544"/>
                </a:lnTo>
                <a:lnTo>
                  <a:pt x="413" y="546"/>
                </a:lnTo>
                <a:lnTo>
                  <a:pt x="413" y="546"/>
                </a:lnTo>
                <a:close/>
                <a:moveTo>
                  <a:pt x="369" y="552"/>
                </a:moveTo>
                <a:lnTo>
                  <a:pt x="369" y="552"/>
                </a:lnTo>
                <a:lnTo>
                  <a:pt x="372" y="551"/>
                </a:lnTo>
                <a:lnTo>
                  <a:pt x="372" y="551"/>
                </a:lnTo>
                <a:lnTo>
                  <a:pt x="369" y="552"/>
                </a:lnTo>
                <a:lnTo>
                  <a:pt x="369" y="552"/>
                </a:lnTo>
                <a:close/>
                <a:moveTo>
                  <a:pt x="384" y="552"/>
                </a:moveTo>
                <a:lnTo>
                  <a:pt x="384" y="552"/>
                </a:lnTo>
                <a:lnTo>
                  <a:pt x="390" y="550"/>
                </a:lnTo>
                <a:lnTo>
                  <a:pt x="390" y="550"/>
                </a:lnTo>
                <a:lnTo>
                  <a:pt x="384" y="552"/>
                </a:lnTo>
                <a:lnTo>
                  <a:pt x="384" y="552"/>
                </a:lnTo>
                <a:close/>
                <a:moveTo>
                  <a:pt x="371" y="555"/>
                </a:moveTo>
                <a:lnTo>
                  <a:pt x="371" y="555"/>
                </a:lnTo>
                <a:lnTo>
                  <a:pt x="362" y="555"/>
                </a:lnTo>
                <a:lnTo>
                  <a:pt x="365" y="554"/>
                </a:lnTo>
                <a:lnTo>
                  <a:pt x="371" y="554"/>
                </a:lnTo>
                <a:lnTo>
                  <a:pt x="372" y="554"/>
                </a:lnTo>
                <a:lnTo>
                  <a:pt x="371" y="555"/>
                </a:lnTo>
                <a:lnTo>
                  <a:pt x="371" y="555"/>
                </a:lnTo>
                <a:lnTo>
                  <a:pt x="371" y="554"/>
                </a:lnTo>
                <a:lnTo>
                  <a:pt x="371" y="555"/>
                </a:lnTo>
                <a:lnTo>
                  <a:pt x="371" y="555"/>
                </a:lnTo>
                <a:close/>
                <a:moveTo>
                  <a:pt x="327" y="556"/>
                </a:moveTo>
                <a:lnTo>
                  <a:pt x="327" y="556"/>
                </a:lnTo>
                <a:lnTo>
                  <a:pt x="335" y="555"/>
                </a:lnTo>
                <a:lnTo>
                  <a:pt x="335" y="555"/>
                </a:lnTo>
                <a:lnTo>
                  <a:pt x="327" y="556"/>
                </a:lnTo>
                <a:lnTo>
                  <a:pt x="327" y="556"/>
                </a:lnTo>
                <a:close/>
                <a:moveTo>
                  <a:pt x="402" y="552"/>
                </a:moveTo>
                <a:lnTo>
                  <a:pt x="402" y="552"/>
                </a:lnTo>
                <a:lnTo>
                  <a:pt x="406" y="550"/>
                </a:lnTo>
                <a:lnTo>
                  <a:pt x="402" y="552"/>
                </a:lnTo>
                <a:lnTo>
                  <a:pt x="402" y="552"/>
                </a:lnTo>
                <a:lnTo>
                  <a:pt x="403" y="551"/>
                </a:lnTo>
                <a:lnTo>
                  <a:pt x="402" y="552"/>
                </a:lnTo>
                <a:lnTo>
                  <a:pt x="402" y="552"/>
                </a:lnTo>
                <a:close/>
                <a:moveTo>
                  <a:pt x="410" y="547"/>
                </a:moveTo>
                <a:lnTo>
                  <a:pt x="410" y="547"/>
                </a:lnTo>
                <a:lnTo>
                  <a:pt x="413" y="549"/>
                </a:lnTo>
                <a:lnTo>
                  <a:pt x="413" y="550"/>
                </a:lnTo>
                <a:lnTo>
                  <a:pt x="410" y="551"/>
                </a:lnTo>
                <a:lnTo>
                  <a:pt x="408" y="551"/>
                </a:lnTo>
                <a:lnTo>
                  <a:pt x="408" y="550"/>
                </a:lnTo>
                <a:lnTo>
                  <a:pt x="410" y="547"/>
                </a:lnTo>
                <a:lnTo>
                  <a:pt x="410" y="547"/>
                </a:lnTo>
                <a:lnTo>
                  <a:pt x="410" y="549"/>
                </a:lnTo>
                <a:lnTo>
                  <a:pt x="410" y="547"/>
                </a:lnTo>
                <a:lnTo>
                  <a:pt x="410" y="547"/>
                </a:lnTo>
                <a:close/>
                <a:moveTo>
                  <a:pt x="401" y="551"/>
                </a:moveTo>
                <a:lnTo>
                  <a:pt x="401" y="551"/>
                </a:lnTo>
                <a:lnTo>
                  <a:pt x="402" y="551"/>
                </a:lnTo>
                <a:lnTo>
                  <a:pt x="401" y="551"/>
                </a:lnTo>
                <a:lnTo>
                  <a:pt x="401" y="551"/>
                </a:lnTo>
                <a:lnTo>
                  <a:pt x="402" y="551"/>
                </a:lnTo>
                <a:lnTo>
                  <a:pt x="401" y="551"/>
                </a:lnTo>
                <a:lnTo>
                  <a:pt x="401" y="551"/>
                </a:lnTo>
                <a:close/>
                <a:moveTo>
                  <a:pt x="365" y="557"/>
                </a:moveTo>
                <a:lnTo>
                  <a:pt x="365" y="557"/>
                </a:lnTo>
                <a:lnTo>
                  <a:pt x="369" y="556"/>
                </a:lnTo>
                <a:lnTo>
                  <a:pt x="369" y="556"/>
                </a:lnTo>
                <a:lnTo>
                  <a:pt x="365" y="557"/>
                </a:lnTo>
                <a:lnTo>
                  <a:pt x="365" y="557"/>
                </a:lnTo>
                <a:close/>
                <a:moveTo>
                  <a:pt x="371" y="556"/>
                </a:moveTo>
                <a:lnTo>
                  <a:pt x="371" y="556"/>
                </a:lnTo>
                <a:lnTo>
                  <a:pt x="371" y="556"/>
                </a:lnTo>
                <a:lnTo>
                  <a:pt x="371" y="556"/>
                </a:lnTo>
                <a:lnTo>
                  <a:pt x="372" y="556"/>
                </a:lnTo>
                <a:lnTo>
                  <a:pt x="371" y="557"/>
                </a:lnTo>
                <a:lnTo>
                  <a:pt x="371" y="557"/>
                </a:lnTo>
                <a:lnTo>
                  <a:pt x="369" y="556"/>
                </a:lnTo>
                <a:lnTo>
                  <a:pt x="371" y="556"/>
                </a:lnTo>
                <a:lnTo>
                  <a:pt x="371" y="556"/>
                </a:lnTo>
                <a:close/>
                <a:moveTo>
                  <a:pt x="359" y="557"/>
                </a:moveTo>
                <a:lnTo>
                  <a:pt x="359" y="557"/>
                </a:lnTo>
                <a:lnTo>
                  <a:pt x="353" y="560"/>
                </a:lnTo>
                <a:lnTo>
                  <a:pt x="353" y="560"/>
                </a:lnTo>
                <a:lnTo>
                  <a:pt x="353" y="558"/>
                </a:lnTo>
                <a:lnTo>
                  <a:pt x="356" y="556"/>
                </a:lnTo>
                <a:lnTo>
                  <a:pt x="359" y="556"/>
                </a:lnTo>
                <a:lnTo>
                  <a:pt x="359" y="557"/>
                </a:lnTo>
                <a:lnTo>
                  <a:pt x="359" y="557"/>
                </a:lnTo>
                <a:lnTo>
                  <a:pt x="359" y="557"/>
                </a:lnTo>
                <a:lnTo>
                  <a:pt x="359" y="557"/>
                </a:lnTo>
                <a:lnTo>
                  <a:pt x="359" y="557"/>
                </a:lnTo>
                <a:close/>
                <a:moveTo>
                  <a:pt x="279" y="550"/>
                </a:moveTo>
                <a:lnTo>
                  <a:pt x="279" y="550"/>
                </a:lnTo>
                <a:lnTo>
                  <a:pt x="283" y="550"/>
                </a:lnTo>
                <a:lnTo>
                  <a:pt x="284" y="551"/>
                </a:lnTo>
                <a:lnTo>
                  <a:pt x="283" y="551"/>
                </a:lnTo>
                <a:lnTo>
                  <a:pt x="279" y="550"/>
                </a:lnTo>
                <a:lnTo>
                  <a:pt x="279" y="550"/>
                </a:lnTo>
                <a:lnTo>
                  <a:pt x="280" y="550"/>
                </a:lnTo>
                <a:lnTo>
                  <a:pt x="279" y="550"/>
                </a:lnTo>
                <a:lnTo>
                  <a:pt x="279" y="550"/>
                </a:lnTo>
                <a:close/>
                <a:moveTo>
                  <a:pt x="221" y="527"/>
                </a:moveTo>
                <a:lnTo>
                  <a:pt x="221" y="527"/>
                </a:lnTo>
                <a:lnTo>
                  <a:pt x="220" y="526"/>
                </a:lnTo>
                <a:lnTo>
                  <a:pt x="220" y="526"/>
                </a:lnTo>
                <a:lnTo>
                  <a:pt x="221" y="527"/>
                </a:lnTo>
                <a:lnTo>
                  <a:pt x="223" y="527"/>
                </a:lnTo>
                <a:lnTo>
                  <a:pt x="221" y="527"/>
                </a:lnTo>
                <a:lnTo>
                  <a:pt x="221" y="527"/>
                </a:lnTo>
                <a:close/>
                <a:moveTo>
                  <a:pt x="397" y="554"/>
                </a:moveTo>
                <a:lnTo>
                  <a:pt x="397" y="554"/>
                </a:lnTo>
                <a:lnTo>
                  <a:pt x="402" y="552"/>
                </a:lnTo>
                <a:lnTo>
                  <a:pt x="402" y="552"/>
                </a:lnTo>
                <a:lnTo>
                  <a:pt x="398" y="554"/>
                </a:lnTo>
                <a:lnTo>
                  <a:pt x="397" y="554"/>
                </a:lnTo>
                <a:lnTo>
                  <a:pt x="397" y="554"/>
                </a:lnTo>
                <a:close/>
                <a:moveTo>
                  <a:pt x="289" y="555"/>
                </a:moveTo>
                <a:lnTo>
                  <a:pt x="289" y="555"/>
                </a:lnTo>
                <a:lnTo>
                  <a:pt x="296" y="554"/>
                </a:lnTo>
                <a:lnTo>
                  <a:pt x="296" y="554"/>
                </a:lnTo>
                <a:lnTo>
                  <a:pt x="289" y="555"/>
                </a:lnTo>
                <a:lnTo>
                  <a:pt x="289" y="555"/>
                </a:lnTo>
                <a:close/>
                <a:moveTo>
                  <a:pt x="377" y="560"/>
                </a:moveTo>
                <a:lnTo>
                  <a:pt x="377" y="560"/>
                </a:lnTo>
                <a:lnTo>
                  <a:pt x="383" y="558"/>
                </a:lnTo>
                <a:lnTo>
                  <a:pt x="384" y="560"/>
                </a:lnTo>
                <a:lnTo>
                  <a:pt x="384" y="560"/>
                </a:lnTo>
                <a:lnTo>
                  <a:pt x="380" y="560"/>
                </a:lnTo>
                <a:lnTo>
                  <a:pt x="377" y="560"/>
                </a:lnTo>
                <a:lnTo>
                  <a:pt x="377" y="560"/>
                </a:lnTo>
                <a:lnTo>
                  <a:pt x="378" y="560"/>
                </a:lnTo>
                <a:lnTo>
                  <a:pt x="377" y="560"/>
                </a:lnTo>
                <a:lnTo>
                  <a:pt x="377" y="560"/>
                </a:lnTo>
                <a:close/>
                <a:moveTo>
                  <a:pt x="304" y="557"/>
                </a:moveTo>
                <a:lnTo>
                  <a:pt x="304" y="557"/>
                </a:lnTo>
                <a:lnTo>
                  <a:pt x="297" y="557"/>
                </a:lnTo>
                <a:lnTo>
                  <a:pt x="304" y="557"/>
                </a:lnTo>
                <a:lnTo>
                  <a:pt x="304" y="557"/>
                </a:lnTo>
                <a:lnTo>
                  <a:pt x="303" y="557"/>
                </a:lnTo>
                <a:lnTo>
                  <a:pt x="304" y="557"/>
                </a:lnTo>
                <a:lnTo>
                  <a:pt x="304" y="557"/>
                </a:lnTo>
                <a:close/>
                <a:moveTo>
                  <a:pt x="344" y="562"/>
                </a:moveTo>
                <a:lnTo>
                  <a:pt x="344" y="562"/>
                </a:lnTo>
                <a:lnTo>
                  <a:pt x="341" y="562"/>
                </a:lnTo>
                <a:lnTo>
                  <a:pt x="341" y="562"/>
                </a:lnTo>
                <a:lnTo>
                  <a:pt x="344" y="561"/>
                </a:lnTo>
                <a:lnTo>
                  <a:pt x="344" y="562"/>
                </a:lnTo>
                <a:lnTo>
                  <a:pt x="344" y="562"/>
                </a:lnTo>
                <a:lnTo>
                  <a:pt x="344" y="562"/>
                </a:lnTo>
                <a:close/>
                <a:moveTo>
                  <a:pt x="368" y="562"/>
                </a:moveTo>
                <a:lnTo>
                  <a:pt x="368" y="562"/>
                </a:lnTo>
                <a:lnTo>
                  <a:pt x="373" y="561"/>
                </a:lnTo>
                <a:lnTo>
                  <a:pt x="368" y="562"/>
                </a:lnTo>
                <a:lnTo>
                  <a:pt x="368" y="562"/>
                </a:lnTo>
                <a:lnTo>
                  <a:pt x="369" y="562"/>
                </a:lnTo>
                <a:lnTo>
                  <a:pt x="368" y="562"/>
                </a:lnTo>
                <a:lnTo>
                  <a:pt x="368" y="562"/>
                </a:lnTo>
                <a:close/>
                <a:moveTo>
                  <a:pt x="333" y="563"/>
                </a:moveTo>
                <a:lnTo>
                  <a:pt x="333" y="563"/>
                </a:lnTo>
                <a:lnTo>
                  <a:pt x="338" y="562"/>
                </a:lnTo>
                <a:lnTo>
                  <a:pt x="338" y="562"/>
                </a:lnTo>
                <a:lnTo>
                  <a:pt x="333" y="563"/>
                </a:lnTo>
                <a:lnTo>
                  <a:pt x="333" y="563"/>
                </a:lnTo>
                <a:close/>
                <a:moveTo>
                  <a:pt x="319" y="563"/>
                </a:moveTo>
                <a:lnTo>
                  <a:pt x="319" y="563"/>
                </a:lnTo>
                <a:lnTo>
                  <a:pt x="321" y="563"/>
                </a:lnTo>
                <a:lnTo>
                  <a:pt x="324" y="563"/>
                </a:lnTo>
                <a:lnTo>
                  <a:pt x="323" y="563"/>
                </a:lnTo>
                <a:lnTo>
                  <a:pt x="319" y="563"/>
                </a:lnTo>
                <a:lnTo>
                  <a:pt x="319" y="563"/>
                </a:lnTo>
                <a:lnTo>
                  <a:pt x="320" y="563"/>
                </a:lnTo>
                <a:lnTo>
                  <a:pt x="319" y="563"/>
                </a:lnTo>
                <a:lnTo>
                  <a:pt x="319" y="563"/>
                </a:lnTo>
                <a:close/>
                <a:moveTo>
                  <a:pt x="330" y="562"/>
                </a:moveTo>
                <a:lnTo>
                  <a:pt x="330" y="562"/>
                </a:lnTo>
                <a:lnTo>
                  <a:pt x="327" y="563"/>
                </a:lnTo>
                <a:lnTo>
                  <a:pt x="324" y="563"/>
                </a:lnTo>
                <a:lnTo>
                  <a:pt x="324" y="563"/>
                </a:lnTo>
                <a:lnTo>
                  <a:pt x="327" y="562"/>
                </a:lnTo>
                <a:lnTo>
                  <a:pt x="330" y="562"/>
                </a:lnTo>
                <a:lnTo>
                  <a:pt x="330" y="562"/>
                </a:lnTo>
                <a:close/>
                <a:moveTo>
                  <a:pt x="361" y="563"/>
                </a:moveTo>
                <a:lnTo>
                  <a:pt x="361" y="563"/>
                </a:lnTo>
                <a:lnTo>
                  <a:pt x="363" y="562"/>
                </a:lnTo>
                <a:lnTo>
                  <a:pt x="366" y="562"/>
                </a:lnTo>
                <a:lnTo>
                  <a:pt x="366" y="562"/>
                </a:lnTo>
                <a:lnTo>
                  <a:pt x="361" y="563"/>
                </a:lnTo>
                <a:lnTo>
                  <a:pt x="361" y="563"/>
                </a:lnTo>
                <a:close/>
                <a:moveTo>
                  <a:pt x="326" y="564"/>
                </a:moveTo>
                <a:lnTo>
                  <a:pt x="326" y="564"/>
                </a:lnTo>
                <a:lnTo>
                  <a:pt x="331" y="563"/>
                </a:lnTo>
                <a:lnTo>
                  <a:pt x="331" y="563"/>
                </a:lnTo>
                <a:lnTo>
                  <a:pt x="329" y="564"/>
                </a:lnTo>
                <a:lnTo>
                  <a:pt x="326" y="564"/>
                </a:lnTo>
                <a:lnTo>
                  <a:pt x="326" y="564"/>
                </a:lnTo>
                <a:close/>
                <a:moveTo>
                  <a:pt x="320" y="566"/>
                </a:moveTo>
                <a:lnTo>
                  <a:pt x="320" y="566"/>
                </a:lnTo>
                <a:lnTo>
                  <a:pt x="325" y="564"/>
                </a:lnTo>
                <a:lnTo>
                  <a:pt x="323" y="563"/>
                </a:lnTo>
                <a:lnTo>
                  <a:pt x="319" y="564"/>
                </a:lnTo>
                <a:lnTo>
                  <a:pt x="319" y="566"/>
                </a:lnTo>
                <a:lnTo>
                  <a:pt x="320" y="566"/>
                </a:lnTo>
                <a:lnTo>
                  <a:pt x="320" y="566"/>
                </a:lnTo>
                <a:lnTo>
                  <a:pt x="320" y="566"/>
                </a:lnTo>
                <a:lnTo>
                  <a:pt x="320" y="566"/>
                </a:lnTo>
                <a:lnTo>
                  <a:pt x="320" y="566"/>
                </a:lnTo>
                <a:close/>
                <a:moveTo>
                  <a:pt x="312" y="566"/>
                </a:moveTo>
                <a:lnTo>
                  <a:pt x="312" y="566"/>
                </a:lnTo>
                <a:lnTo>
                  <a:pt x="323" y="564"/>
                </a:lnTo>
                <a:lnTo>
                  <a:pt x="323" y="564"/>
                </a:lnTo>
                <a:lnTo>
                  <a:pt x="319" y="566"/>
                </a:lnTo>
                <a:lnTo>
                  <a:pt x="312" y="566"/>
                </a:lnTo>
                <a:lnTo>
                  <a:pt x="312" y="566"/>
                </a:lnTo>
                <a:close/>
                <a:moveTo>
                  <a:pt x="363" y="566"/>
                </a:moveTo>
                <a:lnTo>
                  <a:pt x="363" y="566"/>
                </a:lnTo>
                <a:lnTo>
                  <a:pt x="371" y="563"/>
                </a:lnTo>
                <a:lnTo>
                  <a:pt x="371" y="563"/>
                </a:lnTo>
                <a:lnTo>
                  <a:pt x="363" y="566"/>
                </a:lnTo>
                <a:lnTo>
                  <a:pt x="363" y="566"/>
                </a:lnTo>
                <a:close/>
                <a:moveTo>
                  <a:pt x="347" y="567"/>
                </a:moveTo>
                <a:lnTo>
                  <a:pt x="347" y="567"/>
                </a:lnTo>
                <a:lnTo>
                  <a:pt x="348" y="566"/>
                </a:lnTo>
                <a:lnTo>
                  <a:pt x="350" y="566"/>
                </a:lnTo>
                <a:lnTo>
                  <a:pt x="350" y="566"/>
                </a:lnTo>
                <a:lnTo>
                  <a:pt x="347" y="567"/>
                </a:lnTo>
                <a:lnTo>
                  <a:pt x="347" y="567"/>
                </a:lnTo>
                <a:close/>
                <a:moveTo>
                  <a:pt x="350" y="568"/>
                </a:moveTo>
                <a:lnTo>
                  <a:pt x="350" y="568"/>
                </a:lnTo>
                <a:lnTo>
                  <a:pt x="348" y="568"/>
                </a:lnTo>
                <a:lnTo>
                  <a:pt x="348" y="567"/>
                </a:lnTo>
                <a:lnTo>
                  <a:pt x="351" y="566"/>
                </a:lnTo>
                <a:lnTo>
                  <a:pt x="354" y="564"/>
                </a:lnTo>
                <a:lnTo>
                  <a:pt x="354" y="566"/>
                </a:lnTo>
                <a:lnTo>
                  <a:pt x="350" y="568"/>
                </a:lnTo>
                <a:lnTo>
                  <a:pt x="350" y="568"/>
                </a:lnTo>
                <a:lnTo>
                  <a:pt x="349" y="568"/>
                </a:lnTo>
                <a:lnTo>
                  <a:pt x="350" y="568"/>
                </a:lnTo>
                <a:lnTo>
                  <a:pt x="350" y="568"/>
                </a:lnTo>
                <a:lnTo>
                  <a:pt x="350" y="568"/>
                </a:lnTo>
                <a:lnTo>
                  <a:pt x="350" y="568"/>
                </a:lnTo>
                <a:close/>
                <a:moveTo>
                  <a:pt x="308" y="564"/>
                </a:moveTo>
                <a:lnTo>
                  <a:pt x="308" y="564"/>
                </a:lnTo>
                <a:lnTo>
                  <a:pt x="303" y="564"/>
                </a:lnTo>
                <a:lnTo>
                  <a:pt x="302" y="564"/>
                </a:lnTo>
                <a:lnTo>
                  <a:pt x="302" y="563"/>
                </a:lnTo>
                <a:lnTo>
                  <a:pt x="302" y="563"/>
                </a:lnTo>
                <a:lnTo>
                  <a:pt x="308" y="564"/>
                </a:lnTo>
                <a:lnTo>
                  <a:pt x="308" y="564"/>
                </a:lnTo>
                <a:close/>
                <a:moveTo>
                  <a:pt x="307" y="566"/>
                </a:moveTo>
                <a:lnTo>
                  <a:pt x="307" y="566"/>
                </a:lnTo>
                <a:lnTo>
                  <a:pt x="310" y="566"/>
                </a:lnTo>
                <a:lnTo>
                  <a:pt x="307" y="566"/>
                </a:lnTo>
                <a:lnTo>
                  <a:pt x="307" y="566"/>
                </a:lnTo>
                <a:lnTo>
                  <a:pt x="308" y="566"/>
                </a:lnTo>
                <a:lnTo>
                  <a:pt x="307" y="566"/>
                </a:lnTo>
                <a:lnTo>
                  <a:pt x="307" y="566"/>
                </a:lnTo>
                <a:close/>
                <a:moveTo>
                  <a:pt x="327" y="568"/>
                </a:moveTo>
                <a:lnTo>
                  <a:pt x="327" y="568"/>
                </a:lnTo>
                <a:lnTo>
                  <a:pt x="331" y="568"/>
                </a:lnTo>
                <a:lnTo>
                  <a:pt x="327" y="568"/>
                </a:lnTo>
                <a:lnTo>
                  <a:pt x="327" y="568"/>
                </a:lnTo>
                <a:lnTo>
                  <a:pt x="327" y="568"/>
                </a:lnTo>
                <a:lnTo>
                  <a:pt x="327" y="568"/>
                </a:lnTo>
                <a:lnTo>
                  <a:pt x="327" y="568"/>
                </a:lnTo>
                <a:close/>
                <a:moveTo>
                  <a:pt x="337" y="569"/>
                </a:moveTo>
                <a:lnTo>
                  <a:pt x="337" y="569"/>
                </a:lnTo>
                <a:lnTo>
                  <a:pt x="336" y="569"/>
                </a:lnTo>
                <a:lnTo>
                  <a:pt x="337" y="568"/>
                </a:lnTo>
                <a:lnTo>
                  <a:pt x="337" y="568"/>
                </a:lnTo>
                <a:lnTo>
                  <a:pt x="338" y="569"/>
                </a:lnTo>
                <a:lnTo>
                  <a:pt x="337" y="569"/>
                </a:lnTo>
                <a:lnTo>
                  <a:pt x="337" y="569"/>
                </a:lnTo>
                <a:close/>
                <a:moveTo>
                  <a:pt x="309" y="567"/>
                </a:moveTo>
                <a:lnTo>
                  <a:pt x="309" y="567"/>
                </a:lnTo>
                <a:lnTo>
                  <a:pt x="307" y="567"/>
                </a:lnTo>
                <a:lnTo>
                  <a:pt x="306" y="567"/>
                </a:lnTo>
                <a:lnTo>
                  <a:pt x="306" y="567"/>
                </a:lnTo>
                <a:lnTo>
                  <a:pt x="308" y="567"/>
                </a:lnTo>
                <a:lnTo>
                  <a:pt x="309" y="567"/>
                </a:lnTo>
                <a:lnTo>
                  <a:pt x="309" y="567"/>
                </a:lnTo>
                <a:close/>
                <a:moveTo>
                  <a:pt x="327" y="572"/>
                </a:moveTo>
                <a:lnTo>
                  <a:pt x="327" y="572"/>
                </a:lnTo>
                <a:lnTo>
                  <a:pt x="326" y="570"/>
                </a:lnTo>
                <a:lnTo>
                  <a:pt x="327" y="570"/>
                </a:lnTo>
                <a:lnTo>
                  <a:pt x="332" y="569"/>
                </a:lnTo>
                <a:lnTo>
                  <a:pt x="335" y="568"/>
                </a:lnTo>
                <a:lnTo>
                  <a:pt x="327" y="572"/>
                </a:lnTo>
                <a:lnTo>
                  <a:pt x="327" y="572"/>
                </a:lnTo>
                <a:lnTo>
                  <a:pt x="329" y="570"/>
                </a:lnTo>
                <a:lnTo>
                  <a:pt x="327" y="572"/>
                </a:lnTo>
                <a:lnTo>
                  <a:pt x="327" y="572"/>
                </a:lnTo>
                <a:close/>
                <a:moveTo>
                  <a:pt x="313" y="572"/>
                </a:moveTo>
                <a:lnTo>
                  <a:pt x="313" y="572"/>
                </a:lnTo>
                <a:lnTo>
                  <a:pt x="319" y="572"/>
                </a:lnTo>
                <a:lnTo>
                  <a:pt x="324" y="572"/>
                </a:lnTo>
                <a:lnTo>
                  <a:pt x="324" y="572"/>
                </a:lnTo>
                <a:lnTo>
                  <a:pt x="317" y="572"/>
                </a:lnTo>
                <a:lnTo>
                  <a:pt x="314" y="572"/>
                </a:lnTo>
                <a:lnTo>
                  <a:pt x="313" y="572"/>
                </a:lnTo>
                <a:lnTo>
                  <a:pt x="313" y="572"/>
                </a:lnTo>
                <a:close/>
                <a:moveTo>
                  <a:pt x="315" y="572"/>
                </a:moveTo>
                <a:lnTo>
                  <a:pt x="315" y="572"/>
                </a:lnTo>
                <a:lnTo>
                  <a:pt x="319" y="572"/>
                </a:lnTo>
                <a:lnTo>
                  <a:pt x="315" y="572"/>
                </a:lnTo>
                <a:lnTo>
                  <a:pt x="315" y="572"/>
                </a:lnTo>
                <a:lnTo>
                  <a:pt x="317" y="572"/>
                </a:lnTo>
                <a:lnTo>
                  <a:pt x="315" y="572"/>
                </a:lnTo>
                <a:lnTo>
                  <a:pt x="315" y="572"/>
                </a:lnTo>
                <a:close/>
                <a:moveTo>
                  <a:pt x="297" y="573"/>
                </a:moveTo>
                <a:lnTo>
                  <a:pt x="297" y="573"/>
                </a:lnTo>
                <a:lnTo>
                  <a:pt x="294" y="572"/>
                </a:lnTo>
                <a:lnTo>
                  <a:pt x="297" y="573"/>
                </a:lnTo>
                <a:lnTo>
                  <a:pt x="297" y="573"/>
                </a:lnTo>
                <a:lnTo>
                  <a:pt x="296" y="573"/>
                </a:lnTo>
                <a:lnTo>
                  <a:pt x="297" y="573"/>
                </a:lnTo>
                <a:lnTo>
                  <a:pt x="297" y="573"/>
                </a:lnTo>
                <a:close/>
                <a:moveTo>
                  <a:pt x="250" y="563"/>
                </a:moveTo>
                <a:lnTo>
                  <a:pt x="250" y="563"/>
                </a:lnTo>
                <a:lnTo>
                  <a:pt x="255" y="563"/>
                </a:lnTo>
                <a:lnTo>
                  <a:pt x="256" y="564"/>
                </a:lnTo>
                <a:lnTo>
                  <a:pt x="256" y="564"/>
                </a:lnTo>
                <a:lnTo>
                  <a:pt x="256" y="564"/>
                </a:lnTo>
                <a:lnTo>
                  <a:pt x="250" y="563"/>
                </a:lnTo>
                <a:lnTo>
                  <a:pt x="250" y="563"/>
                </a:lnTo>
                <a:close/>
                <a:moveTo>
                  <a:pt x="203" y="541"/>
                </a:moveTo>
                <a:lnTo>
                  <a:pt x="203" y="541"/>
                </a:lnTo>
                <a:lnTo>
                  <a:pt x="203" y="541"/>
                </a:lnTo>
                <a:lnTo>
                  <a:pt x="203" y="541"/>
                </a:lnTo>
                <a:lnTo>
                  <a:pt x="206" y="541"/>
                </a:lnTo>
                <a:lnTo>
                  <a:pt x="206" y="541"/>
                </a:lnTo>
                <a:lnTo>
                  <a:pt x="203" y="541"/>
                </a:lnTo>
                <a:lnTo>
                  <a:pt x="203" y="541"/>
                </a:lnTo>
                <a:close/>
                <a:moveTo>
                  <a:pt x="251" y="564"/>
                </a:moveTo>
                <a:lnTo>
                  <a:pt x="251" y="564"/>
                </a:lnTo>
                <a:lnTo>
                  <a:pt x="255" y="564"/>
                </a:lnTo>
                <a:lnTo>
                  <a:pt x="256" y="564"/>
                </a:lnTo>
                <a:lnTo>
                  <a:pt x="255" y="564"/>
                </a:lnTo>
                <a:lnTo>
                  <a:pt x="254" y="566"/>
                </a:lnTo>
                <a:lnTo>
                  <a:pt x="251" y="564"/>
                </a:lnTo>
                <a:lnTo>
                  <a:pt x="251" y="564"/>
                </a:lnTo>
                <a:lnTo>
                  <a:pt x="253" y="564"/>
                </a:lnTo>
                <a:lnTo>
                  <a:pt x="251" y="564"/>
                </a:lnTo>
                <a:lnTo>
                  <a:pt x="251" y="564"/>
                </a:lnTo>
                <a:close/>
                <a:moveTo>
                  <a:pt x="250" y="564"/>
                </a:moveTo>
                <a:lnTo>
                  <a:pt x="250" y="564"/>
                </a:lnTo>
                <a:lnTo>
                  <a:pt x="249" y="564"/>
                </a:lnTo>
                <a:lnTo>
                  <a:pt x="249" y="564"/>
                </a:lnTo>
                <a:lnTo>
                  <a:pt x="251" y="564"/>
                </a:lnTo>
                <a:lnTo>
                  <a:pt x="251" y="564"/>
                </a:lnTo>
                <a:lnTo>
                  <a:pt x="251" y="564"/>
                </a:lnTo>
                <a:lnTo>
                  <a:pt x="250" y="564"/>
                </a:lnTo>
                <a:lnTo>
                  <a:pt x="250" y="564"/>
                </a:lnTo>
                <a:close/>
                <a:moveTo>
                  <a:pt x="271" y="572"/>
                </a:moveTo>
                <a:lnTo>
                  <a:pt x="271" y="572"/>
                </a:lnTo>
                <a:lnTo>
                  <a:pt x="268" y="572"/>
                </a:lnTo>
                <a:lnTo>
                  <a:pt x="271" y="572"/>
                </a:lnTo>
                <a:lnTo>
                  <a:pt x="271" y="572"/>
                </a:lnTo>
                <a:lnTo>
                  <a:pt x="270" y="572"/>
                </a:lnTo>
                <a:lnTo>
                  <a:pt x="271" y="572"/>
                </a:lnTo>
                <a:lnTo>
                  <a:pt x="271" y="572"/>
                </a:lnTo>
                <a:close/>
                <a:moveTo>
                  <a:pt x="249" y="566"/>
                </a:moveTo>
                <a:lnTo>
                  <a:pt x="249" y="566"/>
                </a:lnTo>
                <a:lnTo>
                  <a:pt x="253" y="566"/>
                </a:lnTo>
                <a:lnTo>
                  <a:pt x="249" y="566"/>
                </a:lnTo>
                <a:lnTo>
                  <a:pt x="249" y="566"/>
                </a:lnTo>
                <a:lnTo>
                  <a:pt x="250" y="566"/>
                </a:lnTo>
                <a:lnTo>
                  <a:pt x="249" y="566"/>
                </a:lnTo>
                <a:lnTo>
                  <a:pt x="249" y="566"/>
                </a:lnTo>
                <a:close/>
                <a:moveTo>
                  <a:pt x="241" y="562"/>
                </a:moveTo>
                <a:lnTo>
                  <a:pt x="241" y="562"/>
                </a:lnTo>
                <a:lnTo>
                  <a:pt x="238" y="562"/>
                </a:lnTo>
                <a:lnTo>
                  <a:pt x="236" y="561"/>
                </a:lnTo>
                <a:lnTo>
                  <a:pt x="236" y="561"/>
                </a:lnTo>
                <a:lnTo>
                  <a:pt x="241" y="562"/>
                </a:lnTo>
                <a:lnTo>
                  <a:pt x="241" y="562"/>
                </a:lnTo>
                <a:close/>
                <a:moveTo>
                  <a:pt x="235" y="561"/>
                </a:moveTo>
                <a:lnTo>
                  <a:pt x="235" y="561"/>
                </a:lnTo>
                <a:lnTo>
                  <a:pt x="235" y="561"/>
                </a:lnTo>
                <a:lnTo>
                  <a:pt x="236" y="561"/>
                </a:lnTo>
                <a:lnTo>
                  <a:pt x="236" y="560"/>
                </a:lnTo>
                <a:lnTo>
                  <a:pt x="235" y="561"/>
                </a:lnTo>
                <a:lnTo>
                  <a:pt x="235" y="561"/>
                </a:lnTo>
                <a:lnTo>
                  <a:pt x="235" y="561"/>
                </a:lnTo>
                <a:lnTo>
                  <a:pt x="235" y="561"/>
                </a:lnTo>
                <a:close/>
                <a:moveTo>
                  <a:pt x="188" y="535"/>
                </a:moveTo>
                <a:lnTo>
                  <a:pt x="188" y="535"/>
                </a:lnTo>
                <a:lnTo>
                  <a:pt x="176" y="532"/>
                </a:lnTo>
                <a:lnTo>
                  <a:pt x="174" y="531"/>
                </a:lnTo>
                <a:lnTo>
                  <a:pt x="177" y="531"/>
                </a:lnTo>
                <a:lnTo>
                  <a:pt x="183" y="533"/>
                </a:lnTo>
                <a:lnTo>
                  <a:pt x="186" y="534"/>
                </a:lnTo>
                <a:lnTo>
                  <a:pt x="188" y="535"/>
                </a:lnTo>
                <a:lnTo>
                  <a:pt x="188" y="535"/>
                </a:lnTo>
                <a:lnTo>
                  <a:pt x="189" y="535"/>
                </a:lnTo>
                <a:lnTo>
                  <a:pt x="188" y="535"/>
                </a:lnTo>
                <a:lnTo>
                  <a:pt x="188" y="535"/>
                </a:lnTo>
                <a:close/>
                <a:moveTo>
                  <a:pt x="241" y="563"/>
                </a:moveTo>
                <a:lnTo>
                  <a:pt x="241" y="563"/>
                </a:lnTo>
                <a:lnTo>
                  <a:pt x="235" y="561"/>
                </a:lnTo>
                <a:lnTo>
                  <a:pt x="241" y="563"/>
                </a:lnTo>
                <a:lnTo>
                  <a:pt x="241" y="563"/>
                </a:lnTo>
                <a:lnTo>
                  <a:pt x="239" y="563"/>
                </a:lnTo>
                <a:lnTo>
                  <a:pt x="241" y="563"/>
                </a:lnTo>
                <a:lnTo>
                  <a:pt x="241" y="563"/>
                </a:lnTo>
                <a:lnTo>
                  <a:pt x="241" y="563"/>
                </a:lnTo>
                <a:lnTo>
                  <a:pt x="241" y="563"/>
                </a:lnTo>
                <a:close/>
                <a:moveTo>
                  <a:pt x="258" y="570"/>
                </a:moveTo>
                <a:lnTo>
                  <a:pt x="258" y="570"/>
                </a:lnTo>
                <a:lnTo>
                  <a:pt x="261" y="570"/>
                </a:lnTo>
                <a:lnTo>
                  <a:pt x="264" y="570"/>
                </a:lnTo>
                <a:lnTo>
                  <a:pt x="264" y="570"/>
                </a:lnTo>
                <a:lnTo>
                  <a:pt x="258" y="570"/>
                </a:lnTo>
                <a:lnTo>
                  <a:pt x="258" y="570"/>
                </a:lnTo>
                <a:close/>
                <a:moveTo>
                  <a:pt x="221" y="556"/>
                </a:moveTo>
                <a:lnTo>
                  <a:pt x="221" y="556"/>
                </a:lnTo>
                <a:lnTo>
                  <a:pt x="225" y="557"/>
                </a:lnTo>
                <a:lnTo>
                  <a:pt x="221" y="556"/>
                </a:lnTo>
                <a:lnTo>
                  <a:pt x="221" y="556"/>
                </a:lnTo>
                <a:lnTo>
                  <a:pt x="223" y="556"/>
                </a:lnTo>
                <a:lnTo>
                  <a:pt x="221" y="556"/>
                </a:lnTo>
                <a:lnTo>
                  <a:pt x="221" y="556"/>
                </a:lnTo>
                <a:close/>
                <a:moveTo>
                  <a:pt x="206" y="554"/>
                </a:moveTo>
                <a:lnTo>
                  <a:pt x="206" y="554"/>
                </a:lnTo>
                <a:lnTo>
                  <a:pt x="221" y="556"/>
                </a:lnTo>
                <a:lnTo>
                  <a:pt x="230" y="558"/>
                </a:lnTo>
                <a:lnTo>
                  <a:pt x="230" y="558"/>
                </a:lnTo>
                <a:lnTo>
                  <a:pt x="229" y="558"/>
                </a:lnTo>
                <a:lnTo>
                  <a:pt x="224" y="560"/>
                </a:lnTo>
                <a:lnTo>
                  <a:pt x="224" y="560"/>
                </a:lnTo>
                <a:lnTo>
                  <a:pt x="213" y="555"/>
                </a:lnTo>
                <a:lnTo>
                  <a:pt x="208" y="552"/>
                </a:lnTo>
                <a:lnTo>
                  <a:pt x="206" y="552"/>
                </a:lnTo>
                <a:lnTo>
                  <a:pt x="206" y="554"/>
                </a:lnTo>
                <a:lnTo>
                  <a:pt x="206" y="554"/>
                </a:lnTo>
                <a:lnTo>
                  <a:pt x="206" y="554"/>
                </a:lnTo>
                <a:lnTo>
                  <a:pt x="206" y="554"/>
                </a:lnTo>
                <a:lnTo>
                  <a:pt x="206" y="554"/>
                </a:lnTo>
                <a:close/>
                <a:moveTo>
                  <a:pt x="203" y="554"/>
                </a:moveTo>
                <a:lnTo>
                  <a:pt x="203" y="554"/>
                </a:lnTo>
                <a:lnTo>
                  <a:pt x="200" y="554"/>
                </a:lnTo>
                <a:lnTo>
                  <a:pt x="196" y="551"/>
                </a:lnTo>
                <a:lnTo>
                  <a:pt x="195" y="551"/>
                </a:lnTo>
                <a:lnTo>
                  <a:pt x="203" y="554"/>
                </a:lnTo>
                <a:lnTo>
                  <a:pt x="203" y="554"/>
                </a:lnTo>
                <a:lnTo>
                  <a:pt x="202" y="554"/>
                </a:lnTo>
                <a:lnTo>
                  <a:pt x="203" y="554"/>
                </a:lnTo>
                <a:lnTo>
                  <a:pt x="203" y="554"/>
                </a:lnTo>
                <a:close/>
                <a:moveTo>
                  <a:pt x="258" y="570"/>
                </a:moveTo>
                <a:lnTo>
                  <a:pt x="258" y="570"/>
                </a:lnTo>
                <a:lnTo>
                  <a:pt x="250" y="569"/>
                </a:lnTo>
                <a:lnTo>
                  <a:pt x="250" y="569"/>
                </a:lnTo>
                <a:lnTo>
                  <a:pt x="255" y="569"/>
                </a:lnTo>
                <a:lnTo>
                  <a:pt x="258" y="570"/>
                </a:lnTo>
                <a:lnTo>
                  <a:pt x="258" y="570"/>
                </a:lnTo>
                <a:close/>
                <a:moveTo>
                  <a:pt x="237" y="563"/>
                </a:moveTo>
                <a:lnTo>
                  <a:pt x="237" y="563"/>
                </a:lnTo>
                <a:lnTo>
                  <a:pt x="241" y="564"/>
                </a:lnTo>
                <a:lnTo>
                  <a:pt x="241" y="564"/>
                </a:lnTo>
                <a:lnTo>
                  <a:pt x="238" y="564"/>
                </a:lnTo>
                <a:lnTo>
                  <a:pt x="237" y="563"/>
                </a:lnTo>
                <a:lnTo>
                  <a:pt x="237" y="563"/>
                </a:lnTo>
                <a:close/>
                <a:moveTo>
                  <a:pt x="227" y="561"/>
                </a:moveTo>
                <a:lnTo>
                  <a:pt x="227" y="561"/>
                </a:lnTo>
                <a:lnTo>
                  <a:pt x="231" y="562"/>
                </a:lnTo>
                <a:lnTo>
                  <a:pt x="232" y="562"/>
                </a:lnTo>
                <a:lnTo>
                  <a:pt x="232" y="562"/>
                </a:lnTo>
                <a:lnTo>
                  <a:pt x="227" y="561"/>
                </a:lnTo>
                <a:lnTo>
                  <a:pt x="227" y="561"/>
                </a:lnTo>
                <a:close/>
                <a:moveTo>
                  <a:pt x="245" y="568"/>
                </a:moveTo>
                <a:lnTo>
                  <a:pt x="245" y="568"/>
                </a:lnTo>
                <a:lnTo>
                  <a:pt x="249" y="569"/>
                </a:lnTo>
                <a:lnTo>
                  <a:pt x="249" y="569"/>
                </a:lnTo>
                <a:lnTo>
                  <a:pt x="245" y="568"/>
                </a:lnTo>
                <a:lnTo>
                  <a:pt x="245" y="568"/>
                </a:lnTo>
                <a:close/>
                <a:moveTo>
                  <a:pt x="167" y="526"/>
                </a:moveTo>
                <a:lnTo>
                  <a:pt x="167" y="526"/>
                </a:lnTo>
                <a:lnTo>
                  <a:pt x="168" y="527"/>
                </a:lnTo>
                <a:lnTo>
                  <a:pt x="170" y="527"/>
                </a:lnTo>
                <a:lnTo>
                  <a:pt x="170" y="527"/>
                </a:lnTo>
                <a:lnTo>
                  <a:pt x="171" y="527"/>
                </a:lnTo>
                <a:lnTo>
                  <a:pt x="170" y="527"/>
                </a:lnTo>
                <a:lnTo>
                  <a:pt x="167" y="526"/>
                </a:lnTo>
                <a:lnTo>
                  <a:pt x="167" y="526"/>
                </a:lnTo>
                <a:close/>
                <a:moveTo>
                  <a:pt x="162" y="523"/>
                </a:moveTo>
                <a:lnTo>
                  <a:pt x="162" y="523"/>
                </a:lnTo>
                <a:lnTo>
                  <a:pt x="164" y="523"/>
                </a:lnTo>
                <a:lnTo>
                  <a:pt x="165" y="523"/>
                </a:lnTo>
                <a:lnTo>
                  <a:pt x="167" y="526"/>
                </a:lnTo>
                <a:lnTo>
                  <a:pt x="167" y="527"/>
                </a:lnTo>
                <a:lnTo>
                  <a:pt x="167" y="527"/>
                </a:lnTo>
                <a:lnTo>
                  <a:pt x="162" y="523"/>
                </a:lnTo>
                <a:lnTo>
                  <a:pt x="162" y="523"/>
                </a:lnTo>
                <a:lnTo>
                  <a:pt x="162" y="523"/>
                </a:lnTo>
                <a:lnTo>
                  <a:pt x="162" y="523"/>
                </a:lnTo>
                <a:lnTo>
                  <a:pt x="162" y="523"/>
                </a:lnTo>
                <a:close/>
                <a:moveTo>
                  <a:pt x="214" y="557"/>
                </a:moveTo>
                <a:lnTo>
                  <a:pt x="214" y="557"/>
                </a:lnTo>
                <a:lnTo>
                  <a:pt x="217" y="558"/>
                </a:lnTo>
                <a:lnTo>
                  <a:pt x="218" y="558"/>
                </a:lnTo>
                <a:lnTo>
                  <a:pt x="218" y="558"/>
                </a:lnTo>
                <a:lnTo>
                  <a:pt x="214" y="557"/>
                </a:lnTo>
                <a:lnTo>
                  <a:pt x="214" y="557"/>
                </a:lnTo>
                <a:close/>
                <a:moveTo>
                  <a:pt x="223" y="563"/>
                </a:moveTo>
                <a:lnTo>
                  <a:pt x="223" y="563"/>
                </a:lnTo>
                <a:lnTo>
                  <a:pt x="226" y="563"/>
                </a:lnTo>
                <a:lnTo>
                  <a:pt x="226" y="563"/>
                </a:lnTo>
                <a:lnTo>
                  <a:pt x="223" y="563"/>
                </a:lnTo>
                <a:lnTo>
                  <a:pt x="223" y="563"/>
                </a:lnTo>
                <a:close/>
                <a:moveTo>
                  <a:pt x="194" y="550"/>
                </a:moveTo>
                <a:lnTo>
                  <a:pt x="194" y="550"/>
                </a:lnTo>
                <a:lnTo>
                  <a:pt x="190" y="549"/>
                </a:lnTo>
                <a:lnTo>
                  <a:pt x="194" y="550"/>
                </a:lnTo>
                <a:lnTo>
                  <a:pt x="194" y="550"/>
                </a:lnTo>
                <a:lnTo>
                  <a:pt x="194" y="550"/>
                </a:lnTo>
                <a:lnTo>
                  <a:pt x="194" y="550"/>
                </a:lnTo>
                <a:lnTo>
                  <a:pt x="194" y="550"/>
                </a:lnTo>
                <a:lnTo>
                  <a:pt x="194" y="550"/>
                </a:lnTo>
                <a:lnTo>
                  <a:pt x="194" y="550"/>
                </a:lnTo>
                <a:close/>
                <a:moveTo>
                  <a:pt x="184" y="545"/>
                </a:moveTo>
                <a:lnTo>
                  <a:pt x="184" y="545"/>
                </a:lnTo>
                <a:lnTo>
                  <a:pt x="183" y="544"/>
                </a:lnTo>
                <a:lnTo>
                  <a:pt x="183" y="544"/>
                </a:lnTo>
                <a:lnTo>
                  <a:pt x="186" y="544"/>
                </a:lnTo>
                <a:lnTo>
                  <a:pt x="188" y="545"/>
                </a:lnTo>
                <a:lnTo>
                  <a:pt x="184" y="545"/>
                </a:lnTo>
                <a:lnTo>
                  <a:pt x="184" y="545"/>
                </a:lnTo>
                <a:lnTo>
                  <a:pt x="184" y="545"/>
                </a:lnTo>
                <a:lnTo>
                  <a:pt x="184" y="545"/>
                </a:lnTo>
                <a:lnTo>
                  <a:pt x="184" y="545"/>
                </a:lnTo>
                <a:close/>
                <a:moveTo>
                  <a:pt x="189" y="549"/>
                </a:moveTo>
                <a:lnTo>
                  <a:pt x="189" y="549"/>
                </a:lnTo>
                <a:lnTo>
                  <a:pt x="188" y="549"/>
                </a:lnTo>
                <a:lnTo>
                  <a:pt x="189" y="549"/>
                </a:lnTo>
                <a:lnTo>
                  <a:pt x="194" y="549"/>
                </a:lnTo>
                <a:lnTo>
                  <a:pt x="195" y="550"/>
                </a:lnTo>
                <a:lnTo>
                  <a:pt x="189" y="549"/>
                </a:lnTo>
                <a:lnTo>
                  <a:pt x="189" y="549"/>
                </a:lnTo>
                <a:lnTo>
                  <a:pt x="189" y="549"/>
                </a:lnTo>
                <a:lnTo>
                  <a:pt x="189" y="549"/>
                </a:lnTo>
                <a:lnTo>
                  <a:pt x="189" y="549"/>
                </a:lnTo>
                <a:close/>
                <a:moveTo>
                  <a:pt x="93" y="442"/>
                </a:moveTo>
                <a:lnTo>
                  <a:pt x="93" y="442"/>
                </a:lnTo>
                <a:lnTo>
                  <a:pt x="94" y="444"/>
                </a:lnTo>
                <a:lnTo>
                  <a:pt x="93" y="442"/>
                </a:lnTo>
                <a:lnTo>
                  <a:pt x="93" y="442"/>
                </a:lnTo>
                <a:lnTo>
                  <a:pt x="93" y="442"/>
                </a:lnTo>
                <a:lnTo>
                  <a:pt x="93" y="442"/>
                </a:lnTo>
                <a:lnTo>
                  <a:pt x="93" y="442"/>
                </a:lnTo>
                <a:close/>
                <a:moveTo>
                  <a:pt x="142" y="513"/>
                </a:moveTo>
                <a:lnTo>
                  <a:pt x="142" y="513"/>
                </a:lnTo>
                <a:lnTo>
                  <a:pt x="138" y="510"/>
                </a:lnTo>
                <a:lnTo>
                  <a:pt x="142" y="513"/>
                </a:lnTo>
                <a:lnTo>
                  <a:pt x="142" y="513"/>
                </a:lnTo>
                <a:lnTo>
                  <a:pt x="141" y="511"/>
                </a:lnTo>
                <a:lnTo>
                  <a:pt x="142" y="513"/>
                </a:lnTo>
                <a:lnTo>
                  <a:pt x="142" y="513"/>
                </a:lnTo>
                <a:close/>
                <a:moveTo>
                  <a:pt x="173" y="540"/>
                </a:moveTo>
                <a:lnTo>
                  <a:pt x="173" y="540"/>
                </a:lnTo>
                <a:lnTo>
                  <a:pt x="180" y="544"/>
                </a:lnTo>
                <a:lnTo>
                  <a:pt x="182" y="545"/>
                </a:lnTo>
                <a:lnTo>
                  <a:pt x="179" y="545"/>
                </a:lnTo>
                <a:lnTo>
                  <a:pt x="176" y="545"/>
                </a:lnTo>
                <a:lnTo>
                  <a:pt x="167" y="541"/>
                </a:lnTo>
                <a:lnTo>
                  <a:pt x="167" y="540"/>
                </a:lnTo>
                <a:lnTo>
                  <a:pt x="167" y="540"/>
                </a:lnTo>
                <a:lnTo>
                  <a:pt x="173" y="540"/>
                </a:lnTo>
                <a:lnTo>
                  <a:pt x="173" y="540"/>
                </a:lnTo>
                <a:lnTo>
                  <a:pt x="173" y="540"/>
                </a:lnTo>
                <a:lnTo>
                  <a:pt x="173" y="540"/>
                </a:lnTo>
                <a:lnTo>
                  <a:pt x="172" y="540"/>
                </a:lnTo>
                <a:lnTo>
                  <a:pt x="173" y="540"/>
                </a:lnTo>
                <a:lnTo>
                  <a:pt x="173" y="540"/>
                </a:lnTo>
                <a:close/>
                <a:moveTo>
                  <a:pt x="206" y="562"/>
                </a:moveTo>
                <a:lnTo>
                  <a:pt x="206" y="562"/>
                </a:lnTo>
                <a:lnTo>
                  <a:pt x="200" y="560"/>
                </a:lnTo>
                <a:lnTo>
                  <a:pt x="200" y="560"/>
                </a:lnTo>
                <a:lnTo>
                  <a:pt x="200" y="560"/>
                </a:lnTo>
                <a:lnTo>
                  <a:pt x="202" y="561"/>
                </a:lnTo>
                <a:lnTo>
                  <a:pt x="206" y="562"/>
                </a:lnTo>
                <a:lnTo>
                  <a:pt x="206" y="562"/>
                </a:lnTo>
                <a:lnTo>
                  <a:pt x="205" y="562"/>
                </a:lnTo>
                <a:lnTo>
                  <a:pt x="206" y="562"/>
                </a:lnTo>
                <a:lnTo>
                  <a:pt x="206" y="562"/>
                </a:lnTo>
                <a:close/>
                <a:moveTo>
                  <a:pt x="172" y="541"/>
                </a:moveTo>
                <a:lnTo>
                  <a:pt x="172" y="541"/>
                </a:lnTo>
                <a:lnTo>
                  <a:pt x="166" y="539"/>
                </a:lnTo>
                <a:lnTo>
                  <a:pt x="172" y="541"/>
                </a:lnTo>
                <a:lnTo>
                  <a:pt x="172" y="541"/>
                </a:lnTo>
                <a:lnTo>
                  <a:pt x="173" y="543"/>
                </a:lnTo>
                <a:lnTo>
                  <a:pt x="172" y="541"/>
                </a:lnTo>
                <a:lnTo>
                  <a:pt x="172" y="541"/>
                </a:lnTo>
                <a:close/>
                <a:moveTo>
                  <a:pt x="188" y="555"/>
                </a:moveTo>
                <a:lnTo>
                  <a:pt x="188" y="555"/>
                </a:lnTo>
                <a:lnTo>
                  <a:pt x="192" y="555"/>
                </a:lnTo>
                <a:lnTo>
                  <a:pt x="192" y="555"/>
                </a:lnTo>
                <a:lnTo>
                  <a:pt x="188" y="555"/>
                </a:lnTo>
                <a:lnTo>
                  <a:pt x="188" y="555"/>
                </a:lnTo>
                <a:close/>
                <a:moveTo>
                  <a:pt x="190" y="557"/>
                </a:moveTo>
                <a:lnTo>
                  <a:pt x="190" y="557"/>
                </a:lnTo>
                <a:lnTo>
                  <a:pt x="194" y="558"/>
                </a:lnTo>
                <a:lnTo>
                  <a:pt x="196" y="560"/>
                </a:lnTo>
                <a:lnTo>
                  <a:pt x="197" y="560"/>
                </a:lnTo>
                <a:lnTo>
                  <a:pt x="196" y="560"/>
                </a:lnTo>
                <a:lnTo>
                  <a:pt x="190" y="557"/>
                </a:lnTo>
                <a:lnTo>
                  <a:pt x="190" y="557"/>
                </a:lnTo>
                <a:lnTo>
                  <a:pt x="191" y="557"/>
                </a:lnTo>
                <a:lnTo>
                  <a:pt x="190" y="557"/>
                </a:lnTo>
                <a:lnTo>
                  <a:pt x="190" y="557"/>
                </a:lnTo>
                <a:close/>
                <a:moveTo>
                  <a:pt x="161" y="535"/>
                </a:moveTo>
                <a:lnTo>
                  <a:pt x="161" y="535"/>
                </a:lnTo>
                <a:lnTo>
                  <a:pt x="160" y="534"/>
                </a:lnTo>
                <a:lnTo>
                  <a:pt x="159" y="533"/>
                </a:lnTo>
                <a:lnTo>
                  <a:pt x="159" y="533"/>
                </a:lnTo>
                <a:lnTo>
                  <a:pt x="161" y="535"/>
                </a:lnTo>
                <a:lnTo>
                  <a:pt x="162" y="535"/>
                </a:lnTo>
                <a:lnTo>
                  <a:pt x="161" y="535"/>
                </a:lnTo>
                <a:lnTo>
                  <a:pt x="161" y="535"/>
                </a:lnTo>
                <a:close/>
                <a:moveTo>
                  <a:pt x="170" y="544"/>
                </a:moveTo>
                <a:lnTo>
                  <a:pt x="176" y="546"/>
                </a:lnTo>
                <a:lnTo>
                  <a:pt x="176" y="546"/>
                </a:lnTo>
                <a:lnTo>
                  <a:pt x="172" y="545"/>
                </a:lnTo>
                <a:lnTo>
                  <a:pt x="170" y="544"/>
                </a:lnTo>
                <a:lnTo>
                  <a:pt x="170" y="544"/>
                </a:lnTo>
                <a:close/>
                <a:moveTo>
                  <a:pt x="185" y="555"/>
                </a:moveTo>
                <a:lnTo>
                  <a:pt x="185" y="555"/>
                </a:lnTo>
                <a:lnTo>
                  <a:pt x="189" y="556"/>
                </a:lnTo>
                <a:lnTo>
                  <a:pt x="190" y="557"/>
                </a:lnTo>
                <a:lnTo>
                  <a:pt x="190" y="557"/>
                </a:lnTo>
                <a:lnTo>
                  <a:pt x="185" y="555"/>
                </a:lnTo>
                <a:lnTo>
                  <a:pt x="185" y="555"/>
                </a:lnTo>
                <a:lnTo>
                  <a:pt x="186" y="555"/>
                </a:lnTo>
                <a:lnTo>
                  <a:pt x="185" y="555"/>
                </a:lnTo>
                <a:lnTo>
                  <a:pt x="185" y="555"/>
                </a:lnTo>
                <a:close/>
                <a:moveTo>
                  <a:pt x="142" y="525"/>
                </a:moveTo>
                <a:lnTo>
                  <a:pt x="142" y="525"/>
                </a:lnTo>
                <a:lnTo>
                  <a:pt x="152" y="529"/>
                </a:lnTo>
                <a:lnTo>
                  <a:pt x="155" y="533"/>
                </a:lnTo>
                <a:lnTo>
                  <a:pt x="153" y="532"/>
                </a:lnTo>
                <a:lnTo>
                  <a:pt x="142" y="525"/>
                </a:lnTo>
                <a:lnTo>
                  <a:pt x="142" y="525"/>
                </a:lnTo>
                <a:lnTo>
                  <a:pt x="144" y="527"/>
                </a:lnTo>
                <a:lnTo>
                  <a:pt x="142" y="525"/>
                </a:lnTo>
                <a:lnTo>
                  <a:pt x="142" y="525"/>
                </a:lnTo>
                <a:close/>
                <a:moveTo>
                  <a:pt x="74" y="416"/>
                </a:moveTo>
                <a:lnTo>
                  <a:pt x="74" y="416"/>
                </a:lnTo>
                <a:lnTo>
                  <a:pt x="77" y="420"/>
                </a:lnTo>
                <a:lnTo>
                  <a:pt x="77" y="420"/>
                </a:lnTo>
                <a:lnTo>
                  <a:pt x="74" y="416"/>
                </a:lnTo>
                <a:lnTo>
                  <a:pt x="74" y="416"/>
                </a:lnTo>
                <a:close/>
                <a:moveTo>
                  <a:pt x="113" y="491"/>
                </a:moveTo>
                <a:lnTo>
                  <a:pt x="113" y="491"/>
                </a:lnTo>
                <a:lnTo>
                  <a:pt x="113" y="488"/>
                </a:lnTo>
                <a:lnTo>
                  <a:pt x="114" y="488"/>
                </a:lnTo>
                <a:lnTo>
                  <a:pt x="114" y="490"/>
                </a:lnTo>
                <a:lnTo>
                  <a:pt x="113" y="491"/>
                </a:lnTo>
                <a:lnTo>
                  <a:pt x="113" y="491"/>
                </a:lnTo>
                <a:lnTo>
                  <a:pt x="113" y="490"/>
                </a:lnTo>
                <a:lnTo>
                  <a:pt x="113" y="491"/>
                </a:lnTo>
                <a:lnTo>
                  <a:pt x="113" y="491"/>
                </a:lnTo>
                <a:close/>
                <a:moveTo>
                  <a:pt x="176" y="550"/>
                </a:moveTo>
                <a:lnTo>
                  <a:pt x="176" y="550"/>
                </a:lnTo>
                <a:lnTo>
                  <a:pt x="184" y="554"/>
                </a:lnTo>
                <a:lnTo>
                  <a:pt x="176" y="550"/>
                </a:lnTo>
                <a:lnTo>
                  <a:pt x="176" y="550"/>
                </a:lnTo>
                <a:lnTo>
                  <a:pt x="177" y="551"/>
                </a:lnTo>
                <a:lnTo>
                  <a:pt x="176" y="550"/>
                </a:lnTo>
                <a:lnTo>
                  <a:pt x="176" y="550"/>
                </a:lnTo>
                <a:close/>
                <a:moveTo>
                  <a:pt x="137" y="517"/>
                </a:moveTo>
                <a:lnTo>
                  <a:pt x="137" y="517"/>
                </a:lnTo>
                <a:lnTo>
                  <a:pt x="141" y="520"/>
                </a:lnTo>
                <a:lnTo>
                  <a:pt x="143" y="522"/>
                </a:lnTo>
                <a:lnTo>
                  <a:pt x="143" y="522"/>
                </a:lnTo>
                <a:lnTo>
                  <a:pt x="140" y="520"/>
                </a:lnTo>
                <a:lnTo>
                  <a:pt x="137" y="517"/>
                </a:lnTo>
                <a:lnTo>
                  <a:pt x="137" y="517"/>
                </a:lnTo>
                <a:close/>
                <a:moveTo>
                  <a:pt x="140" y="522"/>
                </a:moveTo>
                <a:lnTo>
                  <a:pt x="140" y="522"/>
                </a:lnTo>
                <a:lnTo>
                  <a:pt x="135" y="517"/>
                </a:lnTo>
                <a:lnTo>
                  <a:pt x="140" y="522"/>
                </a:lnTo>
                <a:lnTo>
                  <a:pt x="140" y="522"/>
                </a:lnTo>
                <a:lnTo>
                  <a:pt x="140" y="521"/>
                </a:lnTo>
                <a:lnTo>
                  <a:pt x="140" y="522"/>
                </a:lnTo>
                <a:lnTo>
                  <a:pt x="140" y="522"/>
                </a:lnTo>
                <a:close/>
                <a:moveTo>
                  <a:pt x="171" y="549"/>
                </a:moveTo>
                <a:lnTo>
                  <a:pt x="171" y="549"/>
                </a:lnTo>
                <a:lnTo>
                  <a:pt x="174" y="550"/>
                </a:lnTo>
                <a:lnTo>
                  <a:pt x="171" y="549"/>
                </a:lnTo>
                <a:lnTo>
                  <a:pt x="171" y="549"/>
                </a:lnTo>
                <a:lnTo>
                  <a:pt x="172" y="549"/>
                </a:lnTo>
                <a:lnTo>
                  <a:pt x="171" y="549"/>
                </a:lnTo>
                <a:lnTo>
                  <a:pt x="171" y="549"/>
                </a:lnTo>
                <a:close/>
                <a:moveTo>
                  <a:pt x="162" y="544"/>
                </a:moveTo>
                <a:lnTo>
                  <a:pt x="162" y="544"/>
                </a:lnTo>
                <a:lnTo>
                  <a:pt x="167" y="546"/>
                </a:lnTo>
                <a:lnTo>
                  <a:pt x="167" y="546"/>
                </a:lnTo>
                <a:lnTo>
                  <a:pt x="162" y="544"/>
                </a:lnTo>
                <a:lnTo>
                  <a:pt x="162" y="544"/>
                </a:lnTo>
                <a:close/>
                <a:moveTo>
                  <a:pt x="138" y="522"/>
                </a:moveTo>
                <a:lnTo>
                  <a:pt x="138" y="522"/>
                </a:lnTo>
                <a:lnTo>
                  <a:pt x="135" y="520"/>
                </a:lnTo>
                <a:lnTo>
                  <a:pt x="138" y="522"/>
                </a:lnTo>
                <a:lnTo>
                  <a:pt x="138" y="522"/>
                </a:lnTo>
                <a:lnTo>
                  <a:pt x="137" y="521"/>
                </a:lnTo>
                <a:lnTo>
                  <a:pt x="138" y="522"/>
                </a:lnTo>
                <a:lnTo>
                  <a:pt x="138" y="522"/>
                </a:lnTo>
                <a:close/>
                <a:moveTo>
                  <a:pt x="166" y="547"/>
                </a:moveTo>
                <a:lnTo>
                  <a:pt x="166" y="547"/>
                </a:lnTo>
                <a:lnTo>
                  <a:pt x="159" y="543"/>
                </a:lnTo>
                <a:lnTo>
                  <a:pt x="166" y="547"/>
                </a:lnTo>
                <a:lnTo>
                  <a:pt x="166" y="547"/>
                </a:lnTo>
                <a:lnTo>
                  <a:pt x="165" y="546"/>
                </a:lnTo>
                <a:lnTo>
                  <a:pt x="166" y="547"/>
                </a:lnTo>
                <a:lnTo>
                  <a:pt x="166" y="547"/>
                </a:lnTo>
                <a:close/>
                <a:moveTo>
                  <a:pt x="155" y="540"/>
                </a:moveTo>
                <a:lnTo>
                  <a:pt x="155" y="540"/>
                </a:lnTo>
                <a:lnTo>
                  <a:pt x="158" y="541"/>
                </a:lnTo>
                <a:lnTo>
                  <a:pt x="161" y="543"/>
                </a:lnTo>
                <a:lnTo>
                  <a:pt x="161" y="543"/>
                </a:lnTo>
                <a:lnTo>
                  <a:pt x="160" y="543"/>
                </a:lnTo>
                <a:lnTo>
                  <a:pt x="155" y="540"/>
                </a:lnTo>
                <a:lnTo>
                  <a:pt x="155" y="540"/>
                </a:lnTo>
                <a:lnTo>
                  <a:pt x="156" y="541"/>
                </a:lnTo>
                <a:lnTo>
                  <a:pt x="155" y="540"/>
                </a:lnTo>
                <a:lnTo>
                  <a:pt x="155" y="540"/>
                </a:lnTo>
                <a:close/>
                <a:moveTo>
                  <a:pt x="124" y="513"/>
                </a:moveTo>
                <a:lnTo>
                  <a:pt x="124" y="513"/>
                </a:lnTo>
                <a:lnTo>
                  <a:pt x="129" y="515"/>
                </a:lnTo>
                <a:lnTo>
                  <a:pt x="131" y="516"/>
                </a:lnTo>
                <a:lnTo>
                  <a:pt x="131" y="517"/>
                </a:lnTo>
                <a:lnTo>
                  <a:pt x="131" y="517"/>
                </a:lnTo>
                <a:lnTo>
                  <a:pt x="127" y="515"/>
                </a:lnTo>
                <a:lnTo>
                  <a:pt x="124" y="513"/>
                </a:lnTo>
                <a:lnTo>
                  <a:pt x="124" y="513"/>
                </a:lnTo>
                <a:close/>
                <a:moveTo>
                  <a:pt x="113" y="502"/>
                </a:moveTo>
                <a:lnTo>
                  <a:pt x="113" y="502"/>
                </a:lnTo>
                <a:lnTo>
                  <a:pt x="117" y="504"/>
                </a:lnTo>
                <a:lnTo>
                  <a:pt x="117" y="504"/>
                </a:lnTo>
                <a:lnTo>
                  <a:pt x="113" y="502"/>
                </a:lnTo>
                <a:lnTo>
                  <a:pt x="113" y="502"/>
                </a:lnTo>
                <a:close/>
                <a:moveTo>
                  <a:pt x="112" y="502"/>
                </a:moveTo>
                <a:lnTo>
                  <a:pt x="112" y="502"/>
                </a:lnTo>
                <a:lnTo>
                  <a:pt x="117" y="507"/>
                </a:lnTo>
                <a:lnTo>
                  <a:pt x="119" y="508"/>
                </a:lnTo>
                <a:lnTo>
                  <a:pt x="119" y="509"/>
                </a:lnTo>
                <a:lnTo>
                  <a:pt x="119" y="509"/>
                </a:lnTo>
                <a:lnTo>
                  <a:pt x="115" y="505"/>
                </a:lnTo>
                <a:lnTo>
                  <a:pt x="112" y="502"/>
                </a:lnTo>
                <a:lnTo>
                  <a:pt x="112" y="502"/>
                </a:lnTo>
                <a:close/>
                <a:moveTo>
                  <a:pt x="100" y="488"/>
                </a:moveTo>
                <a:lnTo>
                  <a:pt x="100" y="488"/>
                </a:lnTo>
                <a:lnTo>
                  <a:pt x="103" y="491"/>
                </a:lnTo>
                <a:lnTo>
                  <a:pt x="103" y="491"/>
                </a:lnTo>
                <a:lnTo>
                  <a:pt x="100" y="488"/>
                </a:lnTo>
                <a:lnTo>
                  <a:pt x="100" y="488"/>
                </a:lnTo>
                <a:close/>
                <a:moveTo>
                  <a:pt x="101" y="492"/>
                </a:moveTo>
                <a:lnTo>
                  <a:pt x="101" y="492"/>
                </a:lnTo>
                <a:lnTo>
                  <a:pt x="96" y="484"/>
                </a:lnTo>
                <a:lnTo>
                  <a:pt x="99" y="485"/>
                </a:lnTo>
                <a:lnTo>
                  <a:pt x="101" y="490"/>
                </a:lnTo>
                <a:lnTo>
                  <a:pt x="102" y="492"/>
                </a:lnTo>
                <a:lnTo>
                  <a:pt x="101" y="492"/>
                </a:lnTo>
                <a:lnTo>
                  <a:pt x="101" y="492"/>
                </a:lnTo>
                <a:lnTo>
                  <a:pt x="101" y="491"/>
                </a:lnTo>
                <a:lnTo>
                  <a:pt x="101" y="491"/>
                </a:lnTo>
                <a:lnTo>
                  <a:pt x="101" y="492"/>
                </a:lnTo>
                <a:lnTo>
                  <a:pt x="101" y="492"/>
                </a:lnTo>
                <a:lnTo>
                  <a:pt x="101" y="492"/>
                </a:lnTo>
                <a:close/>
                <a:moveTo>
                  <a:pt x="100" y="491"/>
                </a:moveTo>
                <a:lnTo>
                  <a:pt x="100" y="491"/>
                </a:lnTo>
                <a:lnTo>
                  <a:pt x="96" y="486"/>
                </a:lnTo>
                <a:lnTo>
                  <a:pt x="95" y="486"/>
                </a:lnTo>
                <a:lnTo>
                  <a:pt x="95" y="486"/>
                </a:lnTo>
                <a:lnTo>
                  <a:pt x="97" y="488"/>
                </a:lnTo>
                <a:lnTo>
                  <a:pt x="100" y="491"/>
                </a:lnTo>
                <a:lnTo>
                  <a:pt x="100" y="491"/>
                </a:lnTo>
                <a:lnTo>
                  <a:pt x="100" y="490"/>
                </a:lnTo>
                <a:lnTo>
                  <a:pt x="100" y="491"/>
                </a:lnTo>
                <a:lnTo>
                  <a:pt x="100" y="491"/>
                </a:lnTo>
                <a:lnTo>
                  <a:pt x="100" y="491"/>
                </a:lnTo>
                <a:lnTo>
                  <a:pt x="100" y="491"/>
                </a:lnTo>
                <a:close/>
                <a:moveTo>
                  <a:pt x="88" y="479"/>
                </a:moveTo>
                <a:lnTo>
                  <a:pt x="88" y="479"/>
                </a:lnTo>
                <a:lnTo>
                  <a:pt x="91" y="481"/>
                </a:lnTo>
                <a:lnTo>
                  <a:pt x="91" y="481"/>
                </a:lnTo>
                <a:lnTo>
                  <a:pt x="89" y="480"/>
                </a:lnTo>
                <a:lnTo>
                  <a:pt x="88" y="479"/>
                </a:lnTo>
                <a:lnTo>
                  <a:pt x="88" y="479"/>
                </a:lnTo>
                <a:close/>
                <a:moveTo>
                  <a:pt x="107" y="507"/>
                </a:moveTo>
                <a:lnTo>
                  <a:pt x="107" y="507"/>
                </a:lnTo>
                <a:lnTo>
                  <a:pt x="112" y="510"/>
                </a:lnTo>
                <a:lnTo>
                  <a:pt x="112" y="510"/>
                </a:lnTo>
                <a:lnTo>
                  <a:pt x="107" y="507"/>
                </a:lnTo>
                <a:lnTo>
                  <a:pt x="107" y="507"/>
                </a:lnTo>
                <a:close/>
                <a:moveTo>
                  <a:pt x="107" y="508"/>
                </a:moveTo>
                <a:lnTo>
                  <a:pt x="107" y="508"/>
                </a:lnTo>
                <a:lnTo>
                  <a:pt x="111" y="511"/>
                </a:lnTo>
                <a:lnTo>
                  <a:pt x="111" y="511"/>
                </a:lnTo>
                <a:lnTo>
                  <a:pt x="107" y="508"/>
                </a:lnTo>
                <a:lnTo>
                  <a:pt x="107" y="508"/>
                </a:lnTo>
                <a:close/>
                <a:moveTo>
                  <a:pt x="102" y="502"/>
                </a:moveTo>
                <a:lnTo>
                  <a:pt x="102" y="502"/>
                </a:lnTo>
                <a:lnTo>
                  <a:pt x="102" y="502"/>
                </a:lnTo>
                <a:lnTo>
                  <a:pt x="102" y="502"/>
                </a:lnTo>
                <a:lnTo>
                  <a:pt x="103" y="504"/>
                </a:lnTo>
                <a:lnTo>
                  <a:pt x="105" y="504"/>
                </a:lnTo>
                <a:lnTo>
                  <a:pt x="102" y="502"/>
                </a:lnTo>
                <a:lnTo>
                  <a:pt x="102" y="502"/>
                </a:lnTo>
                <a:lnTo>
                  <a:pt x="103" y="503"/>
                </a:lnTo>
                <a:lnTo>
                  <a:pt x="102" y="502"/>
                </a:lnTo>
                <a:lnTo>
                  <a:pt x="102" y="502"/>
                </a:lnTo>
                <a:close/>
                <a:moveTo>
                  <a:pt x="101" y="504"/>
                </a:moveTo>
                <a:lnTo>
                  <a:pt x="101" y="504"/>
                </a:lnTo>
                <a:lnTo>
                  <a:pt x="103" y="507"/>
                </a:lnTo>
                <a:lnTo>
                  <a:pt x="101" y="504"/>
                </a:lnTo>
                <a:lnTo>
                  <a:pt x="101" y="504"/>
                </a:lnTo>
                <a:lnTo>
                  <a:pt x="102" y="505"/>
                </a:lnTo>
                <a:lnTo>
                  <a:pt x="101" y="504"/>
                </a:lnTo>
                <a:lnTo>
                  <a:pt x="101" y="504"/>
                </a:lnTo>
                <a:close/>
                <a:moveTo>
                  <a:pt x="76" y="463"/>
                </a:moveTo>
                <a:lnTo>
                  <a:pt x="76" y="463"/>
                </a:lnTo>
                <a:lnTo>
                  <a:pt x="78" y="466"/>
                </a:lnTo>
                <a:lnTo>
                  <a:pt x="78" y="466"/>
                </a:lnTo>
                <a:lnTo>
                  <a:pt x="76" y="463"/>
                </a:lnTo>
                <a:lnTo>
                  <a:pt x="76" y="463"/>
                </a:lnTo>
                <a:close/>
                <a:moveTo>
                  <a:pt x="96" y="497"/>
                </a:moveTo>
                <a:lnTo>
                  <a:pt x="96" y="497"/>
                </a:lnTo>
                <a:lnTo>
                  <a:pt x="99" y="499"/>
                </a:lnTo>
                <a:lnTo>
                  <a:pt x="99" y="499"/>
                </a:lnTo>
                <a:lnTo>
                  <a:pt x="96" y="497"/>
                </a:lnTo>
                <a:lnTo>
                  <a:pt x="96" y="497"/>
                </a:lnTo>
                <a:close/>
                <a:moveTo>
                  <a:pt x="78" y="469"/>
                </a:moveTo>
                <a:lnTo>
                  <a:pt x="78" y="469"/>
                </a:lnTo>
                <a:lnTo>
                  <a:pt x="70" y="460"/>
                </a:lnTo>
                <a:lnTo>
                  <a:pt x="78" y="469"/>
                </a:lnTo>
                <a:lnTo>
                  <a:pt x="78" y="469"/>
                </a:lnTo>
                <a:lnTo>
                  <a:pt x="77" y="467"/>
                </a:lnTo>
                <a:lnTo>
                  <a:pt x="78" y="469"/>
                </a:lnTo>
                <a:lnTo>
                  <a:pt x="78" y="469"/>
                </a:lnTo>
                <a:close/>
                <a:moveTo>
                  <a:pt x="67" y="454"/>
                </a:moveTo>
                <a:lnTo>
                  <a:pt x="67" y="454"/>
                </a:lnTo>
                <a:lnTo>
                  <a:pt x="68" y="457"/>
                </a:lnTo>
                <a:lnTo>
                  <a:pt x="70" y="458"/>
                </a:lnTo>
                <a:lnTo>
                  <a:pt x="70" y="456"/>
                </a:lnTo>
                <a:lnTo>
                  <a:pt x="67" y="454"/>
                </a:lnTo>
                <a:lnTo>
                  <a:pt x="67" y="454"/>
                </a:lnTo>
                <a:lnTo>
                  <a:pt x="66" y="454"/>
                </a:lnTo>
                <a:lnTo>
                  <a:pt x="67" y="454"/>
                </a:lnTo>
                <a:lnTo>
                  <a:pt x="67" y="455"/>
                </a:lnTo>
                <a:lnTo>
                  <a:pt x="67" y="454"/>
                </a:lnTo>
                <a:lnTo>
                  <a:pt x="67" y="454"/>
                </a:lnTo>
                <a:close/>
                <a:moveTo>
                  <a:pt x="62" y="450"/>
                </a:moveTo>
                <a:lnTo>
                  <a:pt x="62" y="450"/>
                </a:lnTo>
                <a:lnTo>
                  <a:pt x="65" y="451"/>
                </a:lnTo>
                <a:lnTo>
                  <a:pt x="66" y="452"/>
                </a:lnTo>
                <a:lnTo>
                  <a:pt x="67" y="452"/>
                </a:lnTo>
                <a:lnTo>
                  <a:pt x="66" y="451"/>
                </a:lnTo>
                <a:lnTo>
                  <a:pt x="62" y="450"/>
                </a:lnTo>
                <a:lnTo>
                  <a:pt x="62" y="450"/>
                </a:lnTo>
                <a:lnTo>
                  <a:pt x="62" y="449"/>
                </a:lnTo>
                <a:lnTo>
                  <a:pt x="62" y="449"/>
                </a:lnTo>
                <a:lnTo>
                  <a:pt x="62" y="450"/>
                </a:lnTo>
                <a:lnTo>
                  <a:pt x="62" y="450"/>
                </a:lnTo>
                <a:lnTo>
                  <a:pt x="62" y="450"/>
                </a:lnTo>
                <a:close/>
                <a:moveTo>
                  <a:pt x="58" y="438"/>
                </a:moveTo>
                <a:lnTo>
                  <a:pt x="58" y="438"/>
                </a:lnTo>
                <a:lnTo>
                  <a:pt x="60" y="442"/>
                </a:lnTo>
                <a:lnTo>
                  <a:pt x="60" y="442"/>
                </a:lnTo>
                <a:lnTo>
                  <a:pt x="58" y="438"/>
                </a:lnTo>
                <a:lnTo>
                  <a:pt x="58" y="438"/>
                </a:lnTo>
                <a:close/>
                <a:moveTo>
                  <a:pt x="37" y="301"/>
                </a:moveTo>
                <a:lnTo>
                  <a:pt x="37" y="301"/>
                </a:lnTo>
                <a:lnTo>
                  <a:pt x="36" y="296"/>
                </a:lnTo>
                <a:lnTo>
                  <a:pt x="37" y="297"/>
                </a:lnTo>
                <a:lnTo>
                  <a:pt x="37" y="299"/>
                </a:lnTo>
                <a:lnTo>
                  <a:pt x="37" y="301"/>
                </a:lnTo>
                <a:lnTo>
                  <a:pt x="37" y="301"/>
                </a:lnTo>
                <a:lnTo>
                  <a:pt x="37" y="301"/>
                </a:lnTo>
                <a:lnTo>
                  <a:pt x="37" y="301"/>
                </a:lnTo>
                <a:lnTo>
                  <a:pt x="37" y="301"/>
                </a:lnTo>
                <a:lnTo>
                  <a:pt x="37" y="301"/>
                </a:lnTo>
                <a:close/>
                <a:moveTo>
                  <a:pt x="42" y="414"/>
                </a:moveTo>
                <a:lnTo>
                  <a:pt x="42" y="414"/>
                </a:lnTo>
                <a:lnTo>
                  <a:pt x="42" y="414"/>
                </a:lnTo>
                <a:lnTo>
                  <a:pt x="43" y="415"/>
                </a:lnTo>
                <a:lnTo>
                  <a:pt x="44" y="419"/>
                </a:lnTo>
                <a:lnTo>
                  <a:pt x="44" y="419"/>
                </a:lnTo>
                <a:lnTo>
                  <a:pt x="42" y="414"/>
                </a:lnTo>
                <a:lnTo>
                  <a:pt x="42" y="414"/>
                </a:lnTo>
                <a:close/>
                <a:moveTo>
                  <a:pt x="37" y="293"/>
                </a:moveTo>
                <a:lnTo>
                  <a:pt x="37" y="293"/>
                </a:lnTo>
                <a:lnTo>
                  <a:pt x="36" y="284"/>
                </a:lnTo>
                <a:lnTo>
                  <a:pt x="36" y="283"/>
                </a:lnTo>
                <a:lnTo>
                  <a:pt x="36" y="285"/>
                </a:lnTo>
                <a:lnTo>
                  <a:pt x="37" y="290"/>
                </a:lnTo>
                <a:lnTo>
                  <a:pt x="37" y="292"/>
                </a:lnTo>
                <a:lnTo>
                  <a:pt x="37" y="293"/>
                </a:lnTo>
                <a:lnTo>
                  <a:pt x="37" y="293"/>
                </a:lnTo>
                <a:lnTo>
                  <a:pt x="37" y="292"/>
                </a:lnTo>
                <a:lnTo>
                  <a:pt x="37" y="293"/>
                </a:lnTo>
                <a:lnTo>
                  <a:pt x="37" y="293"/>
                </a:lnTo>
                <a:close/>
                <a:moveTo>
                  <a:pt x="36" y="278"/>
                </a:moveTo>
                <a:lnTo>
                  <a:pt x="36" y="278"/>
                </a:lnTo>
                <a:lnTo>
                  <a:pt x="36" y="283"/>
                </a:lnTo>
                <a:lnTo>
                  <a:pt x="36" y="283"/>
                </a:lnTo>
                <a:lnTo>
                  <a:pt x="36" y="279"/>
                </a:lnTo>
                <a:lnTo>
                  <a:pt x="36" y="278"/>
                </a:lnTo>
                <a:lnTo>
                  <a:pt x="36" y="278"/>
                </a:lnTo>
                <a:lnTo>
                  <a:pt x="36" y="278"/>
                </a:lnTo>
                <a:close/>
                <a:moveTo>
                  <a:pt x="34" y="417"/>
                </a:moveTo>
                <a:lnTo>
                  <a:pt x="34" y="417"/>
                </a:lnTo>
                <a:lnTo>
                  <a:pt x="36" y="422"/>
                </a:lnTo>
                <a:lnTo>
                  <a:pt x="36" y="422"/>
                </a:lnTo>
                <a:lnTo>
                  <a:pt x="35" y="420"/>
                </a:lnTo>
                <a:lnTo>
                  <a:pt x="34" y="417"/>
                </a:lnTo>
                <a:lnTo>
                  <a:pt x="34" y="417"/>
                </a:lnTo>
                <a:close/>
                <a:moveTo>
                  <a:pt x="29" y="409"/>
                </a:moveTo>
                <a:lnTo>
                  <a:pt x="29" y="409"/>
                </a:lnTo>
                <a:lnTo>
                  <a:pt x="25" y="407"/>
                </a:lnTo>
                <a:lnTo>
                  <a:pt x="24" y="405"/>
                </a:lnTo>
                <a:lnTo>
                  <a:pt x="24" y="407"/>
                </a:lnTo>
                <a:lnTo>
                  <a:pt x="24" y="408"/>
                </a:lnTo>
                <a:lnTo>
                  <a:pt x="28" y="410"/>
                </a:lnTo>
                <a:lnTo>
                  <a:pt x="29" y="410"/>
                </a:lnTo>
                <a:lnTo>
                  <a:pt x="29" y="409"/>
                </a:lnTo>
                <a:lnTo>
                  <a:pt x="29" y="409"/>
                </a:lnTo>
                <a:lnTo>
                  <a:pt x="29" y="409"/>
                </a:lnTo>
                <a:lnTo>
                  <a:pt x="29" y="409"/>
                </a:lnTo>
                <a:lnTo>
                  <a:pt x="29" y="409"/>
                </a:lnTo>
                <a:lnTo>
                  <a:pt x="29" y="409"/>
                </a:lnTo>
                <a:lnTo>
                  <a:pt x="29" y="409"/>
                </a:lnTo>
                <a:close/>
                <a:moveTo>
                  <a:pt x="26" y="407"/>
                </a:moveTo>
                <a:lnTo>
                  <a:pt x="26" y="407"/>
                </a:lnTo>
                <a:lnTo>
                  <a:pt x="30" y="414"/>
                </a:lnTo>
                <a:lnTo>
                  <a:pt x="30" y="414"/>
                </a:lnTo>
                <a:lnTo>
                  <a:pt x="29" y="410"/>
                </a:lnTo>
                <a:lnTo>
                  <a:pt x="26" y="407"/>
                </a:lnTo>
                <a:lnTo>
                  <a:pt x="26" y="407"/>
                </a:lnTo>
                <a:close/>
                <a:moveTo>
                  <a:pt x="38" y="246"/>
                </a:moveTo>
                <a:lnTo>
                  <a:pt x="38" y="246"/>
                </a:lnTo>
                <a:lnTo>
                  <a:pt x="38" y="243"/>
                </a:lnTo>
                <a:lnTo>
                  <a:pt x="40" y="239"/>
                </a:lnTo>
                <a:lnTo>
                  <a:pt x="40" y="239"/>
                </a:lnTo>
                <a:lnTo>
                  <a:pt x="38" y="244"/>
                </a:lnTo>
                <a:lnTo>
                  <a:pt x="38" y="246"/>
                </a:lnTo>
                <a:lnTo>
                  <a:pt x="38" y="246"/>
                </a:lnTo>
                <a:close/>
                <a:moveTo>
                  <a:pt x="23" y="397"/>
                </a:moveTo>
                <a:lnTo>
                  <a:pt x="23" y="397"/>
                </a:lnTo>
                <a:lnTo>
                  <a:pt x="23" y="396"/>
                </a:lnTo>
                <a:lnTo>
                  <a:pt x="23" y="396"/>
                </a:lnTo>
                <a:lnTo>
                  <a:pt x="24" y="398"/>
                </a:lnTo>
                <a:lnTo>
                  <a:pt x="24" y="401"/>
                </a:lnTo>
                <a:lnTo>
                  <a:pt x="23" y="397"/>
                </a:lnTo>
                <a:lnTo>
                  <a:pt x="23" y="397"/>
                </a:lnTo>
                <a:lnTo>
                  <a:pt x="23" y="398"/>
                </a:lnTo>
                <a:lnTo>
                  <a:pt x="23" y="397"/>
                </a:lnTo>
                <a:lnTo>
                  <a:pt x="23" y="397"/>
                </a:lnTo>
                <a:close/>
                <a:moveTo>
                  <a:pt x="20" y="387"/>
                </a:moveTo>
                <a:lnTo>
                  <a:pt x="20" y="387"/>
                </a:lnTo>
                <a:lnTo>
                  <a:pt x="19" y="384"/>
                </a:lnTo>
                <a:lnTo>
                  <a:pt x="19" y="384"/>
                </a:lnTo>
                <a:lnTo>
                  <a:pt x="20" y="387"/>
                </a:lnTo>
                <a:lnTo>
                  <a:pt x="20" y="387"/>
                </a:lnTo>
                <a:lnTo>
                  <a:pt x="20" y="387"/>
                </a:lnTo>
                <a:lnTo>
                  <a:pt x="20" y="387"/>
                </a:lnTo>
                <a:close/>
                <a:moveTo>
                  <a:pt x="19" y="392"/>
                </a:moveTo>
                <a:lnTo>
                  <a:pt x="19" y="392"/>
                </a:lnTo>
                <a:lnTo>
                  <a:pt x="19" y="391"/>
                </a:lnTo>
                <a:lnTo>
                  <a:pt x="19" y="392"/>
                </a:lnTo>
                <a:lnTo>
                  <a:pt x="20" y="393"/>
                </a:lnTo>
                <a:lnTo>
                  <a:pt x="21" y="393"/>
                </a:lnTo>
                <a:lnTo>
                  <a:pt x="19" y="392"/>
                </a:lnTo>
                <a:lnTo>
                  <a:pt x="19" y="392"/>
                </a:lnTo>
                <a:lnTo>
                  <a:pt x="19" y="391"/>
                </a:lnTo>
                <a:lnTo>
                  <a:pt x="19" y="392"/>
                </a:lnTo>
                <a:lnTo>
                  <a:pt x="19" y="392"/>
                </a:lnTo>
                <a:close/>
                <a:moveTo>
                  <a:pt x="43" y="224"/>
                </a:moveTo>
                <a:lnTo>
                  <a:pt x="43" y="224"/>
                </a:lnTo>
                <a:lnTo>
                  <a:pt x="42" y="226"/>
                </a:lnTo>
                <a:lnTo>
                  <a:pt x="41" y="227"/>
                </a:lnTo>
                <a:lnTo>
                  <a:pt x="41" y="227"/>
                </a:lnTo>
                <a:lnTo>
                  <a:pt x="43" y="224"/>
                </a:lnTo>
                <a:lnTo>
                  <a:pt x="43" y="224"/>
                </a:lnTo>
                <a:lnTo>
                  <a:pt x="42" y="224"/>
                </a:lnTo>
                <a:lnTo>
                  <a:pt x="43" y="224"/>
                </a:lnTo>
                <a:lnTo>
                  <a:pt x="43" y="224"/>
                </a:lnTo>
                <a:close/>
                <a:moveTo>
                  <a:pt x="13" y="369"/>
                </a:moveTo>
                <a:lnTo>
                  <a:pt x="13" y="369"/>
                </a:lnTo>
                <a:lnTo>
                  <a:pt x="11" y="367"/>
                </a:lnTo>
                <a:lnTo>
                  <a:pt x="12" y="369"/>
                </a:lnTo>
                <a:lnTo>
                  <a:pt x="13" y="372"/>
                </a:lnTo>
                <a:lnTo>
                  <a:pt x="14" y="372"/>
                </a:lnTo>
                <a:lnTo>
                  <a:pt x="13" y="369"/>
                </a:lnTo>
                <a:lnTo>
                  <a:pt x="13" y="369"/>
                </a:lnTo>
                <a:lnTo>
                  <a:pt x="13" y="369"/>
                </a:lnTo>
                <a:lnTo>
                  <a:pt x="13" y="369"/>
                </a:lnTo>
                <a:lnTo>
                  <a:pt x="13" y="369"/>
                </a:lnTo>
                <a:close/>
                <a:moveTo>
                  <a:pt x="46" y="215"/>
                </a:moveTo>
                <a:lnTo>
                  <a:pt x="44" y="218"/>
                </a:lnTo>
                <a:lnTo>
                  <a:pt x="44" y="218"/>
                </a:lnTo>
                <a:lnTo>
                  <a:pt x="46" y="215"/>
                </a:lnTo>
                <a:lnTo>
                  <a:pt x="46" y="215"/>
                </a:lnTo>
                <a:lnTo>
                  <a:pt x="46" y="215"/>
                </a:lnTo>
                <a:lnTo>
                  <a:pt x="46" y="215"/>
                </a:lnTo>
                <a:close/>
                <a:moveTo>
                  <a:pt x="9" y="356"/>
                </a:moveTo>
                <a:lnTo>
                  <a:pt x="9" y="356"/>
                </a:lnTo>
                <a:lnTo>
                  <a:pt x="8" y="351"/>
                </a:lnTo>
                <a:lnTo>
                  <a:pt x="9" y="356"/>
                </a:lnTo>
                <a:lnTo>
                  <a:pt x="9" y="356"/>
                </a:lnTo>
                <a:lnTo>
                  <a:pt x="9" y="355"/>
                </a:lnTo>
                <a:lnTo>
                  <a:pt x="9" y="356"/>
                </a:lnTo>
                <a:lnTo>
                  <a:pt x="9" y="356"/>
                </a:lnTo>
                <a:close/>
                <a:moveTo>
                  <a:pt x="52" y="195"/>
                </a:moveTo>
                <a:lnTo>
                  <a:pt x="52" y="195"/>
                </a:lnTo>
                <a:lnTo>
                  <a:pt x="53" y="192"/>
                </a:lnTo>
                <a:lnTo>
                  <a:pt x="53" y="195"/>
                </a:lnTo>
                <a:lnTo>
                  <a:pt x="50" y="197"/>
                </a:lnTo>
                <a:lnTo>
                  <a:pt x="52" y="195"/>
                </a:lnTo>
                <a:lnTo>
                  <a:pt x="52" y="195"/>
                </a:lnTo>
                <a:lnTo>
                  <a:pt x="52" y="196"/>
                </a:lnTo>
                <a:lnTo>
                  <a:pt x="52" y="195"/>
                </a:lnTo>
                <a:lnTo>
                  <a:pt x="52" y="195"/>
                </a:lnTo>
                <a:close/>
                <a:moveTo>
                  <a:pt x="6" y="339"/>
                </a:moveTo>
                <a:lnTo>
                  <a:pt x="6" y="339"/>
                </a:lnTo>
                <a:lnTo>
                  <a:pt x="5" y="332"/>
                </a:lnTo>
                <a:lnTo>
                  <a:pt x="5" y="332"/>
                </a:lnTo>
                <a:lnTo>
                  <a:pt x="6" y="333"/>
                </a:lnTo>
                <a:lnTo>
                  <a:pt x="6" y="337"/>
                </a:lnTo>
                <a:lnTo>
                  <a:pt x="6" y="339"/>
                </a:lnTo>
                <a:lnTo>
                  <a:pt x="6" y="339"/>
                </a:lnTo>
                <a:lnTo>
                  <a:pt x="6" y="339"/>
                </a:lnTo>
                <a:lnTo>
                  <a:pt x="6" y="339"/>
                </a:lnTo>
                <a:lnTo>
                  <a:pt x="6" y="339"/>
                </a:lnTo>
                <a:close/>
                <a:moveTo>
                  <a:pt x="55" y="186"/>
                </a:moveTo>
                <a:lnTo>
                  <a:pt x="55" y="186"/>
                </a:lnTo>
                <a:lnTo>
                  <a:pt x="55" y="187"/>
                </a:lnTo>
                <a:lnTo>
                  <a:pt x="55" y="187"/>
                </a:lnTo>
                <a:lnTo>
                  <a:pt x="54" y="187"/>
                </a:lnTo>
                <a:lnTo>
                  <a:pt x="55" y="186"/>
                </a:lnTo>
                <a:lnTo>
                  <a:pt x="55" y="186"/>
                </a:lnTo>
                <a:close/>
                <a:moveTo>
                  <a:pt x="5" y="328"/>
                </a:moveTo>
                <a:lnTo>
                  <a:pt x="5" y="328"/>
                </a:lnTo>
                <a:lnTo>
                  <a:pt x="5" y="326"/>
                </a:lnTo>
                <a:lnTo>
                  <a:pt x="5" y="328"/>
                </a:lnTo>
                <a:lnTo>
                  <a:pt x="5" y="330"/>
                </a:lnTo>
                <a:lnTo>
                  <a:pt x="5" y="328"/>
                </a:lnTo>
                <a:lnTo>
                  <a:pt x="5" y="328"/>
                </a:lnTo>
                <a:lnTo>
                  <a:pt x="5" y="327"/>
                </a:lnTo>
                <a:lnTo>
                  <a:pt x="5" y="328"/>
                </a:lnTo>
                <a:lnTo>
                  <a:pt x="5" y="330"/>
                </a:lnTo>
                <a:lnTo>
                  <a:pt x="5" y="328"/>
                </a:lnTo>
                <a:lnTo>
                  <a:pt x="5" y="328"/>
                </a:lnTo>
                <a:close/>
                <a:moveTo>
                  <a:pt x="56" y="183"/>
                </a:moveTo>
                <a:lnTo>
                  <a:pt x="56" y="183"/>
                </a:lnTo>
                <a:lnTo>
                  <a:pt x="55" y="185"/>
                </a:lnTo>
                <a:lnTo>
                  <a:pt x="55" y="185"/>
                </a:lnTo>
                <a:lnTo>
                  <a:pt x="56" y="183"/>
                </a:lnTo>
                <a:lnTo>
                  <a:pt x="56" y="183"/>
                </a:lnTo>
                <a:close/>
                <a:moveTo>
                  <a:pt x="3" y="321"/>
                </a:moveTo>
                <a:lnTo>
                  <a:pt x="3" y="321"/>
                </a:lnTo>
                <a:lnTo>
                  <a:pt x="5" y="330"/>
                </a:lnTo>
                <a:lnTo>
                  <a:pt x="5" y="331"/>
                </a:lnTo>
                <a:lnTo>
                  <a:pt x="3" y="330"/>
                </a:lnTo>
                <a:lnTo>
                  <a:pt x="3" y="326"/>
                </a:lnTo>
                <a:lnTo>
                  <a:pt x="3" y="321"/>
                </a:lnTo>
                <a:lnTo>
                  <a:pt x="3" y="321"/>
                </a:lnTo>
                <a:lnTo>
                  <a:pt x="3" y="322"/>
                </a:lnTo>
                <a:lnTo>
                  <a:pt x="3" y="321"/>
                </a:lnTo>
                <a:lnTo>
                  <a:pt x="3" y="321"/>
                </a:lnTo>
                <a:close/>
                <a:moveTo>
                  <a:pt x="3" y="318"/>
                </a:moveTo>
                <a:lnTo>
                  <a:pt x="3" y="318"/>
                </a:lnTo>
                <a:lnTo>
                  <a:pt x="5" y="322"/>
                </a:lnTo>
                <a:lnTo>
                  <a:pt x="5" y="325"/>
                </a:lnTo>
                <a:lnTo>
                  <a:pt x="3" y="324"/>
                </a:lnTo>
                <a:lnTo>
                  <a:pt x="3" y="318"/>
                </a:lnTo>
                <a:lnTo>
                  <a:pt x="3" y="318"/>
                </a:lnTo>
                <a:lnTo>
                  <a:pt x="3" y="319"/>
                </a:lnTo>
                <a:lnTo>
                  <a:pt x="3" y="318"/>
                </a:lnTo>
                <a:lnTo>
                  <a:pt x="3" y="318"/>
                </a:lnTo>
                <a:close/>
                <a:moveTo>
                  <a:pt x="61" y="172"/>
                </a:moveTo>
                <a:lnTo>
                  <a:pt x="61" y="172"/>
                </a:lnTo>
                <a:lnTo>
                  <a:pt x="59" y="178"/>
                </a:lnTo>
                <a:lnTo>
                  <a:pt x="61" y="172"/>
                </a:lnTo>
                <a:lnTo>
                  <a:pt x="61" y="172"/>
                </a:lnTo>
                <a:lnTo>
                  <a:pt x="61" y="173"/>
                </a:lnTo>
                <a:lnTo>
                  <a:pt x="61" y="172"/>
                </a:lnTo>
                <a:lnTo>
                  <a:pt x="61" y="172"/>
                </a:lnTo>
                <a:close/>
                <a:moveTo>
                  <a:pt x="1" y="313"/>
                </a:moveTo>
                <a:lnTo>
                  <a:pt x="1" y="313"/>
                </a:lnTo>
                <a:lnTo>
                  <a:pt x="2" y="312"/>
                </a:lnTo>
                <a:lnTo>
                  <a:pt x="2" y="312"/>
                </a:lnTo>
                <a:lnTo>
                  <a:pt x="3" y="314"/>
                </a:lnTo>
                <a:lnTo>
                  <a:pt x="3" y="315"/>
                </a:lnTo>
                <a:lnTo>
                  <a:pt x="1" y="313"/>
                </a:lnTo>
                <a:lnTo>
                  <a:pt x="1" y="313"/>
                </a:lnTo>
                <a:lnTo>
                  <a:pt x="1" y="313"/>
                </a:lnTo>
                <a:lnTo>
                  <a:pt x="2" y="313"/>
                </a:lnTo>
                <a:lnTo>
                  <a:pt x="2" y="314"/>
                </a:lnTo>
                <a:lnTo>
                  <a:pt x="1" y="313"/>
                </a:lnTo>
                <a:lnTo>
                  <a:pt x="1" y="313"/>
                </a:lnTo>
                <a:close/>
                <a:moveTo>
                  <a:pt x="2" y="305"/>
                </a:moveTo>
                <a:lnTo>
                  <a:pt x="2" y="305"/>
                </a:lnTo>
                <a:lnTo>
                  <a:pt x="2" y="301"/>
                </a:lnTo>
                <a:lnTo>
                  <a:pt x="2" y="301"/>
                </a:lnTo>
                <a:lnTo>
                  <a:pt x="2" y="304"/>
                </a:lnTo>
                <a:lnTo>
                  <a:pt x="2" y="305"/>
                </a:lnTo>
                <a:lnTo>
                  <a:pt x="2" y="305"/>
                </a:lnTo>
                <a:close/>
                <a:moveTo>
                  <a:pt x="1" y="293"/>
                </a:moveTo>
                <a:lnTo>
                  <a:pt x="1" y="293"/>
                </a:lnTo>
                <a:lnTo>
                  <a:pt x="1" y="290"/>
                </a:lnTo>
                <a:lnTo>
                  <a:pt x="1" y="293"/>
                </a:lnTo>
                <a:lnTo>
                  <a:pt x="1" y="293"/>
                </a:lnTo>
                <a:lnTo>
                  <a:pt x="1" y="293"/>
                </a:lnTo>
                <a:lnTo>
                  <a:pt x="1" y="293"/>
                </a:lnTo>
                <a:lnTo>
                  <a:pt x="1" y="293"/>
                </a:lnTo>
                <a:close/>
                <a:moveTo>
                  <a:pt x="2" y="281"/>
                </a:moveTo>
                <a:lnTo>
                  <a:pt x="2" y="281"/>
                </a:lnTo>
                <a:lnTo>
                  <a:pt x="1" y="286"/>
                </a:lnTo>
                <a:lnTo>
                  <a:pt x="1" y="286"/>
                </a:lnTo>
                <a:lnTo>
                  <a:pt x="1" y="286"/>
                </a:lnTo>
                <a:lnTo>
                  <a:pt x="2" y="284"/>
                </a:lnTo>
                <a:lnTo>
                  <a:pt x="2" y="281"/>
                </a:lnTo>
                <a:lnTo>
                  <a:pt x="2" y="281"/>
                </a:lnTo>
                <a:lnTo>
                  <a:pt x="1" y="281"/>
                </a:lnTo>
                <a:lnTo>
                  <a:pt x="2" y="281"/>
                </a:lnTo>
                <a:lnTo>
                  <a:pt x="2" y="281"/>
                </a:lnTo>
                <a:close/>
                <a:moveTo>
                  <a:pt x="2" y="283"/>
                </a:moveTo>
                <a:lnTo>
                  <a:pt x="2" y="283"/>
                </a:lnTo>
                <a:lnTo>
                  <a:pt x="2" y="281"/>
                </a:lnTo>
                <a:lnTo>
                  <a:pt x="2" y="283"/>
                </a:lnTo>
                <a:lnTo>
                  <a:pt x="2" y="283"/>
                </a:lnTo>
                <a:lnTo>
                  <a:pt x="2" y="283"/>
                </a:lnTo>
                <a:lnTo>
                  <a:pt x="2" y="283"/>
                </a:lnTo>
                <a:lnTo>
                  <a:pt x="2" y="283"/>
                </a:lnTo>
                <a:close/>
                <a:moveTo>
                  <a:pt x="2" y="271"/>
                </a:moveTo>
                <a:lnTo>
                  <a:pt x="2" y="271"/>
                </a:lnTo>
                <a:lnTo>
                  <a:pt x="2" y="279"/>
                </a:lnTo>
                <a:lnTo>
                  <a:pt x="2" y="279"/>
                </a:lnTo>
                <a:lnTo>
                  <a:pt x="2" y="271"/>
                </a:lnTo>
                <a:lnTo>
                  <a:pt x="2" y="271"/>
                </a:lnTo>
                <a:close/>
                <a:moveTo>
                  <a:pt x="1" y="268"/>
                </a:moveTo>
                <a:lnTo>
                  <a:pt x="1" y="268"/>
                </a:lnTo>
                <a:lnTo>
                  <a:pt x="2" y="272"/>
                </a:lnTo>
                <a:lnTo>
                  <a:pt x="1" y="275"/>
                </a:lnTo>
                <a:lnTo>
                  <a:pt x="1" y="275"/>
                </a:lnTo>
                <a:lnTo>
                  <a:pt x="1" y="272"/>
                </a:lnTo>
                <a:lnTo>
                  <a:pt x="1" y="268"/>
                </a:lnTo>
                <a:lnTo>
                  <a:pt x="1" y="268"/>
                </a:lnTo>
                <a:close/>
                <a:moveTo>
                  <a:pt x="3" y="255"/>
                </a:moveTo>
                <a:lnTo>
                  <a:pt x="3" y="255"/>
                </a:lnTo>
                <a:lnTo>
                  <a:pt x="3" y="259"/>
                </a:lnTo>
                <a:lnTo>
                  <a:pt x="5" y="259"/>
                </a:lnTo>
                <a:lnTo>
                  <a:pt x="6" y="257"/>
                </a:lnTo>
                <a:lnTo>
                  <a:pt x="3" y="255"/>
                </a:lnTo>
                <a:lnTo>
                  <a:pt x="3" y="255"/>
                </a:lnTo>
                <a:lnTo>
                  <a:pt x="5" y="255"/>
                </a:lnTo>
                <a:lnTo>
                  <a:pt x="3" y="255"/>
                </a:lnTo>
                <a:lnTo>
                  <a:pt x="3" y="255"/>
                </a:lnTo>
                <a:close/>
                <a:moveTo>
                  <a:pt x="8" y="224"/>
                </a:moveTo>
                <a:lnTo>
                  <a:pt x="8" y="224"/>
                </a:lnTo>
                <a:lnTo>
                  <a:pt x="7" y="221"/>
                </a:lnTo>
                <a:lnTo>
                  <a:pt x="7" y="224"/>
                </a:lnTo>
                <a:lnTo>
                  <a:pt x="7" y="225"/>
                </a:lnTo>
                <a:lnTo>
                  <a:pt x="8" y="224"/>
                </a:lnTo>
                <a:lnTo>
                  <a:pt x="8" y="224"/>
                </a:lnTo>
                <a:lnTo>
                  <a:pt x="7" y="225"/>
                </a:lnTo>
                <a:lnTo>
                  <a:pt x="8" y="224"/>
                </a:lnTo>
                <a:lnTo>
                  <a:pt x="8" y="224"/>
                </a:lnTo>
                <a:close/>
                <a:moveTo>
                  <a:pt x="132" y="45"/>
                </a:moveTo>
                <a:lnTo>
                  <a:pt x="132" y="45"/>
                </a:lnTo>
                <a:lnTo>
                  <a:pt x="135" y="44"/>
                </a:lnTo>
                <a:lnTo>
                  <a:pt x="136" y="44"/>
                </a:lnTo>
                <a:lnTo>
                  <a:pt x="133" y="47"/>
                </a:lnTo>
                <a:lnTo>
                  <a:pt x="131" y="49"/>
                </a:lnTo>
                <a:lnTo>
                  <a:pt x="130" y="48"/>
                </a:lnTo>
                <a:lnTo>
                  <a:pt x="132" y="45"/>
                </a:lnTo>
                <a:lnTo>
                  <a:pt x="132" y="45"/>
                </a:lnTo>
                <a:lnTo>
                  <a:pt x="132" y="45"/>
                </a:lnTo>
                <a:lnTo>
                  <a:pt x="132" y="45"/>
                </a:lnTo>
                <a:lnTo>
                  <a:pt x="131" y="45"/>
                </a:lnTo>
                <a:lnTo>
                  <a:pt x="132" y="45"/>
                </a:lnTo>
                <a:lnTo>
                  <a:pt x="132" y="45"/>
                </a:lnTo>
                <a:close/>
                <a:moveTo>
                  <a:pt x="147" y="37"/>
                </a:moveTo>
                <a:lnTo>
                  <a:pt x="147" y="37"/>
                </a:lnTo>
                <a:lnTo>
                  <a:pt x="144" y="38"/>
                </a:lnTo>
                <a:lnTo>
                  <a:pt x="143" y="39"/>
                </a:lnTo>
                <a:lnTo>
                  <a:pt x="143" y="38"/>
                </a:lnTo>
                <a:lnTo>
                  <a:pt x="143" y="38"/>
                </a:lnTo>
                <a:lnTo>
                  <a:pt x="146" y="37"/>
                </a:lnTo>
                <a:lnTo>
                  <a:pt x="147" y="37"/>
                </a:lnTo>
                <a:lnTo>
                  <a:pt x="147" y="37"/>
                </a:lnTo>
                <a:close/>
                <a:moveTo>
                  <a:pt x="339" y="37"/>
                </a:moveTo>
                <a:lnTo>
                  <a:pt x="339" y="37"/>
                </a:lnTo>
                <a:lnTo>
                  <a:pt x="336" y="36"/>
                </a:lnTo>
                <a:lnTo>
                  <a:pt x="339" y="37"/>
                </a:lnTo>
                <a:lnTo>
                  <a:pt x="339" y="37"/>
                </a:lnTo>
                <a:lnTo>
                  <a:pt x="337" y="36"/>
                </a:lnTo>
                <a:lnTo>
                  <a:pt x="339" y="37"/>
                </a:lnTo>
                <a:lnTo>
                  <a:pt x="339" y="37"/>
                </a:lnTo>
                <a:close/>
                <a:moveTo>
                  <a:pt x="333" y="37"/>
                </a:moveTo>
                <a:lnTo>
                  <a:pt x="333" y="37"/>
                </a:lnTo>
                <a:lnTo>
                  <a:pt x="331" y="36"/>
                </a:lnTo>
                <a:lnTo>
                  <a:pt x="333" y="37"/>
                </a:lnTo>
                <a:lnTo>
                  <a:pt x="333" y="37"/>
                </a:lnTo>
                <a:lnTo>
                  <a:pt x="335" y="37"/>
                </a:lnTo>
                <a:lnTo>
                  <a:pt x="333" y="37"/>
                </a:lnTo>
                <a:lnTo>
                  <a:pt x="333" y="37"/>
                </a:lnTo>
                <a:close/>
                <a:moveTo>
                  <a:pt x="195" y="14"/>
                </a:moveTo>
                <a:lnTo>
                  <a:pt x="195" y="14"/>
                </a:lnTo>
                <a:lnTo>
                  <a:pt x="200" y="13"/>
                </a:lnTo>
                <a:lnTo>
                  <a:pt x="195" y="14"/>
                </a:lnTo>
                <a:lnTo>
                  <a:pt x="195" y="14"/>
                </a:lnTo>
                <a:lnTo>
                  <a:pt x="196" y="14"/>
                </a:lnTo>
                <a:lnTo>
                  <a:pt x="195" y="14"/>
                </a:lnTo>
                <a:lnTo>
                  <a:pt x="195" y="14"/>
                </a:lnTo>
                <a:close/>
                <a:moveTo>
                  <a:pt x="345" y="38"/>
                </a:moveTo>
                <a:lnTo>
                  <a:pt x="345" y="38"/>
                </a:lnTo>
                <a:lnTo>
                  <a:pt x="347" y="38"/>
                </a:lnTo>
                <a:lnTo>
                  <a:pt x="345" y="39"/>
                </a:lnTo>
                <a:lnTo>
                  <a:pt x="344" y="39"/>
                </a:lnTo>
                <a:lnTo>
                  <a:pt x="343" y="39"/>
                </a:lnTo>
                <a:lnTo>
                  <a:pt x="345" y="38"/>
                </a:lnTo>
                <a:lnTo>
                  <a:pt x="345" y="38"/>
                </a:lnTo>
                <a:lnTo>
                  <a:pt x="347" y="38"/>
                </a:lnTo>
                <a:lnTo>
                  <a:pt x="345" y="38"/>
                </a:lnTo>
                <a:lnTo>
                  <a:pt x="345" y="38"/>
                </a:lnTo>
                <a:lnTo>
                  <a:pt x="345" y="38"/>
                </a:lnTo>
                <a:lnTo>
                  <a:pt x="345" y="38"/>
                </a:lnTo>
                <a:close/>
                <a:moveTo>
                  <a:pt x="206" y="12"/>
                </a:moveTo>
                <a:lnTo>
                  <a:pt x="206" y="12"/>
                </a:lnTo>
                <a:lnTo>
                  <a:pt x="202" y="13"/>
                </a:lnTo>
                <a:lnTo>
                  <a:pt x="202" y="13"/>
                </a:lnTo>
                <a:lnTo>
                  <a:pt x="205" y="12"/>
                </a:lnTo>
                <a:lnTo>
                  <a:pt x="206" y="12"/>
                </a:lnTo>
                <a:lnTo>
                  <a:pt x="206" y="12"/>
                </a:lnTo>
                <a:close/>
                <a:moveTo>
                  <a:pt x="348" y="38"/>
                </a:moveTo>
                <a:lnTo>
                  <a:pt x="348" y="38"/>
                </a:lnTo>
                <a:lnTo>
                  <a:pt x="350" y="39"/>
                </a:lnTo>
                <a:lnTo>
                  <a:pt x="348" y="38"/>
                </a:lnTo>
                <a:lnTo>
                  <a:pt x="348" y="38"/>
                </a:lnTo>
                <a:lnTo>
                  <a:pt x="348" y="39"/>
                </a:lnTo>
                <a:lnTo>
                  <a:pt x="348" y="38"/>
                </a:lnTo>
                <a:lnTo>
                  <a:pt x="348" y="38"/>
                </a:lnTo>
                <a:close/>
                <a:moveTo>
                  <a:pt x="363" y="8"/>
                </a:moveTo>
                <a:lnTo>
                  <a:pt x="363" y="8"/>
                </a:lnTo>
                <a:lnTo>
                  <a:pt x="357" y="7"/>
                </a:lnTo>
                <a:lnTo>
                  <a:pt x="357" y="7"/>
                </a:lnTo>
                <a:lnTo>
                  <a:pt x="361" y="8"/>
                </a:lnTo>
                <a:lnTo>
                  <a:pt x="363" y="8"/>
                </a:lnTo>
                <a:lnTo>
                  <a:pt x="363" y="8"/>
                </a:lnTo>
                <a:close/>
                <a:moveTo>
                  <a:pt x="372" y="11"/>
                </a:moveTo>
                <a:lnTo>
                  <a:pt x="372" y="11"/>
                </a:lnTo>
                <a:lnTo>
                  <a:pt x="363" y="8"/>
                </a:lnTo>
                <a:lnTo>
                  <a:pt x="363" y="8"/>
                </a:lnTo>
                <a:lnTo>
                  <a:pt x="367" y="9"/>
                </a:lnTo>
                <a:lnTo>
                  <a:pt x="372" y="11"/>
                </a:lnTo>
                <a:lnTo>
                  <a:pt x="372" y="11"/>
                </a:lnTo>
                <a:close/>
                <a:moveTo>
                  <a:pt x="376" y="12"/>
                </a:moveTo>
                <a:lnTo>
                  <a:pt x="376" y="12"/>
                </a:lnTo>
                <a:lnTo>
                  <a:pt x="372" y="11"/>
                </a:lnTo>
                <a:lnTo>
                  <a:pt x="376" y="12"/>
                </a:lnTo>
                <a:lnTo>
                  <a:pt x="376" y="12"/>
                </a:lnTo>
                <a:lnTo>
                  <a:pt x="374" y="12"/>
                </a:lnTo>
                <a:lnTo>
                  <a:pt x="376" y="12"/>
                </a:lnTo>
                <a:lnTo>
                  <a:pt x="376" y="12"/>
                </a:lnTo>
                <a:close/>
                <a:moveTo>
                  <a:pt x="500" y="119"/>
                </a:moveTo>
                <a:lnTo>
                  <a:pt x="500" y="119"/>
                </a:lnTo>
                <a:lnTo>
                  <a:pt x="492" y="110"/>
                </a:lnTo>
                <a:lnTo>
                  <a:pt x="500" y="119"/>
                </a:lnTo>
                <a:lnTo>
                  <a:pt x="500" y="119"/>
                </a:lnTo>
                <a:lnTo>
                  <a:pt x="500" y="119"/>
                </a:lnTo>
                <a:lnTo>
                  <a:pt x="500" y="119"/>
                </a:lnTo>
                <a:lnTo>
                  <a:pt x="500" y="119"/>
                </a:lnTo>
                <a:close/>
                <a:moveTo>
                  <a:pt x="508" y="131"/>
                </a:moveTo>
                <a:lnTo>
                  <a:pt x="508" y="131"/>
                </a:lnTo>
                <a:lnTo>
                  <a:pt x="508" y="131"/>
                </a:lnTo>
                <a:lnTo>
                  <a:pt x="507" y="130"/>
                </a:lnTo>
                <a:lnTo>
                  <a:pt x="502" y="125"/>
                </a:lnTo>
                <a:lnTo>
                  <a:pt x="501" y="122"/>
                </a:lnTo>
                <a:lnTo>
                  <a:pt x="508" y="131"/>
                </a:lnTo>
                <a:lnTo>
                  <a:pt x="508" y="131"/>
                </a:lnTo>
                <a:lnTo>
                  <a:pt x="508" y="130"/>
                </a:lnTo>
                <a:lnTo>
                  <a:pt x="508" y="131"/>
                </a:lnTo>
                <a:lnTo>
                  <a:pt x="508" y="131"/>
                </a:lnTo>
                <a:close/>
                <a:moveTo>
                  <a:pt x="463" y="56"/>
                </a:moveTo>
                <a:lnTo>
                  <a:pt x="463" y="56"/>
                </a:lnTo>
                <a:lnTo>
                  <a:pt x="457" y="53"/>
                </a:lnTo>
                <a:lnTo>
                  <a:pt x="457" y="53"/>
                </a:lnTo>
                <a:lnTo>
                  <a:pt x="463" y="56"/>
                </a:lnTo>
                <a:lnTo>
                  <a:pt x="463" y="56"/>
                </a:lnTo>
                <a:close/>
                <a:moveTo>
                  <a:pt x="518" y="143"/>
                </a:moveTo>
                <a:lnTo>
                  <a:pt x="518" y="143"/>
                </a:lnTo>
                <a:lnTo>
                  <a:pt x="512" y="135"/>
                </a:lnTo>
                <a:lnTo>
                  <a:pt x="510" y="133"/>
                </a:lnTo>
                <a:lnTo>
                  <a:pt x="514" y="137"/>
                </a:lnTo>
                <a:lnTo>
                  <a:pt x="518" y="143"/>
                </a:lnTo>
                <a:lnTo>
                  <a:pt x="518" y="143"/>
                </a:lnTo>
                <a:lnTo>
                  <a:pt x="515" y="139"/>
                </a:lnTo>
                <a:lnTo>
                  <a:pt x="518" y="143"/>
                </a:lnTo>
                <a:lnTo>
                  <a:pt x="518" y="143"/>
                </a:lnTo>
                <a:close/>
                <a:moveTo>
                  <a:pt x="495" y="80"/>
                </a:moveTo>
                <a:lnTo>
                  <a:pt x="495" y="80"/>
                </a:lnTo>
                <a:lnTo>
                  <a:pt x="497" y="82"/>
                </a:lnTo>
                <a:lnTo>
                  <a:pt x="495" y="80"/>
                </a:lnTo>
                <a:lnTo>
                  <a:pt x="495" y="80"/>
                </a:lnTo>
                <a:lnTo>
                  <a:pt x="496" y="82"/>
                </a:lnTo>
                <a:lnTo>
                  <a:pt x="495" y="80"/>
                </a:lnTo>
                <a:lnTo>
                  <a:pt x="495" y="80"/>
                </a:lnTo>
                <a:close/>
                <a:moveTo>
                  <a:pt x="534" y="177"/>
                </a:moveTo>
                <a:lnTo>
                  <a:pt x="534" y="177"/>
                </a:lnTo>
                <a:lnTo>
                  <a:pt x="532" y="174"/>
                </a:lnTo>
                <a:lnTo>
                  <a:pt x="534" y="177"/>
                </a:lnTo>
                <a:lnTo>
                  <a:pt x="534" y="177"/>
                </a:lnTo>
                <a:lnTo>
                  <a:pt x="534" y="177"/>
                </a:lnTo>
                <a:lnTo>
                  <a:pt x="534" y="177"/>
                </a:lnTo>
                <a:lnTo>
                  <a:pt x="534" y="177"/>
                </a:lnTo>
                <a:lnTo>
                  <a:pt x="534" y="177"/>
                </a:lnTo>
                <a:lnTo>
                  <a:pt x="534" y="177"/>
                </a:lnTo>
                <a:close/>
                <a:moveTo>
                  <a:pt x="533" y="156"/>
                </a:moveTo>
                <a:lnTo>
                  <a:pt x="533" y="156"/>
                </a:lnTo>
                <a:lnTo>
                  <a:pt x="536" y="160"/>
                </a:lnTo>
                <a:lnTo>
                  <a:pt x="536" y="160"/>
                </a:lnTo>
                <a:lnTo>
                  <a:pt x="536" y="160"/>
                </a:lnTo>
                <a:lnTo>
                  <a:pt x="536" y="157"/>
                </a:lnTo>
                <a:lnTo>
                  <a:pt x="533" y="156"/>
                </a:lnTo>
                <a:lnTo>
                  <a:pt x="533" y="156"/>
                </a:lnTo>
                <a:lnTo>
                  <a:pt x="533" y="156"/>
                </a:lnTo>
                <a:lnTo>
                  <a:pt x="533" y="156"/>
                </a:lnTo>
                <a:lnTo>
                  <a:pt x="533" y="156"/>
                </a:lnTo>
                <a:close/>
                <a:moveTo>
                  <a:pt x="532" y="133"/>
                </a:moveTo>
                <a:lnTo>
                  <a:pt x="532" y="133"/>
                </a:lnTo>
                <a:lnTo>
                  <a:pt x="531" y="131"/>
                </a:lnTo>
                <a:lnTo>
                  <a:pt x="531" y="131"/>
                </a:lnTo>
                <a:lnTo>
                  <a:pt x="532" y="133"/>
                </a:lnTo>
                <a:lnTo>
                  <a:pt x="532" y="133"/>
                </a:lnTo>
                <a:close/>
                <a:moveTo>
                  <a:pt x="540" y="147"/>
                </a:moveTo>
                <a:lnTo>
                  <a:pt x="540" y="147"/>
                </a:lnTo>
                <a:lnTo>
                  <a:pt x="536" y="141"/>
                </a:lnTo>
                <a:lnTo>
                  <a:pt x="536" y="141"/>
                </a:lnTo>
                <a:lnTo>
                  <a:pt x="540" y="147"/>
                </a:lnTo>
                <a:lnTo>
                  <a:pt x="540" y="147"/>
                </a:lnTo>
                <a:close/>
                <a:moveTo>
                  <a:pt x="545" y="157"/>
                </a:moveTo>
                <a:lnTo>
                  <a:pt x="545" y="157"/>
                </a:lnTo>
                <a:lnTo>
                  <a:pt x="543" y="153"/>
                </a:lnTo>
                <a:lnTo>
                  <a:pt x="543" y="153"/>
                </a:lnTo>
                <a:lnTo>
                  <a:pt x="545" y="157"/>
                </a:lnTo>
                <a:lnTo>
                  <a:pt x="545" y="157"/>
                </a:lnTo>
                <a:close/>
                <a:moveTo>
                  <a:pt x="546" y="155"/>
                </a:moveTo>
                <a:lnTo>
                  <a:pt x="546" y="155"/>
                </a:lnTo>
                <a:lnTo>
                  <a:pt x="546" y="157"/>
                </a:lnTo>
                <a:lnTo>
                  <a:pt x="546" y="157"/>
                </a:lnTo>
                <a:lnTo>
                  <a:pt x="545" y="156"/>
                </a:lnTo>
                <a:lnTo>
                  <a:pt x="546" y="155"/>
                </a:lnTo>
                <a:lnTo>
                  <a:pt x="546" y="155"/>
                </a:lnTo>
                <a:lnTo>
                  <a:pt x="546" y="156"/>
                </a:lnTo>
                <a:lnTo>
                  <a:pt x="546" y="155"/>
                </a:lnTo>
                <a:lnTo>
                  <a:pt x="546" y="155"/>
                </a:lnTo>
                <a:close/>
                <a:moveTo>
                  <a:pt x="571" y="249"/>
                </a:moveTo>
                <a:lnTo>
                  <a:pt x="571" y="249"/>
                </a:lnTo>
                <a:lnTo>
                  <a:pt x="569" y="244"/>
                </a:lnTo>
                <a:lnTo>
                  <a:pt x="569" y="244"/>
                </a:lnTo>
                <a:lnTo>
                  <a:pt x="569" y="245"/>
                </a:lnTo>
                <a:lnTo>
                  <a:pt x="571" y="249"/>
                </a:lnTo>
                <a:lnTo>
                  <a:pt x="571" y="249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2" name="Freeform 4771"/>
          <p:cNvSpPr>
            <a:spLocks noEditPoints="1"/>
          </p:cNvSpPr>
          <p:nvPr/>
        </p:nvSpPr>
        <p:spPr bwMode="auto">
          <a:xfrm rot="4228386">
            <a:off x="4970122" y="2445614"/>
            <a:ext cx="1027912" cy="1329676"/>
          </a:xfrm>
          <a:custGeom>
            <a:avLst/>
            <a:gdLst>
              <a:gd name="T0" fmla="*/ 56 w 577"/>
              <a:gd name="T1" fmla="*/ 373 h 579"/>
              <a:gd name="T2" fmla="*/ 504 w 577"/>
              <a:gd name="T3" fmla="*/ 422 h 579"/>
              <a:gd name="T4" fmla="*/ 46 w 577"/>
              <a:gd name="T5" fmla="*/ 330 h 579"/>
              <a:gd name="T6" fmla="*/ 516 w 577"/>
              <a:gd name="T7" fmla="*/ 162 h 579"/>
              <a:gd name="T8" fmla="*/ 569 w 577"/>
              <a:gd name="T9" fmla="*/ 279 h 579"/>
              <a:gd name="T10" fmla="*/ 418 w 577"/>
              <a:gd name="T11" fmla="*/ 26 h 579"/>
              <a:gd name="T12" fmla="*/ 2 w 577"/>
              <a:gd name="T13" fmla="*/ 257 h 579"/>
              <a:gd name="T14" fmla="*/ 44 w 577"/>
              <a:gd name="T15" fmla="*/ 437 h 579"/>
              <a:gd name="T16" fmla="*/ 474 w 577"/>
              <a:gd name="T17" fmla="*/ 509 h 579"/>
              <a:gd name="T18" fmla="*/ 297 w 577"/>
              <a:gd name="T19" fmla="*/ 563 h 579"/>
              <a:gd name="T20" fmla="*/ 543 w 577"/>
              <a:gd name="T21" fmla="*/ 416 h 579"/>
              <a:gd name="T22" fmla="*/ 233 w 577"/>
              <a:gd name="T23" fmla="*/ 555 h 579"/>
              <a:gd name="T24" fmla="*/ 497 w 577"/>
              <a:gd name="T25" fmla="*/ 457 h 579"/>
              <a:gd name="T26" fmla="*/ 433 w 577"/>
              <a:gd name="T27" fmla="*/ 496 h 579"/>
              <a:gd name="T28" fmla="*/ 108 w 577"/>
              <a:gd name="T29" fmla="*/ 62 h 579"/>
              <a:gd name="T30" fmla="*/ 444 w 577"/>
              <a:gd name="T31" fmla="*/ 505 h 579"/>
              <a:gd name="T32" fmla="*/ 454 w 577"/>
              <a:gd name="T33" fmla="*/ 481 h 579"/>
              <a:gd name="T34" fmla="*/ 533 w 577"/>
              <a:gd name="T35" fmla="*/ 423 h 579"/>
              <a:gd name="T36" fmla="*/ 469 w 577"/>
              <a:gd name="T37" fmla="*/ 481 h 579"/>
              <a:gd name="T38" fmla="*/ 519 w 577"/>
              <a:gd name="T39" fmla="*/ 449 h 579"/>
              <a:gd name="T40" fmla="*/ 398 w 577"/>
              <a:gd name="T41" fmla="*/ 516 h 579"/>
              <a:gd name="T42" fmla="*/ 485 w 577"/>
              <a:gd name="T43" fmla="*/ 481 h 579"/>
              <a:gd name="T44" fmla="*/ 377 w 577"/>
              <a:gd name="T45" fmla="*/ 525 h 579"/>
              <a:gd name="T46" fmla="*/ 428 w 577"/>
              <a:gd name="T47" fmla="*/ 513 h 579"/>
              <a:gd name="T48" fmla="*/ 480 w 577"/>
              <a:gd name="T49" fmla="*/ 492 h 579"/>
              <a:gd name="T50" fmla="*/ 336 w 577"/>
              <a:gd name="T51" fmla="*/ 532 h 579"/>
              <a:gd name="T52" fmla="*/ 320 w 577"/>
              <a:gd name="T53" fmla="*/ 533 h 579"/>
              <a:gd name="T54" fmla="*/ 389 w 577"/>
              <a:gd name="T55" fmla="*/ 533 h 579"/>
              <a:gd name="T56" fmla="*/ 487 w 577"/>
              <a:gd name="T57" fmla="*/ 498 h 579"/>
              <a:gd name="T58" fmla="*/ 266 w 577"/>
              <a:gd name="T59" fmla="*/ 534 h 579"/>
              <a:gd name="T60" fmla="*/ 369 w 577"/>
              <a:gd name="T61" fmla="*/ 552 h 579"/>
              <a:gd name="T62" fmla="*/ 408 w 577"/>
              <a:gd name="T63" fmla="*/ 551 h 579"/>
              <a:gd name="T64" fmla="*/ 359 w 577"/>
              <a:gd name="T65" fmla="*/ 557 h 579"/>
              <a:gd name="T66" fmla="*/ 377 w 577"/>
              <a:gd name="T67" fmla="*/ 560 h 579"/>
              <a:gd name="T68" fmla="*/ 330 w 577"/>
              <a:gd name="T69" fmla="*/ 562 h 579"/>
              <a:gd name="T70" fmla="*/ 371 w 577"/>
              <a:gd name="T71" fmla="*/ 563 h 579"/>
              <a:gd name="T72" fmla="*/ 331 w 577"/>
              <a:gd name="T73" fmla="*/ 568 h 579"/>
              <a:gd name="T74" fmla="*/ 315 w 577"/>
              <a:gd name="T75" fmla="*/ 572 h 579"/>
              <a:gd name="T76" fmla="*/ 251 w 577"/>
              <a:gd name="T77" fmla="*/ 564 h 579"/>
              <a:gd name="T78" fmla="*/ 188 w 577"/>
              <a:gd name="T79" fmla="*/ 535 h 579"/>
              <a:gd name="T80" fmla="*/ 229 w 577"/>
              <a:gd name="T81" fmla="*/ 558 h 579"/>
              <a:gd name="T82" fmla="*/ 245 w 577"/>
              <a:gd name="T83" fmla="*/ 568 h 579"/>
              <a:gd name="T84" fmla="*/ 190 w 577"/>
              <a:gd name="T85" fmla="*/ 549 h 579"/>
              <a:gd name="T86" fmla="*/ 142 w 577"/>
              <a:gd name="T87" fmla="*/ 513 h 579"/>
              <a:gd name="T88" fmla="*/ 192 w 577"/>
              <a:gd name="T89" fmla="*/ 555 h 579"/>
              <a:gd name="T90" fmla="*/ 155 w 577"/>
              <a:gd name="T91" fmla="*/ 533 h 579"/>
              <a:gd name="T92" fmla="*/ 140 w 577"/>
              <a:gd name="T93" fmla="*/ 522 h 579"/>
              <a:gd name="T94" fmla="*/ 155 w 577"/>
              <a:gd name="T95" fmla="*/ 540 h 579"/>
              <a:gd name="T96" fmla="*/ 101 w 577"/>
              <a:gd name="T97" fmla="*/ 491 h 579"/>
              <a:gd name="T98" fmla="*/ 105 w 577"/>
              <a:gd name="T99" fmla="*/ 504 h 579"/>
              <a:gd name="T100" fmla="*/ 67 w 577"/>
              <a:gd name="T101" fmla="*/ 454 h 579"/>
              <a:gd name="T102" fmla="*/ 37 w 577"/>
              <a:gd name="T103" fmla="*/ 293 h 579"/>
              <a:gd name="T104" fmla="*/ 26 w 577"/>
              <a:gd name="T105" fmla="*/ 407 h 579"/>
              <a:gd name="T106" fmla="*/ 19 w 577"/>
              <a:gd name="T107" fmla="*/ 391 h 579"/>
              <a:gd name="T108" fmla="*/ 53 w 577"/>
              <a:gd name="T109" fmla="*/ 195 h 579"/>
              <a:gd name="T110" fmla="*/ 56 w 577"/>
              <a:gd name="T111" fmla="*/ 183 h 579"/>
              <a:gd name="T112" fmla="*/ 1 w 577"/>
              <a:gd name="T113" fmla="*/ 313 h 579"/>
              <a:gd name="T114" fmla="*/ 1 w 577"/>
              <a:gd name="T115" fmla="*/ 268 h 579"/>
              <a:gd name="T116" fmla="*/ 147 w 577"/>
              <a:gd name="T117" fmla="*/ 37 h 579"/>
              <a:gd name="T118" fmla="*/ 345 w 577"/>
              <a:gd name="T119" fmla="*/ 38 h 579"/>
              <a:gd name="T120" fmla="*/ 492 w 577"/>
              <a:gd name="T121" fmla="*/ 110 h 579"/>
              <a:gd name="T122" fmla="*/ 534 w 577"/>
              <a:gd name="T123" fmla="*/ 177 h 579"/>
              <a:gd name="T124" fmla="*/ 545 w 577"/>
              <a:gd name="T125" fmla="*/ 156 h 5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77" h="579">
                <a:moveTo>
                  <a:pt x="544" y="344"/>
                </a:moveTo>
                <a:lnTo>
                  <a:pt x="544" y="344"/>
                </a:lnTo>
                <a:lnTo>
                  <a:pt x="534" y="381"/>
                </a:lnTo>
                <a:lnTo>
                  <a:pt x="530" y="396"/>
                </a:lnTo>
                <a:lnTo>
                  <a:pt x="524" y="409"/>
                </a:lnTo>
                <a:lnTo>
                  <a:pt x="516" y="421"/>
                </a:lnTo>
                <a:lnTo>
                  <a:pt x="507" y="432"/>
                </a:lnTo>
                <a:lnTo>
                  <a:pt x="495" y="445"/>
                </a:lnTo>
                <a:lnTo>
                  <a:pt x="479" y="460"/>
                </a:lnTo>
                <a:lnTo>
                  <a:pt x="479" y="460"/>
                </a:lnTo>
                <a:lnTo>
                  <a:pt x="478" y="458"/>
                </a:lnTo>
                <a:lnTo>
                  <a:pt x="478" y="457"/>
                </a:lnTo>
                <a:lnTo>
                  <a:pt x="484" y="452"/>
                </a:lnTo>
                <a:lnTo>
                  <a:pt x="487" y="450"/>
                </a:lnTo>
                <a:lnTo>
                  <a:pt x="485" y="450"/>
                </a:lnTo>
                <a:lnTo>
                  <a:pt x="485" y="450"/>
                </a:lnTo>
                <a:lnTo>
                  <a:pt x="473" y="468"/>
                </a:lnTo>
                <a:lnTo>
                  <a:pt x="460" y="484"/>
                </a:lnTo>
                <a:lnTo>
                  <a:pt x="447" y="497"/>
                </a:lnTo>
                <a:lnTo>
                  <a:pt x="431" y="509"/>
                </a:lnTo>
                <a:lnTo>
                  <a:pt x="414" y="519"/>
                </a:lnTo>
                <a:lnTo>
                  <a:pt x="397" y="526"/>
                </a:lnTo>
                <a:lnTo>
                  <a:pt x="379" y="532"/>
                </a:lnTo>
                <a:lnTo>
                  <a:pt x="361" y="537"/>
                </a:lnTo>
                <a:lnTo>
                  <a:pt x="342" y="539"/>
                </a:lnTo>
                <a:lnTo>
                  <a:pt x="323" y="540"/>
                </a:lnTo>
                <a:lnTo>
                  <a:pt x="303" y="539"/>
                </a:lnTo>
                <a:lnTo>
                  <a:pt x="283" y="537"/>
                </a:lnTo>
                <a:lnTo>
                  <a:pt x="264" y="533"/>
                </a:lnTo>
                <a:lnTo>
                  <a:pt x="244" y="528"/>
                </a:lnTo>
                <a:lnTo>
                  <a:pt x="224" y="522"/>
                </a:lnTo>
                <a:lnTo>
                  <a:pt x="205" y="514"/>
                </a:lnTo>
                <a:lnTo>
                  <a:pt x="186" y="505"/>
                </a:lnTo>
                <a:lnTo>
                  <a:pt x="168" y="495"/>
                </a:lnTo>
                <a:lnTo>
                  <a:pt x="150" y="482"/>
                </a:lnTo>
                <a:lnTo>
                  <a:pt x="133" y="470"/>
                </a:lnTo>
                <a:lnTo>
                  <a:pt x="118" y="456"/>
                </a:lnTo>
                <a:lnTo>
                  <a:pt x="103" y="442"/>
                </a:lnTo>
                <a:lnTo>
                  <a:pt x="89" y="426"/>
                </a:lnTo>
                <a:lnTo>
                  <a:pt x="77" y="409"/>
                </a:lnTo>
                <a:lnTo>
                  <a:pt x="66" y="391"/>
                </a:lnTo>
                <a:lnTo>
                  <a:pt x="56" y="373"/>
                </a:lnTo>
                <a:lnTo>
                  <a:pt x="48" y="354"/>
                </a:lnTo>
                <a:lnTo>
                  <a:pt x="42" y="334"/>
                </a:lnTo>
                <a:lnTo>
                  <a:pt x="38" y="314"/>
                </a:lnTo>
                <a:lnTo>
                  <a:pt x="36" y="292"/>
                </a:lnTo>
                <a:lnTo>
                  <a:pt x="36" y="271"/>
                </a:lnTo>
                <a:lnTo>
                  <a:pt x="37" y="249"/>
                </a:lnTo>
                <a:lnTo>
                  <a:pt x="37" y="249"/>
                </a:lnTo>
                <a:lnTo>
                  <a:pt x="34" y="262"/>
                </a:lnTo>
                <a:lnTo>
                  <a:pt x="30" y="275"/>
                </a:lnTo>
                <a:lnTo>
                  <a:pt x="28" y="287"/>
                </a:lnTo>
                <a:lnTo>
                  <a:pt x="26" y="301"/>
                </a:lnTo>
                <a:lnTo>
                  <a:pt x="25" y="313"/>
                </a:lnTo>
                <a:lnTo>
                  <a:pt x="25" y="325"/>
                </a:lnTo>
                <a:lnTo>
                  <a:pt x="25" y="336"/>
                </a:lnTo>
                <a:lnTo>
                  <a:pt x="26" y="348"/>
                </a:lnTo>
                <a:lnTo>
                  <a:pt x="31" y="368"/>
                </a:lnTo>
                <a:lnTo>
                  <a:pt x="37" y="389"/>
                </a:lnTo>
                <a:lnTo>
                  <a:pt x="47" y="408"/>
                </a:lnTo>
                <a:lnTo>
                  <a:pt x="59" y="425"/>
                </a:lnTo>
                <a:lnTo>
                  <a:pt x="72" y="440"/>
                </a:lnTo>
                <a:lnTo>
                  <a:pt x="88" y="456"/>
                </a:lnTo>
                <a:lnTo>
                  <a:pt x="105" y="469"/>
                </a:lnTo>
                <a:lnTo>
                  <a:pt x="123" y="481"/>
                </a:lnTo>
                <a:lnTo>
                  <a:pt x="142" y="491"/>
                </a:lnTo>
                <a:lnTo>
                  <a:pt x="162" y="501"/>
                </a:lnTo>
                <a:lnTo>
                  <a:pt x="184" y="508"/>
                </a:lnTo>
                <a:lnTo>
                  <a:pt x="207" y="514"/>
                </a:lnTo>
                <a:lnTo>
                  <a:pt x="230" y="519"/>
                </a:lnTo>
                <a:lnTo>
                  <a:pt x="253" y="522"/>
                </a:lnTo>
                <a:lnTo>
                  <a:pt x="276" y="523"/>
                </a:lnTo>
                <a:lnTo>
                  <a:pt x="300" y="523"/>
                </a:lnTo>
                <a:lnTo>
                  <a:pt x="323" y="522"/>
                </a:lnTo>
                <a:lnTo>
                  <a:pt x="345" y="520"/>
                </a:lnTo>
                <a:lnTo>
                  <a:pt x="367" y="515"/>
                </a:lnTo>
                <a:lnTo>
                  <a:pt x="389" y="509"/>
                </a:lnTo>
                <a:lnTo>
                  <a:pt x="409" y="502"/>
                </a:lnTo>
                <a:lnTo>
                  <a:pt x="430" y="492"/>
                </a:lnTo>
                <a:lnTo>
                  <a:pt x="448" y="481"/>
                </a:lnTo>
                <a:lnTo>
                  <a:pt x="465" y="469"/>
                </a:lnTo>
                <a:lnTo>
                  <a:pt x="479" y="455"/>
                </a:lnTo>
                <a:lnTo>
                  <a:pt x="492" y="439"/>
                </a:lnTo>
                <a:lnTo>
                  <a:pt x="504" y="422"/>
                </a:lnTo>
                <a:lnTo>
                  <a:pt x="513" y="403"/>
                </a:lnTo>
                <a:lnTo>
                  <a:pt x="513" y="403"/>
                </a:lnTo>
                <a:lnTo>
                  <a:pt x="510" y="408"/>
                </a:lnTo>
                <a:lnTo>
                  <a:pt x="510" y="408"/>
                </a:lnTo>
                <a:lnTo>
                  <a:pt x="504" y="417"/>
                </a:lnTo>
                <a:lnTo>
                  <a:pt x="498" y="427"/>
                </a:lnTo>
                <a:lnTo>
                  <a:pt x="481" y="446"/>
                </a:lnTo>
                <a:lnTo>
                  <a:pt x="481" y="446"/>
                </a:lnTo>
                <a:lnTo>
                  <a:pt x="481" y="446"/>
                </a:lnTo>
                <a:lnTo>
                  <a:pt x="483" y="444"/>
                </a:lnTo>
                <a:lnTo>
                  <a:pt x="486" y="440"/>
                </a:lnTo>
                <a:lnTo>
                  <a:pt x="490" y="436"/>
                </a:lnTo>
                <a:lnTo>
                  <a:pt x="490" y="436"/>
                </a:lnTo>
                <a:lnTo>
                  <a:pt x="475" y="450"/>
                </a:lnTo>
                <a:lnTo>
                  <a:pt x="460" y="464"/>
                </a:lnTo>
                <a:lnTo>
                  <a:pt x="443" y="478"/>
                </a:lnTo>
                <a:lnTo>
                  <a:pt x="424" y="490"/>
                </a:lnTo>
                <a:lnTo>
                  <a:pt x="404" y="501"/>
                </a:lnTo>
                <a:lnTo>
                  <a:pt x="383" y="510"/>
                </a:lnTo>
                <a:lnTo>
                  <a:pt x="361" y="519"/>
                </a:lnTo>
                <a:lnTo>
                  <a:pt x="337" y="523"/>
                </a:lnTo>
                <a:lnTo>
                  <a:pt x="313" y="527"/>
                </a:lnTo>
                <a:lnTo>
                  <a:pt x="288" y="528"/>
                </a:lnTo>
                <a:lnTo>
                  <a:pt x="262" y="527"/>
                </a:lnTo>
                <a:lnTo>
                  <a:pt x="237" y="523"/>
                </a:lnTo>
                <a:lnTo>
                  <a:pt x="224" y="520"/>
                </a:lnTo>
                <a:lnTo>
                  <a:pt x="211" y="516"/>
                </a:lnTo>
                <a:lnTo>
                  <a:pt x="197" y="511"/>
                </a:lnTo>
                <a:lnTo>
                  <a:pt x="184" y="505"/>
                </a:lnTo>
                <a:lnTo>
                  <a:pt x="171" y="499"/>
                </a:lnTo>
                <a:lnTo>
                  <a:pt x="158" y="492"/>
                </a:lnTo>
                <a:lnTo>
                  <a:pt x="144" y="484"/>
                </a:lnTo>
                <a:lnTo>
                  <a:pt x="131" y="475"/>
                </a:lnTo>
                <a:lnTo>
                  <a:pt x="131" y="475"/>
                </a:lnTo>
                <a:lnTo>
                  <a:pt x="113" y="458"/>
                </a:lnTo>
                <a:lnTo>
                  <a:pt x="97" y="442"/>
                </a:lnTo>
                <a:lnTo>
                  <a:pt x="83" y="423"/>
                </a:lnTo>
                <a:lnTo>
                  <a:pt x="72" y="405"/>
                </a:lnTo>
                <a:lnTo>
                  <a:pt x="62" y="387"/>
                </a:lnTo>
                <a:lnTo>
                  <a:pt x="55" y="368"/>
                </a:lnTo>
                <a:lnTo>
                  <a:pt x="49" y="349"/>
                </a:lnTo>
                <a:lnTo>
                  <a:pt x="46" y="330"/>
                </a:lnTo>
                <a:lnTo>
                  <a:pt x="43" y="310"/>
                </a:lnTo>
                <a:lnTo>
                  <a:pt x="43" y="292"/>
                </a:lnTo>
                <a:lnTo>
                  <a:pt x="44" y="273"/>
                </a:lnTo>
                <a:lnTo>
                  <a:pt x="48" y="254"/>
                </a:lnTo>
                <a:lnTo>
                  <a:pt x="53" y="236"/>
                </a:lnTo>
                <a:lnTo>
                  <a:pt x="59" y="216"/>
                </a:lnTo>
                <a:lnTo>
                  <a:pt x="66" y="198"/>
                </a:lnTo>
                <a:lnTo>
                  <a:pt x="74" y="181"/>
                </a:lnTo>
                <a:lnTo>
                  <a:pt x="84" y="165"/>
                </a:lnTo>
                <a:lnTo>
                  <a:pt x="95" y="149"/>
                </a:lnTo>
                <a:lnTo>
                  <a:pt x="107" y="133"/>
                </a:lnTo>
                <a:lnTo>
                  <a:pt x="120" y="119"/>
                </a:lnTo>
                <a:lnTo>
                  <a:pt x="133" y="104"/>
                </a:lnTo>
                <a:lnTo>
                  <a:pt x="149" y="92"/>
                </a:lnTo>
                <a:lnTo>
                  <a:pt x="165" y="80"/>
                </a:lnTo>
                <a:lnTo>
                  <a:pt x="180" y="70"/>
                </a:lnTo>
                <a:lnTo>
                  <a:pt x="197" y="60"/>
                </a:lnTo>
                <a:lnTo>
                  <a:pt x="215" y="53"/>
                </a:lnTo>
                <a:lnTo>
                  <a:pt x="233" y="45"/>
                </a:lnTo>
                <a:lnTo>
                  <a:pt x="251" y="41"/>
                </a:lnTo>
                <a:lnTo>
                  <a:pt x="271" y="37"/>
                </a:lnTo>
                <a:lnTo>
                  <a:pt x="289" y="35"/>
                </a:lnTo>
                <a:lnTo>
                  <a:pt x="308" y="35"/>
                </a:lnTo>
                <a:lnTo>
                  <a:pt x="327" y="36"/>
                </a:lnTo>
                <a:lnTo>
                  <a:pt x="327" y="36"/>
                </a:lnTo>
                <a:lnTo>
                  <a:pt x="325" y="36"/>
                </a:lnTo>
                <a:lnTo>
                  <a:pt x="319" y="36"/>
                </a:lnTo>
                <a:lnTo>
                  <a:pt x="307" y="35"/>
                </a:lnTo>
                <a:lnTo>
                  <a:pt x="307" y="35"/>
                </a:lnTo>
                <a:lnTo>
                  <a:pt x="330" y="39"/>
                </a:lnTo>
                <a:lnTo>
                  <a:pt x="350" y="44"/>
                </a:lnTo>
                <a:lnTo>
                  <a:pt x="371" y="50"/>
                </a:lnTo>
                <a:lnTo>
                  <a:pt x="389" y="56"/>
                </a:lnTo>
                <a:lnTo>
                  <a:pt x="407" y="63"/>
                </a:lnTo>
                <a:lnTo>
                  <a:pt x="424" y="72"/>
                </a:lnTo>
                <a:lnTo>
                  <a:pt x="439" y="82"/>
                </a:lnTo>
                <a:lnTo>
                  <a:pt x="454" y="92"/>
                </a:lnTo>
                <a:lnTo>
                  <a:pt x="467" y="104"/>
                </a:lnTo>
                <a:lnTo>
                  <a:pt x="481" y="116"/>
                </a:lnTo>
                <a:lnTo>
                  <a:pt x="494" y="131"/>
                </a:lnTo>
                <a:lnTo>
                  <a:pt x="506" y="145"/>
                </a:lnTo>
                <a:lnTo>
                  <a:pt x="516" y="162"/>
                </a:lnTo>
                <a:lnTo>
                  <a:pt x="527" y="179"/>
                </a:lnTo>
                <a:lnTo>
                  <a:pt x="538" y="198"/>
                </a:lnTo>
                <a:lnTo>
                  <a:pt x="549" y="219"/>
                </a:lnTo>
                <a:lnTo>
                  <a:pt x="549" y="219"/>
                </a:lnTo>
                <a:lnTo>
                  <a:pt x="549" y="216"/>
                </a:lnTo>
                <a:lnTo>
                  <a:pt x="550" y="220"/>
                </a:lnTo>
                <a:lnTo>
                  <a:pt x="550" y="220"/>
                </a:lnTo>
                <a:lnTo>
                  <a:pt x="546" y="201"/>
                </a:lnTo>
                <a:lnTo>
                  <a:pt x="544" y="192"/>
                </a:lnTo>
                <a:lnTo>
                  <a:pt x="542" y="184"/>
                </a:lnTo>
                <a:lnTo>
                  <a:pt x="538" y="174"/>
                </a:lnTo>
                <a:lnTo>
                  <a:pt x="532" y="166"/>
                </a:lnTo>
                <a:lnTo>
                  <a:pt x="526" y="156"/>
                </a:lnTo>
                <a:lnTo>
                  <a:pt x="518" y="148"/>
                </a:lnTo>
                <a:lnTo>
                  <a:pt x="518" y="148"/>
                </a:lnTo>
                <a:lnTo>
                  <a:pt x="520" y="149"/>
                </a:lnTo>
                <a:lnTo>
                  <a:pt x="519" y="145"/>
                </a:lnTo>
                <a:lnTo>
                  <a:pt x="519" y="145"/>
                </a:lnTo>
                <a:lnTo>
                  <a:pt x="521" y="149"/>
                </a:lnTo>
                <a:lnTo>
                  <a:pt x="516" y="143"/>
                </a:lnTo>
                <a:lnTo>
                  <a:pt x="516" y="143"/>
                </a:lnTo>
                <a:lnTo>
                  <a:pt x="519" y="143"/>
                </a:lnTo>
                <a:lnTo>
                  <a:pt x="520" y="144"/>
                </a:lnTo>
                <a:lnTo>
                  <a:pt x="525" y="151"/>
                </a:lnTo>
                <a:lnTo>
                  <a:pt x="530" y="160"/>
                </a:lnTo>
                <a:lnTo>
                  <a:pt x="536" y="172"/>
                </a:lnTo>
                <a:lnTo>
                  <a:pt x="546" y="198"/>
                </a:lnTo>
                <a:lnTo>
                  <a:pt x="555" y="221"/>
                </a:lnTo>
                <a:lnTo>
                  <a:pt x="555" y="221"/>
                </a:lnTo>
                <a:lnTo>
                  <a:pt x="554" y="212"/>
                </a:lnTo>
                <a:lnTo>
                  <a:pt x="550" y="203"/>
                </a:lnTo>
                <a:lnTo>
                  <a:pt x="544" y="189"/>
                </a:lnTo>
                <a:lnTo>
                  <a:pt x="540" y="181"/>
                </a:lnTo>
                <a:lnTo>
                  <a:pt x="538" y="175"/>
                </a:lnTo>
                <a:lnTo>
                  <a:pt x="537" y="169"/>
                </a:lnTo>
                <a:lnTo>
                  <a:pt x="538" y="162"/>
                </a:lnTo>
                <a:lnTo>
                  <a:pt x="538" y="162"/>
                </a:lnTo>
                <a:lnTo>
                  <a:pt x="542" y="174"/>
                </a:lnTo>
                <a:lnTo>
                  <a:pt x="546" y="190"/>
                </a:lnTo>
                <a:lnTo>
                  <a:pt x="556" y="230"/>
                </a:lnTo>
                <a:lnTo>
                  <a:pt x="566" y="267"/>
                </a:lnTo>
                <a:lnTo>
                  <a:pt x="569" y="279"/>
                </a:lnTo>
                <a:lnTo>
                  <a:pt x="572" y="283"/>
                </a:lnTo>
                <a:lnTo>
                  <a:pt x="574" y="285"/>
                </a:lnTo>
                <a:lnTo>
                  <a:pt x="574" y="285"/>
                </a:lnTo>
                <a:lnTo>
                  <a:pt x="577" y="259"/>
                </a:lnTo>
                <a:lnTo>
                  <a:pt x="577" y="234"/>
                </a:lnTo>
                <a:lnTo>
                  <a:pt x="575" y="224"/>
                </a:lnTo>
                <a:lnTo>
                  <a:pt x="574" y="213"/>
                </a:lnTo>
                <a:lnTo>
                  <a:pt x="572" y="203"/>
                </a:lnTo>
                <a:lnTo>
                  <a:pt x="568" y="194"/>
                </a:lnTo>
                <a:lnTo>
                  <a:pt x="559" y="173"/>
                </a:lnTo>
                <a:lnTo>
                  <a:pt x="548" y="151"/>
                </a:lnTo>
                <a:lnTo>
                  <a:pt x="533" y="130"/>
                </a:lnTo>
                <a:lnTo>
                  <a:pt x="515" y="103"/>
                </a:lnTo>
                <a:lnTo>
                  <a:pt x="515" y="103"/>
                </a:lnTo>
                <a:lnTo>
                  <a:pt x="526" y="106"/>
                </a:lnTo>
                <a:lnTo>
                  <a:pt x="525" y="107"/>
                </a:lnTo>
                <a:lnTo>
                  <a:pt x="522" y="107"/>
                </a:lnTo>
                <a:lnTo>
                  <a:pt x="518" y="107"/>
                </a:lnTo>
                <a:lnTo>
                  <a:pt x="521" y="108"/>
                </a:lnTo>
                <a:lnTo>
                  <a:pt x="521" y="108"/>
                </a:lnTo>
                <a:lnTo>
                  <a:pt x="519" y="102"/>
                </a:lnTo>
                <a:lnTo>
                  <a:pt x="515" y="96"/>
                </a:lnTo>
                <a:lnTo>
                  <a:pt x="503" y="85"/>
                </a:lnTo>
                <a:lnTo>
                  <a:pt x="490" y="74"/>
                </a:lnTo>
                <a:lnTo>
                  <a:pt x="477" y="66"/>
                </a:lnTo>
                <a:lnTo>
                  <a:pt x="477" y="66"/>
                </a:lnTo>
                <a:lnTo>
                  <a:pt x="480" y="66"/>
                </a:lnTo>
                <a:lnTo>
                  <a:pt x="479" y="65"/>
                </a:lnTo>
                <a:lnTo>
                  <a:pt x="468" y="60"/>
                </a:lnTo>
                <a:lnTo>
                  <a:pt x="468" y="60"/>
                </a:lnTo>
                <a:lnTo>
                  <a:pt x="474" y="65"/>
                </a:lnTo>
                <a:lnTo>
                  <a:pt x="480" y="68"/>
                </a:lnTo>
                <a:lnTo>
                  <a:pt x="486" y="72"/>
                </a:lnTo>
                <a:lnTo>
                  <a:pt x="494" y="80"/>
                </a:lnTo>
                <a:lnTo>
                  <a:pt x="494" y="80"/>
                </a:lnTo>
                <a:lnTo>
                  <a:pt x="481" y="73"/>
                </a:lnTo>
                <a:lnTo>
                  <a:pt x="472" y="66"/>
                </a:lnTo>
                <a:lnTo>
                  <a:pt x="454" y="51"/>
                </a:lnTo>
                <a:lnTo>
                  <a:pt x="437" y="38"/>
                </a:lnTo>
                <a:lnTo>
                  <a:pt x="428" y="32"/>
                </a:lnTo>
                <a:lnTo>
                  <a:pt x="418" y="26"/>
                </a:lnTo>
                <a:lnTo>
                  <a:pt x="418" y="26"/>
                </a:lnTo>
                <a:lnTo>
                  <a:pt x="422" y="29"/>
                </a:lnTo>
                <a:lnTo>
                  <a:pt x="426" y="32"/>
                </a:lnTo>
                <a:lnTo>
                  <a:pt x="426" y="32"/>
                </a:lnTo>
                <a:lnTo>
                  <a:pt x="418" y="25"/>
                </a:lnTo>
                <a:lnTo>
                  <a:pt x="408" y="20"/>
                </a:lnTo>
                <a:lnTo>
                  <a:pt x="397" y="17"/>
                </a:lnTo>
                <a:lnTo>
                  <a:pt x="386" y="14"/>
                </a:lnTo>
                <a:lnTo>
                  <a:pt x="366" y="9"/>
                </a:lnTo>
                <a:lnTo>
                  <a:pt x="359" y="8"/>
                </a:lnTo>
                <a:lnTo>
                  <a:pt x="353" y="6"/>
                </a:lnTo>
                <a:lnTo>
                  <a:pt x="353" y="6"/>
                </a:lnTo>
                <a:lnTo>
                  <a:pt x="323" y="3"/>
                </a:lnTo>
                <a:lnTo>
                  <a:pt x="291" y="3"/>
                </a:lnTo>
                <a:lnTo>
                  <a:pt x="261" y="6"/>
                </a:lnTo>
                <a:lnTo>
                  <a:pt x="231" y="11"/>
                </a:lnTo>
                <a:lnTo>
                  <a:pt x="201" y="17"/>
                </a:lnTo>
                <a:lnTo>
                  <a:pt x="172" y="26"/>
                </a:lnTo>
                <a:lnTo>
                  <a:pt x="144" y="37"/>
                </a:lnTo>
                <a:lnTo>
                  <a:pt x="118" y="51"/>
                </a:lnTo>
                <a:lnTo>
                  <a:pt x="105" y="59"/>
                </a:lnTo>
                <a:lnTo>
                  <a:pt x="94" y="67"/>
                </a:lnTo>
                <a:lnTo>
                  <a:pt x="82" y="76"/>
                </a:lnTo>
                <a:lnTo>
                  <a:pt x="71" y="85"/>
                </a:lnTo>
                <a:lnTo>
                  <a:pt x="61" y="95"/>
                </a:lnTo>
                <a:lnTo>
                  <a:pt x="52" y="106"/>
                </a:lnTo>
                <a:lnTo>
                  <a:pt x="43" y="116"/>
                </a:lnTo>
                <a:lnTo>
                  <a:pt x="35" y="128"/>
                </a:lnTo>
                <a:lnTo>
                  <a:pt x="28" y="142"/>
                </a:lnTo>
                <a:lnTo>
                  <a:pt x="21" y="154"/>
                </a:lnTo>
                <a:lnTo>
                  <a:pt x="15" y="168"/>
                </a:lnTo>
                <a:lnTo>
                  <a:pt x="12" y="181"/>
                </a:lnTo>
                <a:lnTo>
                  <a:pt x="8" y="197"/>
                </a:lnTo>
                <a:lnTo>
                  <a:pt x="6" y="212"/>
                </a:lnTo>
                <a:lnTo>
                  <a:pt x="5" y="228"/>
                </a:lnTo>
                <a:lnTo>
                  <a:pt x="3" y="245"/>
                </a:lnTo>
                <a:lnTo>
                  <a:pt x="3" y="245"/>
                </a:lnTo>
                <a:lnTo>
                  <a:pt x="1" y="248"/>
                </a:lnTo>
                <a:lnTo>
                  <a:pt x="2" y="244"/>
                </a:lnTo>
                <a:lnTo>
                  <a:pt x="7" y="232"/>
                </a:lnTo>
                <a:lnTo>
                  <a:pt x="7" y="232"/>
                </a:lnTo>
                <a:lnTo>
                  <a:pt x="3" y="244"/>
                </a:lnTo>
                <a:lnTo>
                  <a:pt x="2" y="257"/>
                </a:lnTo>
                <a:lnTo>
                  <a:pt x="0" y="281"/>
                </a:lnTo>
                <a:lnTo>
                  <a:pt x="1" y="303"/>
                </a:lnTo>
                <a:lnTo>
                  <a:pt x="3" y="325"/>
                </a:lnTo>
                <a:lnTo>
                  <a:pt x="7" y="344"/>
                </a:lnTo>
                <a:lnTo>
                  <a:pt x="11" y="361"/>
                </a:lnTo>
                <a:lnTo>
                  <a:pt x="18" y="385"/>
                </a:lnTo>
                <a:lnTo>
                  <a:pt x="18" y="385"/>
                </a:lnTo>
                <a:lnTo>
                  <a:pt x="20" y="389"/>
                </a:lnTo>
                <a:lnTo>
                  <a:pt x="21" y="393"/>
                </a:lnTo>
                <a:lnTo>
                  <a:pt x="21" y="393"/>
                </a:lnTo>
                <a:lnTo>
                  <a:pt x="18" y="383"/>
                </a:lnTo>
                <a:lnTo>
                  <a:pt x="12" y="372"/>
                </a:lnTo>
                <a:lnTo>
                  <a:pt x="12" y="372"/>
                </a:lnTo>
                <a:lnTo>
                  <a:pt x="13" y="381"/>
                </a:lnTo>
                <a:lnTo>
                  <a:pt x="14" y="387"/>
                </a:lnTo>
                <a:lnTo>
                  <a:pt x="17" y="393"/>
                </a:lnTo>
                <a:lnTo>
                  <a:pt x="19" y="397"/>
                </a:lnTo>
                <a:lnTo>
                  <a:pt x="24" y="407"/>
                </a:lnTo>
                <a:lnTo>
                  <a:pt x="31" y="421"/>
                </a:lnTo>
                <a:lnTo>
                  <a:pt x="31" y="421"/>
                </a:lnTo>
                <a:lnTo>
                  <a:pt x="31" y="417"/>
                </a:lnTo>
                <a:lnTo>
                  <a:pt x="34" y="422"/>
                </a:lnTo>
                <a:lnTo>
                  <a:pt x="34" y="422"/>
                </a:lnTo>
                <a:lnTo>
                  <a:pt x="34" y="420"/>
                </a:lnTo>
                <a:lnTo>
                  <a:pt x="35" y="422"/>
                </a:lnTo>
                <a:lnTo>
                  <a:pt x="37" y="427"/>
                </a:lnTo>
                <a:lnTo>
                  <a:pt x="37" y="427"/>
                </a:lnTo>
                <a:lnTo>
                  <a:pt x="34" y="420"/>
                </a:lnTo>
                <a:lnTo>
                  <a:pt x="30" y="414"/>
                </a:lnTo>
                <a:lnTo>
                  <a:pt x="30" y="414"/>
                </a:lnTo>
                <a:lnTo>
                  <a:pt x="31" y="416"/>
                </a:lnTo>
                <a:lnTo>
                  <a:pt x="30" y="415"/>
                </a:lnTo>
                <a:lnTo>
                  <a:pt x="30" y="415"/>
                </a:lnTo>
                <a:lnTo>
                  <a:pt x="30" y="416"/>
                </a:lnTo>
                <a:lnTo>
                  <a:pt x="31" y="420"/>
                </a:lnTo>
                <a:lnTo>
                  <a:pt x="37" y="428"/>
                </a:lnTo>
                <a:lnTo>
                  <a:pt x="47" y="440"/>
                </a:lnTo>
                <a:lnTo>
                  <a:pt x="47" y="440"/>
                </a:lnTo>
                <a:lnTo>
                  <a:pt x="46" y="436"/>
                </a:lnTo>
                <a:lnTo>
                  <a:pt x="46" y="437"/>
                </a:lnTo>
                <a:lnTo>
                  <a:pt x="46" y="437"/>
                </a:lnTo>
                <a:lnTo>
                  <a:pt x="44" y="437"/>
                </a:lnTo>
                <a:lnTo>
                  <a:pt x="38" y="430"/>
                </a:lnTo>
                <a:lnTo>
                  <a:pt x="38" y="430"/>
                </a:lnTo>
                <a:lnTo>
                  <a:pt x="43" y="443"/>
                </a:lnTo>
                <a:lnTo>
                  <a:pt x="50" y="455"/>
                </a:lnTo>
                <a:lnTo>
                  <a:pt x="59" y="466"/>
                </a:lnTo>
                <a:lnTo>
                  <a:pt x="68" y="478"/>
                </a:lnTo>
                <a:lnTo>
                  <a:pt x="79" y="488"/>
                </a:lnTo>
                <a:lnTo>
                  <a:pt x="91" y="498"/>
                </a:lnTo>
                <a:lnTo>
                  <a:pt x="105" y="509"/>
                </a:lnTo>
                <a:lnTo>
                  <a:pt x="118" y="519"/>
                </a:lnTo>
                <a:lnTo>
                  <a:pt x="146" y="535"/>
                </a:lnTo>
                <a:lnTo>
                  <a:pt x="174" y="549"/>
                </a:lnTo>
                <a:lnTo>
                  <a:pt x="201" y="560"/>
                </a:lnTo>
                <a:lnTo>
                  <a:pt x="226" y="567"/>
                </a:lnTo>
                <a:lnTo>
                  <a:pt x="226" y="567"/>
                </a:lnTo>
                <a:lnTo>
                  <a:pt x="231" y="572"/>
                </a:lnTo>
                <a:lnTo>
                  <a:pt x="239" y="574"/>
                </a:lnTo>
                <a:lnTo>
                  <a:pt x="249" y="576"/>
                </a:lnTo>
                <a:lnTo>
                  <a:pt x="261" y="578"/>
                </a:lnTo>
                <a:lnTo>
                  <a:pt x="274" y="578"/>
                </a:lnTo>
                <a:lnTo>
                  <a:pt x="289" y="578"/>
                </a:lnTo>
                <a:lnTo>
                  <a:pt x="320" y="574"/>
                </a:lnTo>
                <a:lnTo>
                  <a:pt x="353" y="569"/>
                </a:lnTo>
                <a:lnTo>
                  <a:pt x="383" y="561"/>
                </a:lnTo>
                <a:lnTo>
                  <a:pt x="397" y="556"/>
                </a:lnTo>
                <a:lnTo>
                  <a:pt x="409" y="551"/>
                </a:lnTo>
                <a:lnTo>
                  <a:pt x="420" y="546"/>
                </a:lnTo>
                <a:lnTo>
                  <a:pt x="428" y="540"/>
                </a:lnTo>
                <a:lnTo>
                  <a:pt x="428" y="540"/>
                </a:lnTo>
                <a:lnTo>
                  <a:pt x="407" y="552"/>
                </a:lnTo>
                <a:lnTo>
                  <a:pt x="406" y="554"/>
                </a:lnTo>
                <a:lnTo>
                  <a:pt x="408" y="552"/>
                </a:lnTo>
                <a:lnTo>
                  <a:pt x="415" y="547"/>
                </a:lnTo>
                <a:lnTo>
                  <a:pt x="418" y="546"/>
                </a:lnTo>
                <a:lnTo>
                  <a:pt x="414" y="546"/>
                </a:lnTo>
                <a:lnTo>
                  <a:pt x="414" y="546"/>
                </a:lnTo>
                <a:lnTo>
                  <a:pt x="428" y="539"/>
                </a:lnTo>
                <a:lnTo>
                  <a:pt x="443" y="529"/>
                </a:lnTo>
                <a:lnTo>
                  <a:pt x="457" y="520"/>
                </a:lnTo>
                <a:lnTo>
                  <a:pt x="473" y="510"/>
                </a:lnTo>
                <a:lnTo>
                  <a:pt x="473" y="510"/>
                </a:lnTo>
                <a:lnTo>
                  <a:pt x="474" y="509"/>
                </a:lnTo>
                <a:lnTo>
                  <a:pt x="479" y="507"/>
                </a:lnTo>
                <a:lnTo>
                  <a:pt x="487" y="499"/>
                </a:lnTo>
                <a:lnTo>
                  <a:pt x="498" y="487"/>
                </a:lnTo>
                <a:lnTo>
                  <a:pt x="498" y="487"/>
                </a:lnTo>
                <a:lnTo>
                  <a:pt x="494" y="492"/>
                </a:lnTo>
                <a:lnTo>
                  <a:pt x="490" y="495"/>
                </a:lnTo>
                <a:lnTo>
                  <a:pt x="492" y="495"/>
                </a:lnTo>
                <a:lnTo>
                  <a:pt x="492" y="495"/>
                </a:lnTo>
                <a:lnTo>
                  <a:pt x="469" y="504"/>
                </a:lnTo>
                <a:lnTo>
                  <a:pt x="438" y="519"/>
                </a:lnTo>
                <a:lnTo>
                  <a:pt x="400" y="537"/>
                </a:lnTo>
                <a:lnTo>
                  <a:pt x="359" y="554"/>
                </a:lnTo>
                <a:lnTo>
                  <a:pt x="339" y="562"/>
                </a:lnTo>
                <a:lnTo>
                  <a:pt x="320" y="569"/>
                </a:lnTo>
                <a:lnTo>
                  <a:pt x="303" y="574"/>
                </a:lnTo>
                <a:lnTo>
                  <a:pt x="288" y="578"/>
                </a:lnTo>
                <a:lnTo>
                  <a:pt x="274" y="579"/>
                </a:lnTo>
                <a:lnTo>
                  <a:pt x="270" y="579"/>
                </a:lnTo>
                <a:lnTo>
                  <a:pt x="265" y="578"/>
                </a:lnTo>
                <a:lnTo>
                  <a:pt x="261" y="576"/>
                </a:lnTo>
                <a:lnTo>
                  <a:pt x="259" y="574"/>
                </a:lnTo>
                <a:lnTo>
                  <a:pt x="258" y="570"/>
                </a:lnTo>
                <a:lnTo>
                  <a:pt x="256" y="566"/>
                </a:lnTo>
                <a:lnTo>
                  <a:pt x="256" y="566"/>
                </a:lnTo>
                <a:lnTo>
                  <a:pt x="265" y="567"/>
                </a:lnTo>
                <a:lnTo>
                  <a:pt x="258" y="566"/>
                </a:lnTo>
                <a:lnTo>
                  <a:pt x="258" y="566"/>
                </a:lnTo>
                <a:lnTo>
                  <a:pt x="264" y="567"/>
                </a:lnTo>
                <a:lnTo>
                  <a:pt x="271" y="567"/>
                </a:lnTo>
                <a:lnTo>
                  <a:pt x="283" y="566"/>
                </a:lnTo>
                <a:lnTo>
                  <a:pt x="283" y="566"/>
                </a:lnTo>
                <a:lnTo>
                  <a:pt x="278" y="564"/>
                </a:lnTo>
                <a:lnTo>
                  <a:pt x="284" y="564"/>
                </a:lnTo>
                <a:lnTo>
                  <a:pt x="296" y="564"/>
                </a:lnTo>
                <a:lnTo>
                  <a:pt x="307" y="566"/>
                </a:lnTo>
                <a:lnTo>
                  <a:pt x="307" y="566"/>
                </a:lnTo>
                <a:lnTo>
                  <a:pt x="303" y="568"/>
                </a:lnTo>
                <a:lnTo>
                  <a:pt x="298" y="568"/>
                </a:lnTo>
                <a:lnTo>
                  <a:pt x="292" y="568"/>
                </a:lnTo>
                <a:lnTo>
                  <a:pt x="288" y="566"/>
                </a:lnTo>
                <a:lnTo>
                  <a:pt x="288" y="566"/>
                </a:lnTo>
                <a:lnTo>
                  <a:pt x="297" y="563"/>
                </a:lnTo>
                <a:lnTo>
                  <a:pt x="312" y="560"/>
                </a:lnTo>
                <a:lnTo>
                  <a:pt x="347" y="552"/>
                </a:lnTo>
                <a:lnTo>
                  <a:pt x="389" y="543"/>
                </a:lnTo>
                <a:lnTo>
                  <a:pt x="410" y="538"/>
                </a:lnTo>
                <a:lnTo>
                  <a:pt x="432" y="532"/>
                </a:lnTo>
                <a:lnTo>
                  <a:pt x="453" y="525"/>
                </a:lnTo>
                <a:lnTo>
                  <a:pt x="472" y="517"/>
                </a:lnTo>
                <a:lnTo>
                  <a:pt x="489" y="509"/>
                </a:lnTo>
                <a:lnTo>
                  <a:pt x="503" y="498"/>
                </a:lnTo>
                <a:lnTo>
                  <a:pt x="510" y="493"/>
                </a:lnTo>
                <a:lnTo>
                  <a:pt x="515" y="487"/>
                </a:lnTo>
                <a:lnTo>
                  <a:pt x="520" y="481"/>
                </a:lnTo>
                <a:lnTo>
                  <a:pt x="524" y="475"/>
                </a:lnTo>
                <a:lnTo>
                  <a:pt x="526" y="468"/>
                </a:lnTo>
                <a:lnTo>
                  <a:pt x="527" y="462"/>
                </a:lnTo>
                <a:lnTo>
                  <a:pt x="527" y="454"/>
                </a:lnTo>
                <a:lnTo>
                  <a:pt x="526" y="446"/>
                </a:lnTo>
                <a:lnTo>
                  <a:pt x="526" y="446"/>
                </a:lnTo>
                <a:lnTo>
                  <a:pt x="524" y="448"/>
                </a:lnTo>
                <a:lnTo>
                  <a:pt x="524" y="449"/>
                </a:lnTo>
                <a:lnTo>
                  <a:pt x="524" y="449"/>
                </a:lnTo>
                <a:lnTo>
                  <a:pt x="516" y="462"/>
                </a:lnTo>
                <a:lnTo>
                  <a:pt x="519" y="458"/>
                </a:lnTo>
                <a:lnTo>
                  <a:pt x="522" y="451"/>
                </a:lnTo>
                <a:lnTo>
                  <a:pt x="522" y="451"/>
                </a:lnTo>
                <a:lnTo>
                  <a:pt x="522" y="451"/>
                </a:lnTo>
                <a:lnTo>
                  <a:pt x="519" y="454"/>
                </a:lnTo>
                <a:lnTo>
                  <a:pt x="519" y="454"/>
                </a:lnTo>
                <a:lnTo>
                  <a:pt x="525" y="444"/>
                </a:lnTo>
                <a:lnTo>
                  <a:pt x="531" y="436"/>
                </a:lnTo>
                <a:lnTo>
                  <a:pt x="543" y="420"/>
                </a:lnTo>
                <a:lnTo>
                  <a:pt x="549" y="413"/>
                </a:lnTo>
                <a:lnTo>
                  <a:pt x="553" y="404"/>
                </a:lnTo>
                <a:lnTo>
                  <a:pt x="556" y="396"/>
                </a:lnTo>
                <a:lnTo>
                  <a:pt x="557" y="386"/>
                </a:lnTo>
                <a:lnTo>
                  <a:pt x="557" y="386"/>
                </a:lnTo>
                <a:lnTo>
                  <a:pt x="554" y="393"/>
                </a:lnTo>
                <a:lnTo>
                  <a:pt x="553" y="395"/>
                </a:lnTo>
                <a:lnTo>
                  <a:pt x="555" y="390"/>
                </a:lnTo>
                <a:lnTo>
                  <a:pt x="555" y="390"/>
                </a:lnTo>
                <a:lnTo>
                  <a:pt x="551" y="399"/>
                </a:lnTo>
                <a:lnTo>
                  <a:pt x="543" y="416"/>
                </a:lnTo>
                <a:lnTo>
                  <a:pt x="532" y="433"/>
                </a:lnTo>
                <a:lnTo>
                  <a:pt x="527" y="438"/>
                </a:lnTo>
                <a:lnTo>
                  <a:pt x="526" y="440"/>
                </a:lnTo>
                <a:lnTo>
                  <a:pt x="524" y="440"/>
                </a:lnTo>
                <a:lnTo>
                  <a:pt x="524" y="440"/>
                </a:lnTo>
                <a:lnTo>
                  <a:pt x="530" y="433"/>
                </a:lnTo>
                <a:lnTo>
                  <a:pt x="533" y="425"/>
                </a:lnTo>
                <a:lnTo>
                  <a:pt x="533" y="425"/>
                </a:lnTo>
                <a:lnTo>
                  <a:pt x="527" y="440"/>
                </a:lnTo>
                <a:lnTo>
                  <a:pt x="520" y="450"/>
                </a:lnTo>
                <a:lnTo>
                  <a:pt x="514" y="456"/>
                </a:lnTo>
                <a:lnTo>
                  <a:pt x="508" y="462"/>
                </a:lnTo>
                <a:lnTo>
                  <a:pt x="508" y="462"/>
                </a:lnTo>
                <a:lnTo>
                  <a:pt x="504" y="466"/>
                </a:lnTo>
                <a:lnTo>
                  <a:pt x="500" y="470"/>
                </a:lnTo>
                <a:lnTo>
                  <a:pt x="500" y="470"/>
                </a:lnTo>
                <a:lnTo>
                  <a:pt x="513" y="455"/>
                </a:lnTo>
                <a:lnTo>
                  <a:pt x="526" y="440"/>
                </a:lnTo>
                <a:lnTo>
                  <a:pt x="532" y="432"/>
                </a:lnTo>
                <a:lnTo>
                  <a:pt x="537" y="422"/>
                </a:lnTo>
                <a:lnTo>
                  <a:pt x="542" y="410"/>
                </a:lnTo>
                <a:lnTo>
                  <a:pt x="546" y="396"/>
                </a:lnTo>
                <a:lnTo>
                  <a:pt x="546" y="396"/>
                </a:lnTo>
                <a:lnTo>
                  <a:pt x="533" y="415"/>
                </a:lnTo>
                <a:lnTo>
                  <a:pt x="527" y="423"/>
                </a:lnTo>
                <a:lnTo>
                  <a:pt x="522" y="436"/>
                </a:lnTo>
                <a:lnTo>
                  <a:pt x="522" y="436"/>
                </a:lnTo>
                <a:lnTo>
                  <a:pt x="485" y="466"/>
                </a:lnTo>
                <a:lnTo>
                  <a:pt x="449" y="495"/>
                </a:lnTo>
                <a:lnTo>
                  <a:pt x="431" y="509"/>
                </a:lnTo>
                <a:lnTo>
                  <a:pt x="413" y="521"/>
                </a:lnTo>
                <a:lnTo>
                  <a:pt x="395" y="533"/>
                </a:lnTo>
                <a:lnTo>
                  <a:pt x="376" y="543"/>
                </a:lnTo>
                <a:lnTo>
                  <a:pt x="357" y="551"/>
                </a:lnTo>
                <a:lnTo>
                  <a:pt x="337" y="558"/>
                </a:lnTo>
                <a:lnTo>
                  <a:pt x="317" y="562"/>
                </a:lnTo>
                <a:lnTo>
                  <a:pt x="295" y="563"/>
                </a:lnTo>
                <a:lnTo>
                  <a:pt x="283" y="563"/>
                </a:lnTo>
                <a:lnTo>
                  <a:pt x="272" y="562"/>
                </a:lnTo>
                <a:lnTo>
                  <a:pt x="260" y="561"/>
                </a:lnTo>
                <a:lnTo>
                  <a:pt x="247" y="557"/>
                </a:lnTo>
                <a:lnTo>
                  <a:pt x="233" y="555"/>
                </a:lnTo>
                <a:lnTo>
                  <a:pt x="220" y="550"/>
                </a:lnTo>
                <a:lnTo>
                  <a:pt x="192" y="538"/>
                </a:lnTo>
                <a:lnTo>
                  <a:pt x="192" y="538"/>
                </a:lnTo>
                <a:lnTo>
                  <a:pt x="196" y="539"/>
                </a:lnTo>
                <a:lnTo>
                  <a:pt x="192" y="538"/>
                </a:lnTo>
                <a:lnTo>
                  <a:pt x="192" y="538"/>
                </a:lnTo>
                <a:lnTo>
                  <a:pt x="199" y="539"/>
                </a:lnTo>
                <a:lnTo>
                  <a:pt x="200" y="539"/>
                </a:lnTo>
                <a:lnTo>
                  <a:pt x="196" y="538"/>
                </a:lnTo>
                <a:lnTo>
                  <a:pt x="196" y="538"/>
                </a:lnTo>
                <a:lnTo>
                  <a:pt x="200" y="538"/>
                </a:lnTo>
                <a:lnTo>
                  <a:pt x="199" y="539"/>
                </a:lnTo>
                <a:lnTo>
                  <a:pt x="199" y="539"/>
                </a:lnTo>
                <a:lnTo>
                  <a:pt x="207" y="541"/>
                </a:lnTo>
                <a:lnTo>
                  <a:pt x="207" y="541"/>
                </a:lnTo>
                <a:lnTo>
                  <a:pt x="203" y="540"/>
                </a:lnTo>
                <a:lnTo>
                  <a:pt x="201" y="540"/>
                </a:lnTo>
                <a:lnTo>
                  <a:pt x="200" y="540"/>
                </a:lnTo>
                <a:lnTo>
                  <a:pt x="199" y="540"/>
                </a:lnTo>
                <a:lnTo>
                  <a:pt x="199" y="540"/>
                </a:lnTo>
                <a:lnTo>
                  <a:pt x="209" y="545"/>
                </a:lnTo>
                <a:lnTo>
                  <a:pt x="223" y="550"/>
                </a:lnTo>
                <a:lnTo>
                  <a:pt x="238" y="554"/>
                </a:lnTo>
                <a:lnTo>
                  <a:pt x="255" y="556"/>
                </a:lnTo>
                <a:lnTo>
                  <a:pt x="273" y="557"/>
                </a:lnTo>
                <a:lnTo>
                  <a:pt x="292" y="557"/>
                </a:lnTo>
                <a:lnTo>
                  <a:pt x="313" y="556"/>
                </a:lnTo>
                <a:lnTo>
                  <a:pt x="333" y="554"/>
                </a:lnTo>
                <a:lnTo>
                  <a:pt x="354" y="549"/>
                </a:lnTo>
                <a:lnTo>
                  <a:pt x="374" y="544"/>
                </a:lnTo>
                <a:lnTo>
                  <a:pt x="394" y="537"/>
                </a:lnTo>
                <a:lnTo>
                  <a:pt x="413" y="528"/>
                </a:lnTo>
                <a:lnTo>
                  <a:pt x="431" y="519"/>
                </a:lnTo>
                <a:lnTo>
                  <a:pt x="448" y="507"/>
                </a:lnTo>
                <a:lnTo>
                  <a:pt x="463" y="493"/>
                </a:lnTo>
                <a:lnTo>
                  <a:pt x="477" y="479"/>
                </a:lnTo>
                <a:lnTo>
                  <a:pt x="477" y="479"/>
                </a:lnTo>
                <a:lnTo>
                  <a:pt x="477" y="480"/>
                </a:lnTo>
                <a:lnTo>
                  <a:pt x="478" y="480"/>
                </a:lnTo>
                <a:lnTo>
                  <a:pt x="480" y="479"/>
                </a:lnTo>
                <a:lnTo>
                  <a:pt x="486" y="472"/>
                </a:lnTo>
                <a:lnTo>
                  <a:pt x="497" y="457"/>
                </a:lnTo>
                <a:lnTo>
                  <a:pt x="497" y="457"/>
                </a:lnTo>
                <a:lnTo>
                  <a:pt x="496" y="457"/>
                </a:lnTo>
                <a:lnTo>
                  <a:pt x="496" y="456"/>
                </a:lnTo>
                <a:lnTo>
                  <a:pt x="500" y="454"/>
                </a:lnTo>
                <a:lnTo>
                  <a:pt x="500" y="454"/>
                </a:lnTo>
                <a:lnTo>
                  <a:pt x="494" y="458"/>
                </a:lnTo>
                <a:lnTo>
                  <a:pt x="481" y="473"/>
                </a:lnTo>
                <a:lnTo>
                  <a:pt x="481" y="473"/>
                </a:lnTo>
                <a:lnTo>
                  <a:pt x="490" y="464"/>
                </a:lnTo>
                <a:lnTo>
                  <a:pt x="501" y="452"/>
                </a:lnTo>
                <a:lnTo>
                  <a:pt x="512" y="438"/>
                </a:lnTo>
                <a:lnTo>
                  <a:pt x="518" y="427"/>
                </a:lnTo>
                <a:lnTo>
                  <a:pt x="518" y="427"/>
                </a:lnTo>
                <a:lnTo>
                  <a:pt x="516" y="427"/>
                </a:lnTo>
                <a:lnTo>
                  <a:pt x="518" y="425"/>
                </a:lnTo>
                <a:lnTo>
                  <a:pt x="521" y="419"/>
                </a:lnTo>
                <a:lnTo>
                  <a:pt x="521" y="419"/>
                </a:lnTo>
                <a:lnTo>
                  <a:pt x="512" y="434"/>
                </a:lnTo>
                <a:lnTo>
                  <a:pt x="500" y="451"/>
                </a:lnTo>
                <a:lnTo>
                  <a:pt x="492" y="460"/>
                </a:lnTo>
                <a:lnTo>
                  <a:pt x="484" y="467"/>
                </a:lnTo>
                <a:lnTo>
                  <a:pt x="475" y="474"/>
                </a:lnTo>
                <a:lnTo>
                  <a:pt x="467" y="481"/>
                </a:lnTo>
                <a:lnTo>
                  <a:pt x="467" y="481"/>
                </a:lnTo>
                <a:lnTo>
                  <a:pt x="471" y="478"/>
                </a:lnTo>
                <a:lnTo>
                  <a:pt x="472" y="475"/>
                </a:lnTo>
                <a:lnTo>
                  <a:pt x="471" y="476"/>
                </a:lnTo>
                <a:lnTo>
                  <a:pt x="471" y="476"/>
                </a:lnTo>
                <a:lnTo>
                  <a:pt x="483" y="458"/>
                </a:lnTo>
                <a:lnTo>
                  <a:pt x="495" y="439"/>
                </a:lnTo>
                <a:lnTo>
                  <a:pt x="516" y="401"/>
                </a:lnTo>
                <a:lnTo>
                  <a:pt x="533" y="367"/>
                </a:lnTo>
                <a:lnTo>
                  <a:pt x="544" y="344"/>
                </a:lnTo>
                <a:lnTo>
                  <a:pt x="544" y="344"/>
                </a:lnTo>
                <a:lnTo>
                  <a:pt x="544" y="344"/>
                </a:lnTo>
                <a:lnTo>
                  <a:pt x="544" y="344"/>
                </a:lnTo>
                <a:lnTo>
                  <a:pt x="544" y="344"/>
                </a:lnTo>
                <a:close/>
                <a:moveTo>
                  <a:pt x="438" y="492"/>
                </a:moveTo>
                <a:lnTo>
                  <a:pt x="438" y="492"/>
                </a:lnTo>
                <a:lnTo>
                  <a:pt x="436" y="495"/>
                </a:lnTo>
                <a:lnTo>
                  <a:pt x="433" y="496"/>
                </a:lnTo>
                <a:lnTo>
                  <a:pt x="433" y="496"/>
                </a:lnTo>
                <a:lnTo>
                  <a:pt x="438" y="492"/>
                </a:lnTo>
                <a:lnTo>
                  <a:pt x="438" y="492"/>
                </a:lnTo>
                <a:close/>
                <a:moveTo>
                  <a:pt x="301" y="537"/>
                </a:moveTo>
                <a:lnTo>
                  <a:pt x="301" y="537"/>
                </a:lnTo>
                <a:lnTo>
                  <a:pt x="308" y="534"/>
                </a:lnTo>
                <a:lnTo>
                  <a:pt x="309" y="534"/>
                </a:lnTo>
                <a:lnTo>
                  <a:pt x="309" y="535"/>
                </a:lnTo>
                <a:lnTo>
                  <a:pt x="306" y="537"/>
                </a:lnTo>
                <a:lnTo>
                  <a:pt x="303" y="537"/>
                </a:lnTo>
                <a:lnTo>
                  <a:pt x="301" y="537"/>
                </a:lnTo>
                <a:lnTo>
                  <a:pt x="301" y="537"/>
                </a:lnTo>
                <a:lnTo>
                  <a:pt x="302" y="537"/>
                </a:lnTo>
                <a:lnTo>
                  <a:pt x="301" y="537"/>
                </a:lnTo>
                <a:lnTo>
                  <a:pt x="301" y="537"/>
                </a:lnTo>
                <a:close/>
                <a:moveTo>
                  <a:pt x="536" y="161"/>
                </a:moveTo>
                <a:lnTo>
                  <a:pt x="536" y="161"/>
                </a:lnTo>
                <a:lnTo>
                  <a:pt x="537" y="162"/>
                </a:lnTo>
                <a:lnTo>
                  <a:pt x="537" y="163"/>
                </a:lnTo>
                <a:lnTo>
                  <a:pt x="537" y="163"/>
                </a:lnTo>
                <a:lnTo>
                  <a:pt x="536" y="161"/>
                </a:lnTo>
                <a:lnTo>
                  <a:pt x="536" y="161"/>
                </a:lnTo>
                <a:close/>
                <a:moveTo>
                  <a:pt x="544" y="154"/>
                </a:moveTo>
                <a:lnTo>
                  <a:pt x="544" y="154"/>
                </a:lnTo>
                <a:lnTo>
                  <a:pt x="550" y="166"/>
                </a:lnTo>
                <a:lnTo>
                  <a:pt x="549" y="165"/>
                </a:lnTo>
                <a:lnTo>
                  <a:pt x="546" y="159"/>
                </a:lnTo>
                <a:lnTo>
                  <a:pt x="544" y="154"/>
                </a:lnTo>
                <a:lnTo>
                  <a:pt x="544" y="154"/>
                </a:lnTo>
                <a:lnTo>
                  <a:pt x="545" y="155"/>
                </a:lnTo>
                <a:lnTo>
                  <a:pt x="544" y="154"/>
                </a:lnTo>
                <a:lnTo>
                  <a:pt x="544" y="154"/>
                </a:lnTo>
                <a:close/>
                <a:moveTo>
                  <a:pt x="267" y="0"/>
                </a:moveTo>
                <a:lnTo>
                  <a:pt x="267" y="0"/>
                </a:lnTo>
                <a:lnTo>
                  <a:pt x="261" y="1"/>
                </a:lnTo>
                <a:lnTo>
                  <a:pt x="261" y="1"/>
                </a:lnTo>
                <a:lnTo>
                  <a:pt x="267" y="0"/>
                </a:lnTo>
                <a:lnTo>
                  <a:pt x="267" y="0"/>
                </a:lnTo>
                <a:close/>
                <a:moveTo>
                  <a:pt x="111" y="61"/>
                </a:moveTo>
                <a:lnTo>
                  <a:pt x="111" y="61"/>
                </a:lnTo>
                <a:lnTo>
                  <a:pt x="109" y="62"/>
                </a:lnTo>
                <a:lnTo>
                  <a:pt x="108" y="62"/>
                </a:lnTo>
                <a:lnTo>
                  <a:pt x="108" y="62"/>
                </a:lnTo>
                <a:lnTo>
                  <a:pt x="111" y="61"/>
                </a:lnTo>
                <a:lnTo>
                  <a:pt x="111" y="61"/>
                </a:lnTo>
                <a:lnTo>
                  <a:pt x="111" y="61"/>
                </a:lnTo>
                <a:lnTo>
                  <a:pt x="111" y="61"/>
                </a:lnTo>
                <a:close/>
                <a:moveTo>
                  <a:pt x="30" y="160"/>
                </a:moveTo>
                <a:lnTo>
                  <a:pt x="30" y="160"/>
                </a:lnTo>
                <a:lnTo>
                  <a:pt x="32" y="156"/>
                </a:lnTo>
                <a:lnTo>
                  <a:pt x="32" y="156"/>
                </a:lnTo>
                <a:lnTo>
                  <a:pt x="30" y="160"/>
                </a:lnTo>
                <a:lnTo>
                  <a:pt x="30" y="160"/>
                </a:lnTo>
                <a:close/>
                <a:moveTo>
                  <a:pt x="455" y="523"/>
                </a:moveTo>
                <a:lnTo>
                  <a:pt x="455" y="523"/>
                </a:lnTo>
                <a:lnTo>
                  <a:pt x="461" y="520"/>
                </a:lnTo>
                <a:lnTo>
                  <a:pt x="461" y="520"/>
                </a:lnTo>
                <a:lnTo>
                  <a:pt x="457" y="522"/>
                </a:lnTo>
                <a:lnTo>
                  <a:pt x="455" y="523"/>
                </a:lnTo>
                <a:lnTo>
                  <a:pt x="455" y="523"/>
                </a:lnTo>
                <a:close/>
                <a:moveTo>
                  <a:pt x="413" y="540"/>
                </a:moveTo>
                <a:lnTo>
                  <a:pt x="413" y="540"/>
                </a:lnTo>
                <a:lnTo>
                  <a:pt x="418" y="538"/>
                </a:lnTo>
                <a:lnTo>
                  <a:pt x="420" y="537"/>
                </a:lnTo>
                <a:lnTo>
                  <a:pt x="420" y="537"/>
                </a:lnTo>
                <a:lnTo>
                  <a:pt x="416" y="538"/>
                </a:lnTo>
                <a:lnTo>
                  <a:pt x="413" y="540"/>
                </a:lnTo>
                <a:lnTo>
                  <a:pt x="413" y="540"/>
                </a:lnTo>
                <a:close/>
                <a:moveTo>
                  <a:pt x="546" y="409"/>
                </a:moveTo>
                <a:lnTo>
                  <a:pt x="546" y="409"/>
                </a:lnTo>
                <a:lnTo>
                  <a:pt x="545" y="411"/>
                </a:lnTo>
                <a:lnTo>
                  <a:pt x="544" y="413"/>
                </a:lnTo>
                <a:lnTo>
                  <a:pt x="544" y="413"/>
                </a:lnTo>
                <a:lnTo>
                  <a:pt x="546" y="409"/>
                </a:lnTo>
                <a:lnTo>
                  <a:pt x="546" y="409"/>
                </a:lnTo>
                <a:lnTo>
                  <a:pt x="546" y="410"/>
                </a:lnTo>
                <a:lnTo>
                  <a:pt x="546" y="409"/>
                </a:lnTo>
                <a:lnTo>
                  <a:pt x="546" y="409"/>
                </a:lnTo>
                <a:close/>
                <a:moveTo>
                  <a:pt x="355" y="546"/>
                </a:moveTo>
                <a:lnTo>
                  <a:pt x="366" y="543"/>
                </a:lnTo>
                <a:lnTo>
                  <a:pt x="366" y="543"/>
                </a:lnTo>
                <a:lnTo>
                  <a:pt x="355" y="546"/>
                </a:lnTo>
                <a:lnTo>
                  <a:pt x="355" y="546"/>
                </a:lnTo>
                <a:close/>
                <a:moveTo>
                  <a:pt x="444" y="505"/>
                </a:moveTo>
                <a:lnTo>
                  <a:pt x="444" y="505"/>
                </a:lnTo>
                <a:lnTo>
                  <a:pt x="449" y="502"/>
                </a:lnTo>
                <a:lnTo>
                  <a:pt x="449" y="502"/>
                </a:lnTo>
                <a:lnTo>
                  <a:pt x="447" y="504"/>
                </a:lnTo>
                <a:lnTo>
                  <a:pt x="444" y="505"/>
                </a:lnTo>
                <a:lnTo>
                  <a:pt x="444" y="505"/>
                </a:lnTo>
                <a:close/>
                <a:moveTo>
                  <a:pt x="484" y="473"/>
                </a:moveTo>
                <a:lnTo>
                  <a:pt x="484" y="473"/>
                </a:lnTo>
                <a:lnTo>
                  <a:pt x="484" y="472"/>
                </a:lnTo>
                <a:lnTo>
                  <a:pt x="485" y="470"/>
                </a:lnTo>
                <a:lnTo>
                  <a:pt x="485" y="470"/>
                </a:lnTo>
                <a:lnTo>
                  <a:pt x="484" y="473"/>
                </a:lnTo>
                <a:lnTo>
                  <a:pt x="484" y="473"/>
                </a:lnTo>
                <a:close/>
                <a:moveTo>
                  <a:pt x="542" y="361"/>
                </a:moveTo>
                <a:lnTo>
                  <a:pt x="542" y="361"/>
                </a:lnTo>
                <a:lnTo>
                  <a:pt x="543" y="356"/>
                </a:lnTo>
                <a:lnTo>
                  <a:pt x="543" y="356"/>
                </a:lnTo>
                <a:lnTo>
                  <a:pt x="542" y="357"/>
                </a:lnTo>
                <a:lnTo>
                  <a:pt x="540" y="360"/>
                </a:lnTo>
                <a:lnTo>
                  <a:pt x="540" y="361"/>
                </a:lnTo>
                <a:lnTo>
                  <a:pt x="542" y="361"/>
                </a:lnTo>
                <a:lnTo>
                  <a:pt x="542" y="361"/>
                </a:lnTo>
                <a:lnTo>
                  <a:pt x="542" y="361"/>
                </a:lnTo>
                <a:lnTo>
                  <a:pt x="542" y="361"/>
                </a:lnTo>
                <a:lnTo>
                  <a:pt x="542" y="361"/>
                </a:lnTo>
                <a:close/>
                <a:moveTo>
                  <a:pt x="509" y="423"/>
                </a:moveTo>
                <a:lnTo>
                  <a:pt x="509" y="423"/>
                </a:lnTo>
                <a:lnTo>
                  <a:pt x="512" y="420"/>
                </a:lnTo>
                <a:lnTo>
                  <a:pt x="512" y="420"/>
                </a:lnTo>
                <a:lnTo>
                  <a:pt x="510" y="422"/>
                </a:lnTo>
                <a:lnTo>
                  <a:pt x="509" y="423"/>
                </a:lnTo>
                <a:lnTo>
                  <a:pt x="509" y="423"/>
                </a:lnTo>
                <a:close/>
                <a:moveTo>
                  <a:pt x="465" y="473"/>
                </a:moveTo>
                <a:lnTo>
                  <a:pt x="465" y="473"/>
                </a:lnTo>
                <a:lnTo>
                  <a:pt x="468" y="469"/>
                </a:lnTo>
                <a:lnTo>
                  <a:pt x="468" y="469"/>
                </a:lnTo>
                <a:lnTo>
                  <a:pt x="465" y="473"/>
                </a:lnTo>
                <a:lnTo>
                  <a:pt x="465" y="473"/>
                </a:lnTo>
                <a:close/>
                <a:moveTo>
                  <a:pt x="454" y="481"/>
                </a:moveTo>
                <a:lnTo>
                  <a:pt x="454" y="481"/>
                </a:lnTo>
                <a:lnTo>
                  <a:pt x="459" y="479"/>
                </a:lnTo>
                <a:lnTo>
                  <a:pt x="459" y="479"/>
                </a:lnTo>
                <a:lnTo>
                  <a:pt x="454" y="481"/>
                </a:lnTo>
                <a:lnTo>
                  <a:pt x="454" y="481"/>
                </a:lnTo>
                <a:close/>
                <a:moveTo>
                  <a:pt x="533" y="419"/>
                </a:moveTo>
                <a:lnTo>
                  <a:pt x="533" y="419"/>
                </a:lnTo>
                <a:lnTo>
                  <a:pt x="528" y="427"/>
                </a:lnTo>
                <a:lnTo>
                  <a:pt x="528" y="427"/>
                </a:lnTo>
                <a:lnTo>
                  <a:pt x="533" y="419"/>
                </a:lnTo>
                <a:lnTo>
                  <a:pt x="533" y="419"/>
                </a:lnTo>
                <a:close/>
                <a:moveTo>
                  <a:pt x="416" y="499"/>
                </a:moveTo>
                <a:lnTo>
                  <a:pt x="416" y="499"/>
                </a:lnTo>
                <a:lnTo>
                  <a:pt x="420" y="497"/>
                </a:lnTo>
                <a:lnTo>
                  <a:pt x="420" y="497"/>
                </a:lnTo>
                <a:lnTo>
                  <a:pt x="419" y="498"/>
                </a:lnTo>
                <a:lnTo>
                  <a:pt x="416" y="499"/>
                </a:lnTo>
                <a:lnTo>
                  <a:pt x="416" y="499"/>
                </a:lnTo>
                <a:close/>
                <a:moveTo>
                  <a:pt x="474" y="473"/>
                </a:moveTo>
                <a:lnTo>
                  <a:pt x="474" y="473"/>
                </a:lnTo>
                <a:lnTo>
                  <a:pt x="478" y="469"/>
                </a:lnTo>
                <a:lnTo>
                  <a:pt x="478" y="469"/>
                </a:lnTo>
                <a:lnTo>
                  <a:pt x="475" y="472"/>
                </a:lnTo>
                <a:lnTo>
                  <a:pt x="474" y="473"/>
                </a:lnTo>
                <a:lnTo>
                  <a:pt x="474" y="473"/>
                </a:lnTo>
                <a:close/>
                <a:moveTo>
                  <a:pt x="534" y="420"/>
                </a:moveTo>
                <a:lnTo>
                  <a:pt x="534" y="420"/>
                </a:lnTo>
                <a:lnTo>
                  <a:pt x="536" y="417"/>
                </a:lnTo>
                <a:lnTo>
                  <a:pt x="537" y="417"/>
                </a:lnTo>
                <a:lnTo>
                  <a:pt x="537" y="417"/>
                </a:lnTo>
                <a:lnTo>
                  <a:pt x="536" y="420"/>
                </a:lnTo>
                <a:lnTo>
                  <a:pt x="534" y="420"/>
                </a:lnTo>
                <a:lnTo>
                  <a:pt x="534" y="420"/>
                </a:lnTo>
                <a:lnTo>
                  <a:pt x="534" y="420"/>
                </a:lnTo>
                <a:close/>
                <a:moveTo>
                  <a:pt x="533" y="423"/>
                </a:moveTo>
                <a:lnTo>
                  <a:pt x="533" y="423"/>
                </a:lnTo>
                <a:lnTo>
                  <a:pt x="530" y="425"/>
                </a:lnTo>
                <a:lnTo>
                  <a:pt x="531" y="423"/>
                </a:lnTo>
                <a:lnTo>
                  <a:pt x="532" y="422"/>
                </a:lnTo>
                <a:lnTo>
                  <a:pt x="533" y="423"/>
                </a:lnTo>
                <a:lnTo>
                  <a:pt x="533" y="423"/>
                </a:lnTo>
                <a:lnTo>
                  <a:pt x="533" y="423"/>
                </a:lnTo>
                <a:lnTo>
                  <a:pt x="533" y="422"/>
                </a:lnTo>
                <a:lnTo>
                  <a:pt x="533" y="422"/>
                </a:lnTo>
                <a:lnTo>
                  <a:pt x="533" y="423"/>
                </a:lnTo>
                <a:lnTo>
                  <a:pt x="533" y="423"/>
                </a:lnTo>
                <a:close/>
                <a:moveTo>
                  <a:pt x="527" y="431"/>
                </a:moveTo>
                <a:lnTo>
                  <a:pt x="527" y="431"/>
                </a:lnTo>
                <a:lnTo>
                  <a:pt x="530" y="426"/>
                </a:lnTo>
                <a:lnTo>
                  <a:pt x="530" y="426"/>
                </a:lnTo>
                <a:lnTo>
                  <a:pt x="528" y="428"/>
                </a:lnTo>
                <a:lnTo>
                  <a:pt x="527" y="431"/>
                </a:lnTo>
                <a:lnTo>
                  <a:pt x="527" y="431"/>
                </a:lnTo>
                <a:close/>
                <a:moveTo>
                  <a:pt x="479" y="474"/>
                </a:moveTo>
                <a:lnTo>
                  <a:pt x="479" y="474"/>
                </a:lnTo>
                <a:lnTo>
                  <a:pt x="478" y="478"/>
                </a:lnTo>
                <a:lnTo>
                  <a:pt x="478" y="476"/>
                </a:lnTo>
                <a:lnTo>
                  <a:pt x="479" y="474"/>
                </a:lnTo>
                <a:lnTo>
                  <a:pt x="480" y="474"/>
                </a:lnTo>
                <a:lnTo>
                  <a:pt x="479" y="474"/>
                </a:lnTo>
                <a:lnTo>
                  <a:pt x="479" y="474"/>
                </a:lnTo>
                <a:lnTo>
                  <a:pt x="478" y="475"/>
                </a:lnTo>
                <a:lnTo>
                  <a:pt x="479" y="474"/>
                </a:lnTo>
                <a:lnTo>
                  <a:pt x="479" y="474"/>
                </a:lnTo>
                <a:close/>
                <a:moveTo>
                  <a:pt x="518" y="445"/>
                </a:moveTo>
                <a:lnTo>
                  <a:pt x="518" y="445"/>
                </a:lnTo>
                <a:lnTo>
                  <a:pt x="520" y="442"/>
                </a:lnTo>
                <a:lnTo>
                  <a:pt x="518" y="445"/>
                </a:lnTo>
                <a:lnTo>
                  <a:pt x="518" y="445"/>
                </a:lnTo>
                <a:lnTo>
                  <a:pt x="519" y="444"/>
                </a:lnTo>
                <a:lnTo>
                  <a:pt x="518" y="445"/>
                </a:lnTo>
                <a:lnTo>
                  <a:pt x="518" y="445"/>
                </a:lnTo>
                <a:close/>
                <a:moveTo>
                  <a:pt x="540" y="421"/>
                </a:moveTo>
                <a:lnTo>
                  <a:pt x="540" y="421"/>
                </a:lnTo>
                <a:lnTo>
                  <a:pt x="540" y="420"/>
                </a:lnTo>
                <a:lnTo>
                  <a:pt x="542" y="417"/>
                </a:lnTo>
                <a:lnTo>
                  <a:pt x="542" y="417"/>
                </a:lnTo>
                <a:lnTo>
                  <a:pt x="540" y="421"/>
                </a:lnTo>
                <a:lnTo>
                  <a:pt x="539" y="422"/>
                </a:lnTo>
                <a:lnTo>
                  <a:pt x="540" y="421"/>
                </a:lnTo>
                <a:lnTo>
                  <a:pt x="540" y="421"/>
                </a:lnTo>
                <a:close/>
                <a:moveTo>
                  <a:pt x="471" y="482"/>
                </a:moveTo>
                <a:lnTo>
                  <a:pt x="471" y="482"/>
                </a:lnTo>
                <a:lnTo>
                  <a:pt x="465" y="486"/>
                </a:lnTo>
                <a:lnTo>
                  <a:pt x="465" y="485"/>
                </a:lnTo>
                <a:lnTo>
                  <a:pt x="465" y="484"/>
                </a:lnTo>
                <a:lnTo>
                  <a:pt x="468" y="481"/>
                </a:lnTo>
                <a:lnTo>
                  <a:pt x="469" y="481"/>
                </a:lnTo>
                <a:lnTo>
                  <a:pt x="471" y="482"/>
                </a:lnTo>
                <a:lnTo>
                  <a:pt x="471" y="482"/>
                </a:lnTo>
                <a:lnTo>
                  <a:pt x="469" y="482"/>
                </a:lnTo>
                <a:lnTo>
                  <a:pt x="471" y="482"/>
                </a:lnTo>
                <a:lnTo>
                  <a:pt x="471" y="482"/>
                </a:lnTo>
                <a:close/>
                <a:moveTo>
                  <a:pt x="422" y="504"/>
                </a:moveTo>
                <a:lnTo>
                  <a:pt x="422" y="504"/>
                </a:lnTo>
                <a:lnTo>
                  <a:pt x="424" y="503"/>
                </a:lnTo>
                <a:lnTo>
                  <a:pt x="426" y="502"/>
                </a:lnTo>
                <a:lnTo>
                  <a:pt x="426" y="502"/>
                </a:lnTo>
                <a:lnTo>
                  <a:pt x="422" y="504"/>
                </a:lnTo>
                <a:lnTo>
                  <a:pt x="422" y="504"/>
                </a:lnTo>
                <a:close/>
                <a:moveTo>
                  <a:pt x="480" y="476"/>
                </a:moveTo>
                <a:lnTo>
                  <a:pt x="480" y="476"/>
                </a:lnTo>
                <a:lnTo>
                  <a:pt x="478" y="475"/>
                </a:lnTo>
                <a:lnTo>
                  <a:pt x="479" y="475"/>
                </a:lnTo>
                <a:lnTo>
                  <a:pt x="480" y="475"/>
                </a:lnTo>
                <a:lnTo>
                  <a:pt x="480" y="476"/>
                </a:lnTo>
                <a:lnTo>
                  <a:pt x="480" y="476"/>
                </a:lnTo>
                <a:lnTo>
                  <a:pt x="480" y="475"/>
                </a:lnTo>
                <a:lnTo>
                  <a:pt x="480" y="476"/>
                </a:lnTo>
                <a:lnTo>
                  <a:pt x="480" y="476"/>
                </a:lnTo>
                <a:close/>
                <a:moveTo>
                  <a:pt x="530" y="437"/>
                </a:moveTo>
                <a:lnTo>
                  <a:pt x="530" y="437"/>
                </a:lnTo>
                <a:lnTo>
                  <a:pt x="533" y="431"/>
                </a:lnTo>
                <a:lnTo>
                  <a:pt x="530" y="437"/>
                </a:lnTo>
                <a:lnTo>
                  <a:pt x="530" y="437"/>
                </a:lnTo>
                <a:lnTo>
                  <a:pt x="531" y="436"/>
                </a:lnTo>
                <a:lnTo>
                  <a:pt x="530" y="437"/>
                </a:lnTo>
                <a:lnTo>
                  <a:pt x="530" y="437"/>
                </a:lnTo>
                <a:close/>
                <a:moveTo>
                  <a:pt x="507" y="458"/>
                </a:moveTo>
                <a:lnTo>
                  <a:pt x="507" y="458"/>
                </a:lnTo>
                <a:lnTo>
                  <a:pt x="508" y="456"/>
                </a:lnTo>
                <a:lnTo>
                  <a:pt x="510" y="455"/>
                </a:lnTo>
                <a:lnTo>
                  <a:pt x="510" y="455"/>
                </a:lnTo>
                <a:lnTo>
                  <a:pt x="509" y="456"/>
                </a:lnTo>
                <a:lnTo>
                  <a:pt x="507" y="458"/>
                </a:lnTo>
                <a:lnTo>
                  <a:pt x="507" y="458"/>
                </a:lnTo>
                <a:close/>
                <a:moveTo>
                  <a:pt x="522" y="444"/>
                </a:moveTo>
                <a:lnTo>
                  <a:pt x="522" y="444"/>
                </a:lnTo>
                <a:lnTo>
                  <a:pt x="519" y="448"/>
                </a:lnTo>
                <a:lnTo>
                  <a:pt x="519" y="449"/>
                </a:lnTo>
                <a:lnTo>
                  <a:pt x="521" y="448"/>
                </a:lnTo>
                <a:lnTo>
                  <a:pt x="522" y="444"/>
                </a:lnTo>
                <a:lnTo>
                  <a:pt x="522" y="444"/>
                </a:lnTo>
                <a:lnTo>
                  <a:pt x="524" y="444"/>
                </a:lnTo>
                <a:lnTo>
                  <a:pt x="522" y="444"/>
                </a:lnTo>
                <a:lnTo>
                  <a:pt x="522" y="445"/>
                </a:lnTo>
                <a:lnTo>
                  <a:pt x="522" y="444"/>
                </a:lnTo>
                <a:lnTo>
                  <a:pt x="522" y="444"/>
                </a:lnTo>
                <a:close/>
                <a:moveTo>
                  <a:pt x="445" y="501"/>
                </a:moveTo>
                <a:lnTo>
                  <a:pt x="445" y="501"/>
                </a:lnTo>
                <a:lnTo>
                  <a:pt x="447" y="501"/>
                </a:lnTo>
                <a:lnTo>
                  <a:pt x="448" y="499"/>
                </a:lnTo>
                <a:lnTo>
                  <a:pt x="451" y="496"/>
                </a:lnTo>
                <a:lnTo>
                  <a:pt x="453" y="496"/>
                </a:lnTo>
                <a:lnTo>
                  <a:pt x="451" y="496"/>
                </a:lnTo>
                <a:lnTo>
                  <a:pt x="445" y="501"/>
                </a:lnTo>
                <a:lnTo>
                  <a:pt x="445" y="501"/>
                </a:lnTo>
                <a:lnTo>
                  <a:pt x="445" y="502"/>
                </a:lnTo>
                <a:lnTo>
                  <a:pt x="445" y="501"/>
                </a:lnTo>
                <a:lnTo>
                  <a:pt x="445" y="501"/>
                </a:lnTo>
                <a:close/>
                <a:moveTo>
                  <a:pt x="504" y="462"/>
                </a:moveTo>
                <a:lnTo>
                  <a:pt x="504" y="462"/>
                </a:lnTo>
                <a:lnTo>
                  <a:pt x="503" y="464"/>
                </a:lnTo>
                <a:lnTo>
                  <a:pt x="504" y="463"/>
                </a:lnTo>
                <a:lnTo>
                  <a:pt x="506" y="461"/>
                </a:lnTo>
                <a:lnTo>
                  <a:pt x="506" y="461"/>
                </a:lnTo>
                <a:lnTo>
                  <a:pt x="504" y="462"/>
                </a:lnTo>
                <a:lnTo>
                  <a:pt x="504" y="462"/>
                </a:lnTo>
                <a:lnTo>
                  <a:pt x="504" y="462"/>
                </a:lnTo>
                <a:lnTo>
                  <a:pt x="504" y="462"/>
                </a:lnTo>
                <a:lnTo>
                  <a:pt x="504" y="462"/>
                </a:lnTo>
                <a:close/>
                <a:moveTo>
                  <a:pt x="373" y="519"/>
                </a:moveTo>
                <a:lnTo>
                  <a:pt x="373" y="519"/>
                </a:lnTo>
                <a:lnTo>
                  <a:pt x="373" y="519"/>
                </a:lnTo>
                <a:lnTo>
                  <a:pt x="376" y="517"/>
                </a:lnTo>
                <a:lnTo>
                  <a:pt x="376" y="517"/>
                </a:lnTo>
                <a:lnTo>
                  <a:pt x="374" y="519"/>
                </a:lnTo>
                <a:lnTo>
                  <a:pt x="373" y="519"/>
                </a:lnTo>
                <a:lnTo>
                  <a:pt x="373" y="519"/>
                </a:lnTo>
                <a:close/>
                <a:moveTo>
                  <a:pt x="395" y="517"/>
                </a:moveTo>
                <a:lnTo>
                  <a:pt x="395" y="517"/>
                </a:lnTo>
                <a:lnTo>
                  <a:pt x="398" y="516"/>
                </a:lnTo>
                <a:lnTo>
                  <a:pt x="400" y="515"/>
                </a:lnTo>
                <a:lnTo>
                  <a:pt x="400" y="515"/>
                </a:lnTo>
                <a:lnTo>
                  <a:pt x="395" y="517"/>
                </a:lnTo>
                <a:lnTo>
                  <a:pt x="395" y="517"/>
                </a:lnTo>
                <a:close/>
                <a:moveTo>
                  <a:pt x="512" y="460"/>
                </a:moveTo>
                <a:lnTo>
                  <a:pt x="512" y="460"/>
                </a:lnTo>
                <a:lnTo>
                  <a:pt x="513" y="458"/>
                </a:lnTo>
                <a:lnTo>
                  <a:pt x="512" y="460"/>
                </a:lnTo>
                <a:lnTo>
                  <a:pt x="512" y="460"/>
                </a:lnTo>
                <a:lnTo>
                  <a:pt x="512" y="460"/>
                </a:lnTo>
                <a:lnTo>
                  <a:pt x="512" y="460"/>
                </a:lnTo>
                <a:lnTo>
                  <a:pt x="512" y="460"/>
                </a:lnTo>
                <a:close/>
                <a:moveTo>
                  <a:pt x="496" y="474"/>
                </a:moveTo>
                <a:lnTo>
                  <a:pt x="496" y="474"/>
                </a:lnTo>
                <a:lnTo>
                  <a:pt x="500" y="468"/>
                </a:lnTo>
                <a:lnTo>
                  <a:pt x="496" y="474"/>
                </a:lnTo>
                <a:lnTo>
                  <a:pt x="496" y="474"/>
                </a:lnTo>
                <a:lnTo>
                  <a:pt x="497" y="473"/>
                </a:lnTo>
                <a:lnTo>
                  <a:pt x="496" y="474"/>
                </a:lnTo>
                <a:lnTo>
                  <a:pt x="496" y="474"/>
                </a:lnTo>
                <a:close/>
                <a:moveTo>
                  <a:pt x="510" y="461"/>
                </a:moveTo>
                <a:lnTo>
                  <a:pt x="510" y="461"/>
                </a:lnTo>
                <a:lnTo>
                  <a:pt x="508" y="466"/>
                </a:lnTo>
                <a:lnTo>
                  <a:pt x="510" y="461"/>
                </a:lnTo>
                <a:lnTo>
                  <a:pt x="510" y="461"/>
                </a:lnTo>
                <a:lnTo>
                  <a:pt x="510" y="461"/>
                </a:lnTo>
                <a:lnTo>
                  <a:pt x="510" y="461"/>
                </a:lnTo>
                <a:lnTo>
                  <a:pt x="510" y="461"/>
                </a:lnTo>
                <a:close/>
                <a:moveTo>
                  <a:pt x="489" y="479"/>
                </a:moveTo>
                <a:lnTo>
                  <a:pt x="489" y="479"/>
                </a:lnTo>
                <a:lnTo>
                  <a:pt x="491" y="478"/>
                </a:lnTo>
                <a:lnTo>
                  <a:pt x="494" y="475"/>
                </a:lnTo>
                <a:lnTo>
                  <a:pt x="494" y="475"/>
                </a:lnTo>
                <a:lnTo>
                  <a:pt x="491" y="479"/>
                </a:lnTo>
                <a:lnTo>
                  <a:pt x="490" y="480"/>
                </a:lnTo>
                <a:lnTo>
                  <a:pt x="489" y="479"/>
                </a:lnTo>
                <a:lnTo>
                  <a:pt x="489" y="479"/>
                </a:lnTo>
                <a:close/>
                <a:moveTo>
                  <a:pt x="486" y="482"/>
                </a:moveTo>
                <a:lnTo>
                  <a:pt x="486" y="482"/>
                </a:lnTo>
                <a:lnTo>
                  <a:pt x="483" y="485"/>
                </a:lnTo>
                <a:lnTo>
                  <a:pt x="484" y="484"/>
                </a:lnTo>
                <a:lnTo>
                  <a:pt x="485" y="481"/>
                </a:lnTo>
                <a:lnTo>
                  <a:pt x="486" y="481"/>
                </a:lnTo>
                <a:lnTo>
                  <a:pt x="486" y="482"/>
                </a:lnTo>
                <a:lnTo>
                  <a:pt x="486" y="482"/>
                </a:lnTo>
                <a:lnTo>
                  <a:pt x="485" y="482"/>
                </a:lnTo>
                <a:lnTo>
                  <a:pt x="486" y="482"/>
                </a:lnTo>
                <a:lnTo>
                  <a:pt x="486" y="482"/>
                </a:lnTo>
                <a:close/>
                <a:moveTo>
                  <a:pt x="474" y="490"/>
                </a:moveTo>
                <a:lnTo>
                  <a:pt x="474" y="490"/>
                </a:lnTo>
                <a:lnTo>
                  <a:pt x="479" y="485"/>
                </a:lnTo>
                <a:lnTo>
                  <a:pt x="479" y="485"/>
                </a:lnTo>
                <a:lnTo>
                  <a:pt x="474" y="490"/>
                </a:lnTo>
                <a:lnTo>
                  <a:pt x="474" y="490"/>
                </a:lnTo>
                <a:close/>
                <a:moveTo>
                  <a:pt x="506" y="467"/>
                </a:moveTo>
                <a:lnTo>
                  <a:pt x="506" y="467"/>
                </a:lnTo>
                <a:lnTo>
                  <a:pt x="501" y="473"/>
                </a:lnTo>
                <a:lnTo>
                  <a:pt x="501" y="473"/>
                </a:lnTo>
                <a:lnTo>
                  <a:pt x="502" y="470"/>
                </a:lnTo>
                <a:lnTo>
                  <a:pt x="506" y="467"/>
                </a:lnTo>
                <a:lnTo>
                  <a:pt x="506" y="467"/>
                </a:lnTo>
                <a:lnTo>
                  <a:pt x="504" y="468"/>
                </a:lnTo>
                <a:lnTo>
                  <a:pt x="506" y="467"/>
                </a:lnTo>
                <a:lnTo>
                  <a:pt x="506" y="467"/>
                </a:lnTo>
                <a:close/>
                <a:moveTo>
                  <a:pt x="436" y="509"/>
                </a:moveTo>
                <a:lnTo>
                  <a:pt x="436" y="509"/>
                </a:lnTo>
                <a:lnTo>
                  <a:pt x="442" y="505"/>
                </a:lnTo>
                <a:lnTo>
                  <a:pt x="436" y="509"/>
                </a:lnTo>
                <a:lnTo>
                  <a:pt x="436" y="509"/>
                </a:lnTo>
                <a:lnTo>
                  <a:pt x="437" y="509"/>
                </a:lnTo>
                <a:lnTo>
                  <a:pt x="436" y="509"/>
                </a:lnTo>
                <a:lnTo>
                  <a:pt x="436" y="509"/>
                </a:lnTo>
                <a:close/>
                <a:moveTo>
                  <a:pt x="497" y="475"/>
                </a:moveTo>
                <a:lnTo>
                  <a:pt x="497" y="475"/>
                </a:lnTo>
                <a:lnTo>
                  <a:pt x="501" y="472"/>
                </a:lnTo>
                <a:lnTo>
                  <a:pt x="501" y="472"/>
                </a:lnTo>
                <a:lnTo>
                  <a:pt x="498" y="474"/>
                </a:lnTo>
                <a:lnTo>
                  <a:pt x="497" y="475"/>
                </a:lnTo>
                <a:lnTo>
                  <a:pt x="497" y="475"/>
                </a:lnTo>
                <a:close/>
                <a:moveTo>
                  <a:pt x="373" y="526"/>
                </a:moveTo>
                <a:lnTo>
                  <a:pt x="373" y="526"/>
                </a:lnTo>
                <a:lnTo>
                  <a:pt x="380" y="523"/>
                </a:lnTo>
                <a:lnTo>
                  <a:pt x="380" y="523"/>
                </a:lnTo>
                <a:lnTo>
                  <a:pt x="377" y="525"/>
                </a:lnTo>
                <a:lnTo>
                  <a:pt x="373" y="526"/>
                </a:lnTo>
                <a:lnTo>
                  <a:pt x="373" y="526"/>
                </a:lnTo>
                <a:close/>
                <a:moveTo>
                  <a:pt x="507" y="469"/>
                </a:moveTo>
                <a:lnTo>
                  <a:pt x="507" y="469"/>
                </a:lnTo>
                <a:lnTo>
                  <a:pt x="502" y="470"/>
                </a:lnTo>
                <a:lnTo>
                  <a:pt x="498" y="472"/>
                </a:lnTo>
                <a:lnTo>
                  <a:pt x="496" y="474"/>
                </a:lnTo>
                <a:lnTo>
                  <a:pt x="496" y="475"/>
                </a:lnTo>
                <a:lnTo>
                  <a:pt x="497" y="475"/>
                </a:lnTo>
                <a:lnTo>
                  <a:pt x="500" y="475"/>
                </a:lnTo>
                <a:lnTo>
                  <a:pt x="502" y="473"/>
                </a:lnTo>
                <a:lnTo>
                  <a:pt x="507" y="469"/>
                </a:lnTo>
                <a:lnTo>
                  <a:pt x="507" y="469"/>
                </a:lnTo>
                <a:lnTo>
                  <a:pt x="507" y="468"/>
                </a:lnTo>
                <a:lnTo>
                  <a:pt x="507" y="469"/>
                </a:lnTo>
                <a:lnTo>
                  <a:pt x="507" y="469"/>
                </a:lnTo>
                <a:close/>
                <a:moveTo>
                  <a:pt x="484" y="486"/>
                </a:moveTo>
                <a:lnTo>
                  <a:pt x="484" y="486"/>
                </a:lnTo>
                <a:lnTo>
                  <a:pt x="485" y="484"/>
                </a:lnTo>
                <a:lnTo>
                  <a:pt x="487" y="481"/>
                </a:lnTo>
                <a:lnTo>
                  <a:pt x="487" y="481"/>
                </a:lnTo>
                <a:lnTo>
                  <a:pt x="486" y="484"/>
                </a:lnTo>
                <a:lnTo>
                  <a:pt x="484" y="486"/>
                </a:lnTo>
                <a:lnTo>
                  <a:pt x="484" y="486"/>
                </a:lnTo>
                <a:close/>
                <a:moveTo>
                  <a:pt x="501" y="474"/>
                </a:moveTo>
                <a:lnTo>
                  <a:pt x="501" y="474"/>
                </a:lnTo>
                <a:lnTo>
                  <a:pt x="498" y="476"/>
                </a:lnTo>
                <a:lnTo>
                  <a:pt x="498" y="476"/>
                </a:lnTo>
                <a:lnTo>
                  <a:pt x="500" y="474"/>
                </a:lnTo>
                <a:lnTo>
                  <a:pt x="501" y="473"/>
                </a:lnTo>
                <a:lnTo>
                  <a:pt x="501" y="474"/>
                </a:lnTo>
                <a:lnTo>
                  <a:pt x="501" y="474"/>
                </a:lnTo>
                <a:close/>
                <a:moveTo>
                  <a:pt x="430" y="513"/>
                </a:moveTo>
                <a:lnTo>
                  <a:pt x="430" y="513"/>
                </a:lnTo>
                <a:lnTo>
                  <a:pt x="421" y="516"/>
                </a:lnTo>
                <a:lnTo>
                  <a:pt x="430" y="513"/>
                </a:lnTo>
                <a:lnTo>
                  <a:pt x="430" y="513"/>
                </a:lnTo>
                <a:lnTo>
                  <a:pt x="430" y="513"/>
                </a:lnTo>
                <a:lnTo>
                  <a:pt x="430" y="513"/>
                </a:lnTo>
                <a:lnTo>
                  <a:pt x="430" y="513"/>
                </a:lnTo>
                <a:close/>
                <a:moveTo>
                  <a:pt x="428" y="513"/>
                </a:moveTo>
                <a:lnTo>
                  <a:pt x="428" y="513"/>
                </a:lnTo>
                <a:lnTo>
                  <a:pt x="432" y="510"/>
                </a:lnTo>
                <a:lnTo>
                  <a:pt x="432" y="510"/>
                </a:lnTo>
                <a:lnTo>
                  <a:pt x="428" y="513"/>
                </a:lnTo>
                <a:lnTo>
                  <a:pt x="428" y="513"/>
                </a:lnTo>
                <a:close/>
                <a:moveTo>
                  <a:pt x="491" y="484"/>
                </a:moveTo>
                <a:lnTo>
                  <a:pt x="491" y="484"/>
                </a:lnTo>
                <a:lnTo>
                  <a:pt x="492" y="481"/>
                </a:lnTo>
                <a:lnTo>
                  <a:pt x="491" y="484"/>
                </a:lnTo>
                <a:lnTo>
                  <a:pt x="491" y="484"/>
                </a:lnTo>
                <a:lnTo>
                  <a:pt x="491" y="484"/>
                </a:lnTo>
                <a:lnTo>
                  <a:pt x="491" y="484"/>
                </a:lnTo>
                <a:lnTo>
                  <a:pt x="491" y="484"/>
                </a:lnTo>
                <a:close/>
                <a:moveTo>
                  <a:pt x="353" y="528"/>
                </a:moveTo>
                <a:lnTo>
                  <a:pt x="353" y="528"/>
                </a:lnTo>
                <a:lnTo>
                  <a:pt x="356" y="527"/>
                </a:lnTo>
                <a:lnTo>
                  <a:pt x="356" y="527"/>
                </a:lnTo>
                <a:lnTo>
                  <a:pt x="353" y="528"/>
                </a:lnTo>
                <a:lnTo>
                  <a:pt x="353" y="528"/>
                </a:lnTo>
                <a:close/>
                <a:moveTo>
                  <a:pt x="494" y="481"/>
                </a:moveTo>
                <a:lnTo>
                  <a:pt x="494" y="481"/>
                </a:lnTo>
                <a:lnTo>
                  <a:pt x="492" y="481"/>
                </a:lnTo>
                <a:lnTo>
                  <a:pt x="492" y="480"/>
                </a:lnTo>
                <a:lnTo>
                  <a:pt x="494" y="480"/>
                </a:lnTo>
                <a:lnTo>
                  <a:pt x="494" y="481"/>
                </a:lnTo>
                <a:lnTo>
                  <a:pt x="494" y="481"/>
                </a:lnTo>
                <a:lnTo>
                  <a:pt x="494" y="481"/>
                </a:lnTo>
                <a:lnTo>
                  <a:pt x="494" y="481"/>
                </a:lnTo>
                <a:lnTo>
                  <a:pt x="494" y="481"/>
                </a:lnTo>
                <a:close/>
                <a:moveTo>
                  <a:pt x="454" y="505"/>
                </a:moveTo>
                <a:lnTo>
                  <a:pt x="454" y="505"/>
                </a:lnTo>
                <a:lnTo>
                  <a:pt x="454" y="505"/>
                </a:lnTo>
                <a:lnTo>
                  <a:pt x="454" y="505"/>
                </a:lnTo>
                <a:lnTo>
                  <a:pt x="456" y="502"/>
                </a:lnTo>
                <a:lnTo>
                  <a:pt x="457" y="501"/>
                </a:lnTo>
                <a:lnTo>
                  <a:pt x="454" y="505"/>
                </a:lnTo>
                <a:lnTo>
                  <a:pt x="454" y="505"/>
                </a:lnTo>
                <a:lnTo>
                  <a:pt x="455" y="505"/>
                </a:lnTo>
                <a:lnTo>
                  <a:pt x="454" y="505"/>
                </a:lnTo>
                <a:lnTo>
                  <a:pt x="454" y="505"/>
                </a:lnTo>
                <a:close/>
                <a:moveTo>
                  <a:pt x="486" y="487"/>
                </a:moveTo>
                <a:lnTo>
                  <a:pt x="486" y="487"/>
                </a:lnTo>
                <a:lnTo>
                  <a:pt x="480" y="492"/>
                </a:lnTo>
                <a:lnTo>
                  <a:pt x="479" y="493"/>
                </a:lnTo>
                <a:lnTo>
                  <a:pt x="480" y="492"/>
                </a:lnTo>
                <a:lnTo>
                  <a:pt x="484" y="490"/>
                </a:lnTo>
                <a:lnTo>
                  <a:pt x="486" y="487"/>
                </a:lnTo>
                <a:lnTo>
                  <a:pt x="486" y="487"/>
                </a:lnTo>
                <a:lnTo>
                  <a:pt x="486" y="487"/>
                </a:lnTo>
                <a:lnTo>
                  <a:pt x="486" y="487"/>
                </a:lnTo>
                <a:lnTo>
                  <a:pt x="486" y="487"/>
                </a:lnTo>
                <a:close/>
                <a:moveTo>
                  <a:pt x="475" y="493"/>
                </a:moveTo>
                <a:lnTo>
                  <a:pt x="475" y="493"/>
                </a:lnTo>
                <a:lnTo>
                  <a:pt x="473" y="496"/>
                </a:lnTo>
                <a:lnTo>
                  <a:pt x="475" y="493"/>
                </a:lnTo>
                <a:lnTo>
                  <a:pt x="475" y="493"/>
                </a:lnTo>
                <a:lnTo>
                  <a:pt x="475" y="495"/>
                </a:lnTo>
                <a:lnTo>
                  <a:pt x="475" y="493"/>
                </a:lnTo>
                <a:lnTo>
                  <a:pt x="475" y="493"/>
                </a:lnTo>
                <a:close/>
                <a:moveTo>
                  <a:pt x="489" y="486"/>
                </a:moveTo>
                <a:lnTo>
                  <a:pt x="489" y="486"/>
                </a:lnTo>
                <a:lnTo>
                  <a:pt x="489" y="487"/>
                </a:lnTo>
                <a:lnTo>
                  <a:pt x="491" y="486"/>
                </a:lnTo>
                <a:lnTo>
                  <a:pt x="491" y="484"/>
                </a:lnTo>
                <a:lnTo>
                  <a:pt x="489" y="486"/>
                </a:lnTo>
                <a:lnTo>
                  <a:pt x="489" y="486"/>
                </a:lnTo>
                <a:lnTo>
                  <a:pt x="489" y="486"/>
                </a:lnTo>
                <a:lnTo>
                  <a:pt x="489" y="486"/>
                </a:lnTo>
                <a:lnTo>
                  <a:pt x="489" y="486"/>
                </a:lnTo>
                <a:close/>
                <a:moveTo>
                  <a:pt x="413" y="522"/>
                </a:moveTo>
                <a:lnTo>
                  <a:pt x="413" y="522"/>
                </a:lnTo>
                <a:lnTo>
                  <a:pt x="418" y="520"/>
                </a:lnTo>
                <a:lnTo>
                  <a:pt x="418" y="520"/>
                </a:lnTo>
                <a:lnTo>
                  <a:pt x="415" y="521"/>
                </a:lnTo>
                <a:lnTo>
                  <a:pt x="413" y="522"/>
                </a:lnTo>
                <a:lnTo>
                  <a:pt x="413" y="522"/>
                </a:lnTo>
                <a:close/>
                <a:moveTo>
                  <a:pt x="465" y="503"/>
                </a:moveTo>
                <a:lnTo>
                  <a:pt x="465" y="503"/>
                </a:lnTo>
                <a:lnTo>
                  <a:pt x="469" y="499"/>
                </a:lnTo>
                <a:lnTo>
                  <a:pt x="469" y="499"/>
                </a:lnTo>
                <a:lnTo>
                  <a:pt x="465" y="503"/>
                </a:lnTo>
                <a:lnTo>
                  <a:pt x="465" y="503"/>
                </a:lnTo>
                <a:close/>
                <a:moveTo>
                  <a:pt x="332" y="532"/>
                </a:moveTo>
                <a:lnTo>
                  <a:pt x="332" y="532"/>
                </a:lnTo>
                <a:lnTo>
                  <a:pt x="336" y="532"/>
                </a:lnTo>
                <a:lnTo>
                  <a:pt x="336" y="532"/>
                </a:lnTo>
                <a:lnTo>
                  <a:pt x="335" y="532"/>
                </a:lnTo>
                <a:lnTo>
                  <a:pt x="332" y="532"/>
                </a:lnTo>
                <a:lnTo>
                  <a:pt x="332" y="532"/>
                </a:lnTo>
                <a:close/>
                <a:moveTo>
                  <a:pt x="451" y="510"/>
                </a:moveTo>
                <a:lnTo>
                  <a:pt x="451" y="510"/>
                </a:lnTo>
                <a:lnTo>
                  <a:pt x="456" y="508"/>
                </a:lnTo>
                <a:lnTo>
                  <a:pt x="456" y="508"/>
                </a:lnTo>
                <a:lnTo>
                  <a:pt x="454" y="510"/>
                </a:lnTo>
                <a:lnTo>
                  <a:pt x="451" y="510"/>
                </a:lnTo>
                <a:lnTo>
                  <a:pt x="451" y="510"/>
                </a:lnTo>
                <a:close/>
                <a:moveTo>
                  <a:pt x="403" y="527"/>
                </a:moveTo>
                <a:lnTo>
                  <a:pt x="403" y="527"/>
                </a:lnTo>
                <a:lnTo>
                  <a:pt x="397" y="529"/>
                </a:lnTo>
                <a:lnTo>
                  <a:pt x="397" y="529"/>
                </a:lnTo>
                <a:lnTo>
                  <a:pt x="401" y="527"/>
                </a:lnTo>
                <a:lnTo>
                  <a:pt x="403" y="526"/>
                </a:lnTo>
                <a:lnTo>
                  <a:pt x="403" y="527"/>
                </a:lnTo>
                <a:lnTo>
                  <a:pt x="403" y="527"/>
                </a:lnTo>
                <a:close/>
                <a:moveTo>
                  <a:pt x="474" y="503"/>
                </a:moveTo>
                <a:lnTo>
                  <a:pt x="474" y="503"/>
                </a:lnTo>
                <a:lnTo>
                  <a:pt x="481" y="498"/>
                </a:lnTo>
                <a:lnTo>
                  <a:pt x="474" y="503"/>
                </a:lnTo>
                <a:lnTo>
                  <a:pt x="474" y="503"/>
                </a:lnTo>
                <a:lnTo>
                  <a:pt x="475" y="502"/>
                </a:lnTo>
                <a:lnTo>
                  <a:pt x="474" y="503"/>
                </a:lnTo>
                <a:lnTo>
                  <a:pt x="474" y="503"/>
                </a:lnTo>
                <a:close/>
                <a:moveTo>
                  <a:pt x="461" y="510"/>
                </a:moveTo>
                <a:lnTo>
                  <a:pt x="461" y="510"/>
                </a:lnTo>
                <a:lnTo>
                  <a:pt x="459" y="511"/>
                </a:lnTo>
                <a:lnTo>
                  <a:pt x="454" y="514"/>
                </a:lnTo>
                <a:lnTo>
                  <a:pt x="454" y="515"/>
                </a:lnTo>
                <a:lnTo>
                  <a:pt x="461" y="510"/>
                </a:lnTo>
                <a:lnTo>
                  <a:pt x="461" y="510"/>
                </a:lnTo>
                <a:lnTo>
                  <a:pt x="459" y="511"/>
                </a:lnTo>
                <a:lnTo>
                  <a:pt x="461" y="510"/>
                </a:lnTo>
                <a:lnTo>
                  <a:pt x="461" y="510"/>
                </a:lnTo>
                <a:close/>
                <a:moveTo>
                  <a:pt x="317" y="535"/>
                </a:moveTo>
                <a:lnTo>
                  <a:pt x="317" y="535"/>
                </a:lnTo>
                <a:lnTo>
                  <a:pt x="314" y="534"/>
                </a:lnTo>
                <a:lnTo>
                  <a:pt x="315" y="533"/>
                </a:lnTo>
                <a:lnTo>
                  <a:pt x="320" y="533"/>
                </a:lnTo>
                <a:lnTo>
                  <a:pt x="323" y="533"/>
                </a:lnTo>
                <a:lnTo>
                  <a:pt x="324" y="534"/>
                </a:lnTo>
                <a:lnTo>
                  <a:pt x="321" y="534"/>
                </a:lnTo>
                <a:lnTo>
                  <a:pt x="317" y="535"/>
                </a:lnTo>
                <a:lnTo>
                  <a:pt x="317" y="535"/>
                </a:lnTo>
                <a:lnTo>
                  <a:pt x="318" y="535"/>
                </a:lnTo>
                <a:lnTo>
                  <a:pt x="317" y="535"/>
                </a:lnTo>
                <a:lnTo>
                  <a:pt x="317" y="535"/>
                </a:lnTo>
                <a:close/>
                <a:moveTo>
                  <a:pt x="392" y="532"/>
                </a:moveTo>
                <a:lnTo>
                  <a:pt x="392" y="532"/>
                </a:lnTo>
                <a:lnTo>
                  <a:pt x="396" y="529"/>
                </a:lnTo>
                <a:lnTo>
                  <a:pt x="396" y="529"/>
                </a:lnTo>
                <a:lnTo>
                  <a:pt x="392" y="532"/>
                </a:lnTo>
                <a:lnTo>
                  <a:pt x="392" y="532"/>
                </a:lnTo>
                <a:close/>
                <a:moveTo>
                  <a:pt x="485" y="496"/>
                </a:moveTo>
                <a:lnTo>
                  <a:pt x="485" y="496"/>
                </a:lnTo>
                <a:lnTo>
                  <a:pt x="485" y="496"/>
                </a:lnTo>
                <a:lnTo>
                  <a:pt x="484" y="496"/>
                </a:lnTo>
                <a:lnTo>
                  <a:pt x="484" y="496"/>
                </a:lnTo>
                <a:lnTo>
                  <a:pt x="484" y="495"/>
                </a:lnTo>
                <a:lnTo>
                  <a:pt x="484" y="495"/>
                </a:lnTo>
                <a:lnTo>
                  <a:pt x="486" y="495"/>
                </a:lnTo>
                <a:lnTo>
                  <a:pt x="485" y="496"/>
                </a:lnTo>
                <a:lnTo>
                  <a:pt x="485" y="496"/>
                </a:lnTo>
                <a:close/>
                <a:moveTo>
                  <a:pt x="451" y="515"/>
                </a:moveTo>
                <a:lnTo>
                  <a:pt x="451" y="515"/>
                </a:lnTo>
                <a:lnTo>
                  <a:pt x="456" y="511"/>
                </a:lnTo>
                <a:lnTo>
                  <a:pt x="451" y="515"/>
                </a:lnTo>
                <a:lnTo>
                  <a:pt x="451" y="515"/>
                </a:lnTo>
                <a:lnTo>
                  <a:pt x="453" y="514"/>
                </a:lnTo>
                <a:lnTo>
                  <a:pt x="451" y="515"/>
                </a:lnTo>
                <a:lnTo>
                  <a:pt x="451" y="515"/>
                </a:lnTo>
                <a:close/>
                <a:moveTo>
                  <a:pt x="389" y="533"/>
                </a:moveTo>
                <a:lnTo>
                  <a:pt x="389" y="533"/>
                </a:lnTo>
                <a:lnTo>
                  <a:pt x="388" y="533"/>
                </a:lnTo>
                <a:lnTo>
                  <a:pt x="388" y="532"/>
                </a:lnTo>
                <a:lnTo>
                  <a:pt x="388" y="532"/>
                </a:lnTo>
                <a:lnTo>
                  <a:pt x="389" y="533"/>
                </a:lnTo>
                <a:lnTo>
                  <a:pt x="389" y="533"/>
                </a:lnTo>
                <a:lnTo>
                  <a:pt x="388" y="533"/>
                </a:lnTo>
                <a:lnTo>
                  <a:pt x="389" y="533"/>
                </a:lnTo>
                <a:lnTo>
                  <a:pt x="389" y="533"/>
                </a:lnTo>
                <a:close/>
                <a:moveTo>
                  <a:pt x="422" y="526"/>
                </a:moveTo>
                <a:lnTo>
                  <a:pt x="422" y="526"/>
                </a:lnTo>
                <a:lnTo>
                  <a:pt x="421" y="526"/>
                </a:lnTo>
                <a:lnTo>
                  <a:pt x="422" y="526"/>
                </a:lnTo>
                <a:lnTo>
                  <a:pt x="425" y="523"/>
                </a:lnTo>
                <a:lnTo>
                  <a:pt x="425" y="523"/>
                </a:lnTo>
                <a:lnTo>
                  <a:pt x="422" y="526"/>
                </a:lnTo>
                <a:lnTo>
                  <a:pt x="422" y="526"/>
                </a:lnTo>
                <a:close/>
                <a:moveTo>
                  <a:pt x="471" y="505"/>
                </a:moveTo>
                <a:lnTo>
                  <a:pt x="471" y="505"/>
                </a:lnTo>
                <a:lnTo>
                  <a:pt x="469" y="505"/>
                </a:lnTo>
                <a:lnTo>
                  <a:pt x="469" y="505"/>
                </a:lnTo>
                <a:lnTo>
                  <a:pt x="469" y="505"/>
                </a:lnTo>
                <a:lnTo>
                  <a:pt x="469" y="505"/>
                </a:lnTo>
                <a:lnTo>
                  <a:pt x="471" y="504"/>
                </a:lnTo>
                <a:lnTo>
                  <a:pt x="471" y="505"/>
                </a:lnTo>
                <a:lnTo>
                  <a:pt x="471" y="505"/>
                </a:lnTo>
                <a:close/>
                <a:moveTo>
                  <a:pt x="385" y="534"/>
                </a:moveTo>
                <a:lnTo>
                  <a:pt x="385" y="534"/>
                </a:lnTo>
                <a:lnTo>
                  <a:pt x="384" y="537"/>
                </a:lnTo>
                <a:lnTo>
                  <a:pt x="386" y="535"/>
                </a:lnTo>
                <a:lnTo>
                  <a:pt x="388" y="534"/>
                </a:lnTo>
                <a:lnTo>
                  <a:pt x="385" y="534"/>
                </a:lnTo>
                <a:lnTo>
                  <a:pt x="385" y="534"/>
                </a:lnTo>
                <a:lnTo>
                  <a:pt x="386" y="534"/>
                </a:lnTo>
                <a:lnTo>
                  <a:pt x="385" y="534"/>
                </a:lnTo>
                <a:lnTo>
                  <a:pt x="385" y="534"/>
                </a:lnTo>
                <a:close/>
                <a:moveTo>
                  <a:pt x="388" y="535"/>
                </a:moveTo>
                <a:lnTo>
                  <a:pt x="388" y="535"/>
                </a:lnTo>
                <a:lnTo>
                  <a:pt x="392" y="534"/>
                </a:lnTo>
                <a:lnTo>
                  <a:pt x="392" y="534"/>
                </a:lnTo>
                <a:lnTo>
                  <a:pt x="389" y="535"/>
                </a:lnTo>
                <a:lnTo>
                  <a:pt x="388" y="535"/>
                </a:lnTo>
                <a:lnTo>
                  <a:pt x="388" y="535"/>
                </a:lnTo>
                <a:close/>
                <a:moveTo>
                  <a:pt x="487" y="498"/>
                </a:moveTo>
                <a:lnTo>
                  <a:pt x="487" y="498"/>
                </a:lnTo>
                <a:lnTo>
                  <a:pt x="487" y="501"/>
                </a:lnTo>
                <a:lnTo>
                  <a:pt x="487" y="501"/>
                </a:lnTo>
                <a:lnTo>
                  <a:pt x="489" y="498"/>
                </a:lnTo>
                <a:lnTo>
                  <a:pt x="490" y="497"/>
                </a:lnTo>
                <a:lnTo>
                  <a:pt x="487" y="498"/>
                </a:lnTo>
                <a:lnTo>
                  <a:pt x="487" y="498"/>
                </a:lnTo>
                <a:lnTo>
                  <a:pt x="489" y="498"/>
                </a:lnTo>
                <a:lnTo>
                  <a:pt x="487" y="498"/>
                </a:lnTo>
                <a:lnTo>
                  <a:pt x="487" y="498"/>
                </a:lnTo>
                <a:close/>
                <a:moveTo>
                  <a:pt x="284" y="535"/>
                </a:moveTo>
                <a:lnTo>
                  <a:pt x="284" y="535"/>
                </a:lnTo>
                <a:lnTo>
                  <a:pt x="286" y="535"/>
                </a:lnTo>
                <a:lnTo>
                  <a:pt x="288" y="537"/>
                </a:lnTo>
                <a:lnTo>
                  <a:pt x="286" y="537"/>
                </a:lnTo>
                <a:lnTo>
                  <a:pt x="284" y="535"/>
                </a:lnTo>
                <a:lnTo>
                  <a:pt x="284" y="535"/>
                </a:lnTo>
                <a:lnTo>
                  <a:pt x="285" y="535"/>
                </a:lnTo>
                <a:lnTo>
                  <a:pt x="284" y="535"/>
                </a:lnTo>
                <a:lnTo>
                  <a:pt x="284" y="535"/>
                </a:lnTo>
                <a:close/>
                <a:moveTo>
                  <a:pt x="392" y="540"/>
                </a:moveTo>
                <a:lnTo>
                  <a:pt x="392" y="540"/>
                </a:lnTo>
                <a:lnTo>
                  <a:pt x="396" y="538"/>
                </a:lnTo>
                <a:lnTo>
                  <a:pt x="396" y="538"/>
                </a:lnTo>
                <a:lnTo>
                  <a:pt x="392" y="540"/>
                </a:lnTo>
                <a:lnTo>
                  <a:pt x="392" y="540"/>
                </a:lnTo>
                <a:close/>
                <a:moveTo>
                  <a:pt x="349" y="544"/>
                </a:moveTo>
                <a:lnTo>
                  <a:pt x="349" y="544"/>
                </a:lnTo>
                <a:lnTo>
                  <a:pt x="348" y="544"/>
                </a:lnTo>
                <a:lnTo>
                  <a:pt x="348" y="544"/>
                </a:lnTo>
                <a:lnTo>
                  <a:pt x="350" y="544"/>
                </a:lnTo>
                <a:lnTo>
                  <a:pt x="350" y="544"/>
                </a:lnTo>
                <a:lnTo>
                  <a:pt x="349" y="544"/>
                </a:lnTo>
                <a:lnTo>
                  <a:pt x="349" y="544"/>
                </a:lnTo>
                <a:close/>
                <a:moveTo>
                  <a:pt x="384" y="543"/>
                </a:moveTo>
                <a:lnTo>
                  <a:pt x="384" y="543"/>
                </a:lnTo>
                <a:lnTo>
                  <a:pt x="376" y="547"/>
                </a:lnTo>
                <a:lnTo>
                  <a:pt x="378" y="545"/>
                </a:lnTo>
                <a:lnTo>
                  <a:pt x="383" y="543"/>
                </a:lnTo>
                <a:lnTo>
                  <a:pt x="384" y="541"/>
                </a:lnTo>
                <a:lnTo>
                  <a:pt x="384" y="543"/>
                </a:lnTo>
                <a:lnTo>
                  <a:pt x="384" y="543"/>
                </a:lnTo>
                <a:lnTo>
                  <a:pt x="384" y="543"/>
                </a:lnTo>
                <a:lnTo>
                  <a:pt x="384" y="543"/>
                </a:lnTo>
                <a:lnTo>
                  <a:pt x="384" y="543"/>
                </a:lnTo>
                <a:close/>
                <a:moveTo>
                  <a:pt x="260" y="534"/>
                </a:moveTo>
                <a:lnTo>
                  <a:pt x="260" y="534"/>
                </a:lnTo>
                <a:lnTo>
                  <a:pt x="266" y="534"/>
                </a:lnTo>
                <a:lnTo>
                  <a:pt x="266" y="534"/>
                </a:lnTo>
                <a:lnTo>
                  <a:pt x="262" y="534"/>
                </a:lnTo>
                <a:lnTo>
                  <a:pt x="260" y="534"/>
                </a:lnTo>
                <a:lnTo>
                  <a:pt x="260" y="534"/>
                </a:lnTo>
                <a:close/>
                <a:moveTo>
                  <a:pt x="448" y="527"/>
                </a:moveTo>
                <a:lnTo>
                  <a:pt x="448" y="527"/>
                </a:lnTo>
                <a:lnTo>
                  <a:pt x="450" y="526"/>
                </a:lnTo>
                <a:lnTo>
                  <a:pt x="453" y="526"/>
                </a:lnTo>
                <a:lnTo>
                  <a:pt x="453" y="526"/>
                </a:lnTo>
                <a:lnTo>
                  <a:pt x="448" y="527"/>
                </a:lnTo>
                <a:lnTo>
                  <a:pt x="448" y="527"/>
                </a:lnTo>
                <a:close/>
                <a:moveTo>
                  <a:pt x="407" y="544"/>
                </a:moveTo>
                <a:lnTo>
                  <a:pt x="407" y="544"/>
                </a:lnTo>
                <a:lnTo>
                  <a:pt x="403" y="544"/>
                </a:lnTo>
                <a:lnTo>
                  <a:pt x="402" y="544"/>
                </a:lnTo>
                <a:lnTo>
                  <a:pt x="404" y="541"/>
                </a:lnTo>
                <a:lnTo>
                  <a:pt x="408" y="541"/>
                </a:lnTo>
                <a:lnTo>
                  <a:pt x="408" y="541"/>
                </a:lnTo>
                <a:lnTo>
                  <a:pt x="407" y="544"/>
                </a:lnTo>
                <a:lnTo>
                  <a:pt x="407" y="544"/>
                </a:lnTo>
                <a:lnTo>
                  <a:pt x="406" y="544"/>
                </a:lnTo>
                <a:lnTo>
                  <a:pt x="407" y="543"/>
                </a:lnTo>
                <a:lnTo>
                  <a:pt x="407" y="543"/>
                </a:lnTo>
                <a:lnTo>
                  <a:pt x="407" y="544"/>
                </a:lnTo>
                <a:lnTo>
                  <a:pt x="407" y="544"/>
                </a:lnTo>
                <a:close/>
                <a:moveTo>
                  <a:pt x="333" y="551"/>
                </a:moveTo>
                <a:lnTo>
                  <a:pt x="333" y="551"/>
                </a:lnTo>
                <a:lnTo>
                  <a:pt x="336" y="549"/>
                </a:lnTo>
                <a:lnTo>
                  <a:pt x="333" y="551"/>
                </a:lnTo>
                <a:lnTo>
                  <a:pt x="333" y="551"/>
                </a:lnTo>
                <a:lnTo>
                  <a:pt x="332" y="551"/>
                </a:lnTo>
                <a:lnTo>
                  <a:pt x="333" y="551"/>
                </a:lnTo>
                <a:lnTo>
                  <a:pt x="333" y="551"/>
                </a:lnTo>
                <a:lnTo>
                  <a:pt x="333" y="551"/>
                </a:lnTo>
                <a:lnTo>
                  <a:pt x="333" y="551"/>
                </a:lnTo>
                <a:close/>
                <a:moveTo>
                  <a:pt x="413" y="546"/>
                </a:moveTo>
                <a:lnTo>
                  <a:pt x="413" y="546"/>
                </a:lnTo>
                <a:lnTo>
                  <a:pt x="419" y="543"/>
                </a:lnTo>
                <a:lnTo>
                  <a:pt x="419" y="543"/>
                </a:lnTo>
                <a:lnTo>
                  <a:pt x="416" y="544"/>
                </a:lnTo>
                <a:lnTo>
                  <a:pt x="413" y="546"/>
                </a:lnTo>
                <a:lnTo>
                  <a:pt x="413" y="546"/>
                </a:lnTo>
                <a:close/>
                <a:moveTo>
                  <a:pt x="369" y="552"/>
                </a:moveTo>
                <a:lnTo>
                  <a:pt x="369" y="552"/>
                </a:lnTo>
                <a:lnTo>
                  <a:pt x="372" y="551"/>
                </a:lnTo>
                <a:lnTo>
                  <a:pt x="372" y="551"/>
                </a:lnTo>
                <a:lnTo>
                  <a:pt x="369" y="552"/>
                </a:lnTo>
                <a:lnTo>
                  <a:pt x="369" y="552"/>
                </a:lnTo>
                <a:close/>
                <a:moveTo>
                  <a:pt x="384" y="552"/>
                </a:moveTo>
                <a:lnTo>
                  <a:pt x="384" y="552"/>
                </a:lnTo>
                <a:lnTo>
                  <a:pt x="390" y="550"/>
                </a:lnTo>
                <a:lnTo>
                  <a:pt x="390" y="550"/>
                </a:lnTo>
                <a:lnTo>
                  <a:pt x="384" y="552"/>
                </a:lnTo>
                <a:lnTo>
                  <a:pt x="384" y="552"/>
                </a:lnTo>
                <a:close/>
                <a:moveTo>
                  <a:pt x="371" y="555"/>
                </a:moveTo>
                <a:lnTo>
                  <a:pt x="371" y="555"/>
                </a:lnTo>
                <a:lnTo>
                  <a:pt x="362" y="555"/>
                </a:lnTo>
                <a:lnTo>
                  <a:pt x="365" y="554"/>
                </a:lnTo>
                <a:lnTo>
                  <a:pt x="371" y="554"/>
                </a:lnTo>
                <a:lnTo>
                  <a:pt x="372" y="554"/>
                </a:lnTo>
                <a:lnTo>
                  <a:pt x="371" y="555"/>
                </a:lnTo>
                <a:lnTo>
                  <a:pt x="371" y="555"/>
                </a:lnTo>
                <a:lnTo>
                  <a:pt x="371" y="554"/>
                </a:lnTo>
                <a:lnTo>
                  <a:pt x="371" y="555"/>
                </a:lnTo>
                <a:lnTo>
                  <a:pt x="371" y="555"/>
                </a:lnTo>
                <a:close/>
                <a:moveTo>
                  <a:pt x="327" y="556"/>
                </a:moveTo>
                <a:lnTo>
                  <a:pt x="327" y="556"/>
                </a:lnTo>
                <a:lnTo>
                  <a:pt x="335" y="555"/>
                </a:lnTo>
                <a:lnTo>
                  <a:pt x="335" y="555"/>
                </a:lnTo>
                <a:lnTo>
                  <a:pt x="327" y="556"/>
                </a:lnTo>
                <a:lnTo>
                  <a:pt x="327" y="556"/>
                </a:lnTo>
                <a:close/>
                <a:moveTo>
                  <a:pt x="402" y="552"/>
                </a:moveTo>
                <a:lnTo>
                  <a:pt x="402" y="552"/>
                </a:lnTo>
                <a:lnTo>
                  <a:pt x="406" y="550"/>
                </a:lnTo>
                <a:lnTo>
                  <a:pt x="402" y="552"/>
                </a:lnTo>
                <a:lnTo>
                  <a:pt x="402" y="552"/>
                </a:lnTo>
                <a:lnTo>
                  <a:pt x="403" y="551"/>
                </a:lnTo>
                <a:lnTo>
                  <a:pt x="402" y="552"/>
                </a:lnTo>
                <a:lnTo>
                  <a:pt x="402" y="552"/>
                </a:lnTo>
                <a:close/>
                <a:moveTo>
                  <a:pt x="410" y="547"/>
                </a:moveTo>
                <a:lnTo>
                  <a:pt x="410" y="547"/>
                </a:lnTo>
                <a:lnTo>
                  <a:pt x="413" y="549"/>
                </a:lnTo>
                <a:lnTo>
                  <a:pt x="413" y="550"/>
                </a:lnTo>
                <a:lnTo>
                  <a:pt x="410" y="551"/>
                </a:lnTo>
                <a:lnTo>
                  <a:pt x="408" y="551"/>
                </a:lnTo>
                <a:lnTo>
                  <a:pt x="408" y="550"/>
                </a:lnTo>
                <a:lnTo>
                  <a:pt x="410" y="547"/>
                </a:lnTo>
                <a:lnTo>
                  <a:pt x="410" y="547"/>
                </a:lnTo>
                <a:lnTo>
                  <a:pt x="410" y="549"/>
                </a:lnTo>
                <a:lnTo>
                  <a:pt x="410" y="547"/>
                </a:lnTo>
                <a:lnTo>
                  <a:pt x="410" y="547"/>
                </a:lnTo>
                <a:close/>
                <a:moveTo>
                  <a:pt x="401" y="551"/>
                </a:moveTo>
                <a:lnTo>
                  <a:pt x="401" y="551"/>
                </a:lnTo>
                <a:lnTo>
                  <a:pt x="402" y="551"/>
                </a:lnTo>
                <a:lnTo>
                  <a:pt x="401" y="551"/>
                </a:lnTo>
                <a:lnTo>
                  <a:pt x="401" y="551"/>
                </a:lnTo>
                <a:lnTo>
                  <a:pt x="402" y="551"/>
                </a:lnTo>
                <a:lnTo>
                  <a:pt x="401" y="551"/>
                </a:lnTo>
                <a:lnTo>
                  <a:pt x="401" y="551"/>
                </a:lnTo>
                <a:close/>
                <a:moveTo>
                  <a:pt x="365" y="557"/>
                </a:moveTo>
                <a:lnTo>
                  <a:pt x="365" y="557"/>
                </a:lnTo>
                <a:lnTo>
                  <a:pt x="369" y="556"/>
                </a:lnTo>
                <a:lnTo>
                  <a:pt x="369" y="556"/>
                </a:lnTo>
                <a:lnTo>
                  <a:pt x="365" y="557"/>
                </a:lnTo>
                <a:lnTo>
                  <a:pt x="365" y="557"/>
                </a:lnTo>
                <a:close/>
                <a:moveTo>
                  <a:pt x="371" y="556"/>
                </a:moveTo>
                <a:lnTo>
                  <a:pt x="371" y="556"/>
                </a:lnTo>
                <a:lnTo>
                  <a:pt x="371" y="556"/>
                </a:lnTo>
                <a:lnTo>
                  <a:pt x="371" y="556"/>
                </a:lnTo>
                <a:lnTo>
                  <a:pt x="372" y="556"/>
                </a:lnTo>
                <a:lnTo>
                  <a:pt x="371" y="557"/>
                </a:lnTo>
                <a:lnTo>
                  <a:pt x="371" y="557"/>
                </a:lnTo>
                <a:lnTo>
                  <a:pt x="369" y="556"/>
                </a:lnTo>
                <a:lnTo>
                  <a:pt x="371" y="556"/>
                </a:lnTo>
                <a:lnTo>
                  <a:pt x="371" y="556"/>
                </a:lnTo>
                <a:close/>
                <a:moveTo>
                  <a:pt x="359" y="557"/>
                </a:moveTo>
                <a:lnTo>
                  <a:pt x="359" y="557"/>
                </a:lnTo>
                <a:lnTo>
                  <a:pt x="353" y="560"/>
                </a:lnTo>
                <a:lnTo>
                  <a:pt x="353" y="560"/>
                </a:lnTo>
                <a:lnTo>
                  <a:pt x="353" y="558"/>
                </a:lnTo>
                <a:lnTo>
                  <a:pt x="356" y="556"/>
                </a:lnTo>
                <a:lnTo>
                  <a:pt x="359" y="556"/>
                </a:lnTo>
                <a:lnTo>
                  <a:pt x="359" y="557"/>
                </a:lnTo>
                <a:lnTo>
                  <a:pt x="359" y="557"/>
                </a:lnTo>
                <a:lnTo>
                  <a:pt x="359" y="557"/>
                </a:lnTo>
                <a:lnTo>
                  <a:pt x="359" y="557"/>
                </a:lnTo>
                <a:lnTo>
                  <a:pt x="359" y="557"/>
                </a:lnTo>
                <a:close/>
                <a:moveTo>
                  <a:pt x="279" y="550"/>
                </a:moveTo>
                <a:lnTo>
                  <a:pt x="279" y="550"/>
                </a:lnTo>
                <a:lnTo>
                  <a:pt x="283" y="550"/>
                </a:lnTo>
                <a:lnTo>
                  <a:pt x="284" y="551"/>
                </a:lnTo>
                <a:lnTo>
                  <a:pt x="283" y="551"/>
                </a:lnTo>
                <a:lnTo>
                  <a:pt x="279" y="550"/>
                </a:lnTo>
                <a:lnTo>
                  <a:pt x="279" y="550"/>
                </a:lnTo>
                <a:lnTo>
                  <a:pt x="280" y="550"/>
                </a:lnTo>
                <a:lnTo>
                  <a:pt x="279" y="550"/>
                </a:lnTo>
                <a:lnTo>
                  <a:pt x="279" y="550"/>
                </a:lnTo>
                <a:close/>
                <a:moveTo>
                  <a:pt x="221" y="527"/>
                </a:moveTo>
                <a:lnTo>
                  <a:pt x="221" y="527"/>
                </a:lnTo>
                <a:lnTo>
                  <a:pt x="220" y="526"/>
                </a:lnTo>
                <a:lnTo>
                  <a:pt x="220" y="526"/>
                </a:lnTo>
                <a:lnTo>
                  <a:pt x="221" y="527"/>
                </a:lnTo>
                <a:lnTo>
                  <a:pt x="223" y="527"/>
                </a:lnTo>
                <a:lnTo>
                  <a:pt x="221" y="527"/>
                </a:lnTo>
                <a:lnTo>
                  <a:pt x="221" y="527"/>
                </a:lnTo>
                <a:close/>
                <a:moveTo>
                  <a:pt x="397" y="554"/>
                </a:moveTo>
                <a:lnTo>
                  <a:pt x="397" y="554"/>
                </a:lnTo>
                <a:lnTo>
                  <a:pt x="402" y="552"/>
                </a:lnTo>
                <a:lnTo>
                  <a:pt x="402" y="552"/>
                </a:lnTo>
                <a:lnTo>
                  <a:pt x="398" y="554"/>
                </a:lnTo>
                <a:lnTo>
                  <a:pt x="397" y="554"/>
                </a:lnTo>
                <a:lnTo>
                  <a:pt x="397" y="554"/>
                </a:lnTo>
                <a:close/>
                <a:moveTo>
                  <a:pt x="289" y="555"/>
                </a:moveTo>
                <a:lnTo>
                  <a:pt x="289" y="555"/>
                </a:lnTo>
                <a:lnTo>
                  <a:pt x="296" y="554"/>
                </a:lnTo>
                <a:lnTo>
                  <a:pt x="296" y="554"/>
                </a:lnTo>
                <a:lnTo>
                  <a:pt x="289" y="555"/>
                </a:lnTo>
                <a:lnTo>
                  <a:pt x="289" y="555"/>
                </a:lnTo>
                <a:close/>
                <a:moveTo>
                  <a:pt x="377" y="560"/>
                </a:moveTo>
                <a:lnTo>
                  <a:pt x="377" y="560"/>
                </a:lnTo>
                <a:lnTo>
                  <a:pt x="383" y="558"/>
                </a:lnTo>
                <a:lnTo>
                  <a:pt x="384" y="560"/>
                </a:lnTo>
                <a:lnTo>
                  <a:pt x="384" y="560"/>
                </a:lnTo>
                <a:lnTo>
                  <a:pt x="380" y="560"/>
                </a:lnTo>
                <a:lnTo>
                  <a:pt x="377" y="560"/>
                </a:lnTo>
                <a:lnTo>
                  <a:pt x="377" y="560"/>
                </a:lnTo>
                <a:lnTo>
                  <a:pt x="378" y="560"/>
                </a:lnTo>
                <a:lnTo>
                  <a:pt x="377" y="560"/>
                </a:lnTo>
                <a:lnTo>
                  <a:pt x="377" y="560"/>
                </a:lnTo>
                <a:close/>
                <a:moveTo>
                  <a:pt x="304" y="557"/>
                </a:moveTo>
                <a:lnTo>
                  <a:pt x="304" y="557"/>
                </a:lnTo>
                <a:lnTo>
                  <a:pt x="297" y="557"/>
                </a:lnTo>
                <a:lnTo>
                  <a:pt x="304" y="557"/>
                </a:lnTo>
                <a:lnTo>
                  <a:pt x="304" y="557"/>
                </a:lnTo>
                <a:lnTo>
                  <a:pt x="303" y="557"/>
                </a:lnTo>
                <a:lnTo>
                  <a:pt x="304" y="557"/>
                </a:lnTo>
                <a:lnTo>
                  <a:pt x="304" y="557"/>
                </a:lnTo>
                <a:close/>
                <a:moveTo>
                  <a:pt x="344" y="562"/>
                </a:moveTo>
                <a:lnTo>
                  <a:pt x="344" y="562"/>
                </a:lnTo>
                <a:lnTo>
                  <a:pt x="341" y="562"/>
                </a:lnTo>
                <a:lnTo>
                  <a:pt x="341" y="562"/>
                </a:lnTo>
                <a:lnTo>
                  <a:pt x="344" y="561"/>
                </a:lnTo>
                <a:lnTo>
                  <a:pt x="344" y="562"/>
                </a:lnTo>
                <a:lnTo>
                  <a:pt x="344" y="562"/>
                </a:lnTo>
                <a:lnTo>
                  <a:pt x="344" y="562"/>
                </a:lnTo>
                <a:close/>
                <a:moveTo>
                  <a:pt x="368" y="562"/>
                </a:moveTo>
                <a:lnTo>
                  <a:pt x="368" y="562"/>
                </a:lnTo>
                <a:lnTo>
                  <a:pt x="373" y="561"/>
                </a:lnTo>
                <a:lnTo>
                  <a:pt x="368" y="562"/>
                </a:lnTo>
                <a:lnTo>
                  <a:pt x="368" y="562"/>
                </a:lnTo>
                <a:lnTo>
                  <a:pt x="369" y="562"/>
                </a:lnTo>
                <a:lnTo>
                  <a:pt x="368" y="562"/>
                </a:lnTo>
                <a:lnTo>
                  <a:pt x="368" y="562"/>
                </a:lnTo>
                <a:close/>
                <a:moveTo>
                  <a:pt x="333" y="563"/>
                </a:moveTo>
                <a:lnTo>
                  <a:pt x="333" y="563"/>
                </a:lnTo>
                <a:lnTo>
                  <a:pt x="338" y="562"/>
                </a:lnTo>
                <a:lnTo>
                  <a:pt x="338" y="562"/>
                </a:lnTo>
                <a:lnTo>
                  <a:pt x="333" y="563"/>
                </a:lnTo>
                <a:lnTo>
                  <a:pt x="333" y="563"/>
                </a:lnTo>
                <a:close/>
                <a:moveTo>
                  <a:pt x="319" y="563"/>
                </a:moveTo>
                <a:lnTo>
                  <a:pt x="319" y="563"/>
                </a:lnTo>
                <a:lnTo>
                  <a:pt x="321" y="563"/>
                </a:lnTo>
                <a:lnTo>
                  <a:pt x="324" y="563"/>
                </a:lnTo>
                <a:lnTo>
                  <a:pt x="323" y="563"/>
                </a:lnTo>
                <a:lnTo>
                  <a:pt x="319" y="563"/>
                </a:lnTo>
                <a:lnTo>
                  <a:pt x="319" y="563"/>
                </a:lnTo>
                <a:lnTo>
                  <a:pt x="320" y="563"/>
                </a:lnTo>
                <a:lnTo>
                  <a:pt x="319" y="563"/>
                </a:lnTo>
                <a:lnTo>
                  <a:pt x="319" y="563"/>
                </a:lnTo>
                <a:close/>
                <a:moveTo>
                  <a:pt x="330" y="562"/>
                </a:moveTo>
                <a:lnTo>
                  <a:pt x="330" y="562"/>
                </a:lnTo>
                <a:lnTo>
                  <a:pt x="327" y="563"/>
                </a:lnTo>
                <a:lnTo>
                  <a:pt x="324" y="563"/>
                </a:lnTo>
                <a:lnTo>
                  <a:pt x="324" y="563"/>
                </a:lnTo>
                <a:lnTo>
                  <a:pt x="327" y="562"/>
                </a:lnTo>
                <a:lnTo>
                  <a:pt x="330" y="562"/>
                </a:lnTo>
                <a:lnTo>
                  <a:pt x="330" y="562"/>
                </a:lnTo>
                <a:close/>
                <a:moveTo>
                  <a:pt x="361" y="563"/>
                </a:moveTo>
                <a:lnTo>
                  <a:pt x="361" y="563"/>
                </a:lnTo>
                <a:lnTo>
                  <a:pt x="363" y="562"/>
                </a:lnTo>
                <a:lnTo>
                  <a:pt x="366" y="562"/>
                </a:lnTo>
                <a:lnTo>
                  <a:pt x="366" y="562"/>
                </a:lnTo>
                <a:lnTo>
                  <a:pt x="361" y="563"/>
                </a:lnTo>
                <a:lnTo>
                  <a:pt x="361" y="563"/>
                </a:lnTo>
                <a:close/>
                <a:moveTo>
                  <a:pt x="326" y="564"/>
                </a:moveTo>
                <a:lnTo>
                  <a:pt x="326" y="564"/>
                </a:lnTo>
                <a:lnTo>
                  <a:pt x="331" y="563"/>
                </a:lnTo>
                <a:lnTo>
                  <a:pt x="331" y="563"/>
                </a:lnTo>
                <a:lnTo>
                  <a:pt x="329" y="564"/>
                </a:lnTo>
                <a:lnTo>
                  <a:pt x="326" y="564"/>
                </a:lnTo>
                <a:lnTo>
                  <a:pt x="326" y="564"/>
                </a:lnTo>
                <a:close/>
                <a:moveTo>
                  <a:pt x="320" y="566"/>
                </a:moveTo>
                <a:lnTo>
                  <a:pt x="320" y="566"/>
                </a:lnTo>
                <a:lnTo>
                  <a:pt x="325" y="564"/>
                </a:lnTo>
                <a:lnTo>
                  <a:pt x="323" y="563"/>
                </a:lnTo>
                <a:lnTo>
                  <a:pt x="319" y="564"/>
                </a:lnTo>
                <a:lnTo>
                  <a:pt x="319" y="566"/>
                </a:lnTo>
                <a:lnTo>
                  <a:pt x="320" y="566"/>
                </a:lnTo>
                <a:lnTo>
                  <a:pt x="320" y="566"/>
                </a:lnTo>
                <a:lnTo>
                  <a:pt x="320" y="566"/>
                </a:lnTo>
                <a:lnTo>
                  <a:pt x="320" y="566"/>
                </a:lnTo>
                <a:lnTo>
                  <a:pt x="320" y="566"/>
                </a:lnTo>
                <a:close/>
                <a:moveTo>
                  <a:pt x="312" y="566"/>
                </a:moveTo>
                <a:lnTo>
                  <a:pt x="312" y="566"/>
                </a:lnTo>
                <a:lnTo>
                  <a:pt x="323" y="564"/>
                </a:lnTo>
                <a:lnTo>
                  <a:pt x="323" y="564"/>
                </a:lnTo>
                <a:lnTo>
                  <a:pt x="319" y="566"/>
                </a:lnTo>
                <a:lnTo>
                  <a:pt x="312" y="566"/>
                </a:lnTo>
                <a:lnTo>
                  <a:pt x="312" y="566"/>
                </a:lnTo>
                <a:close/>
                <a:moveTo>
                  <a:pt x="363" y="566"/>
                </a:moveTo>
                <a:lnTo>
                  <a:pt x="363" y="566"/>
                </a:lnTo>
                <a:lnTo>
                  <a:pt x="371" y="563"/>
                </a:lnTo>
                <a:lnTo>
                  <a:pt x="371" y="563"/>
                </a:lnTo>
                <a:lnTo>
                  <a:pt x="363" y="566"/>
                </a:lnTo>
                <a:lnTo>
                  <a:pt x="363" y="566"/>
                </a:lnTo>
                <a:close/>
                <a:moveTo>
                  <a:pt x="347" y="567"/>
                </a:moveTo>
                <a:lnTo>
                  <a:pt x="347" y="567"/>
                </a:lnTo>
                <a:lnTo>
                  <a:pt x="348" y="566"/>
                </a:lnTo>
                <a:lnTo>
                  <a:pt x="350" y="566"/>
                </a:lnTo>
                <a:lnTo>
                  <a:pt x="350" y="566"/>
                </a:lnTo>
                <a:lnTo>
                  <a:pt x="347" y="567"/>
                </a:lnTo>
                <a:lnTo>
                  <a:pt x="347" y="567"/>
                </a:lnTo>
                <a:close/>
                <a:moveTo>
                  <a:pt x="350" y="568"/>
                </a:moveTo>
                <a:lnTo>
                  <a:pt x="350" y="568"/>
                </a:lnTo>
                <a:lnTo>
                  <a:pt x="348" y="568"/>
                </a:lnTo>
                <a:lnTo>
                  <a:pt x="348" y="567"/>
                </a:lnTo>
                <a:lnTo>
                  <a:pt x="351" y="566"/>
                </a:lnTo>
                <a:lnTo>
                  <a:pt x="354" y="564"/>
                </a:lnTo>
                <a:lnTo>
                  <a:pt x="354" y="566"/>
                </a:lnTo>
                <a:lnTo>
                  <a:pt x="350" y="568"/>
                </a:lnTo>
                <a:lnTo>
                  <a:pt x="350" y="568"/>
                </a:lnTo>
                <a:lnTo>
                  <a:pt x="349" y="568"/>
                </a:lnTo>
                <a:lnTo>
                  <a:pt x="350" y="568"/>
                </a:lnTo>
                <a:lnTo>
                  <a:pt x="350" y="568"/>
                </a:lnTo>
                <a:lnTo>
                  <a:pt x="350" y="568"/>
                </a:lnTo>
                <a:lnTo>
                  <a:pt x="350" y="568"/>
                </a:lnTo>
                <a:close/>
                <a:moveTo>
                  <a:pt x="308" y="564"/>
                </a:moveTo>
                <a:lnTo>
                  <a:pt x="308" y="564"/>
                </a:lnTo>
                <a:lnTo>
                  <a:pt x="303" y="564"/>
                </a:lnTo>
                <a:lnTo>
                  <a:pt x="302" y="564"/>
                </a:lnTo>
                <a:lnTo>
                  <a:pt x="302" y="563"/>
                </a:lnTo>
                <a:lnTo>
                  <a:pt x="302" y="563"/>
                </a:lnTo>
                <a:lnTo>
                  <a:pt x="308" y="564"/>
                </a:lnTo>
                <a:lnTo>
                  <a:pt x="308" y="564"/>
                </a:lnTo>
                <a:close/>
                <a:moveTo>
                  <a:pt x="307" y="566"/>
                </a:moveTo>
                <a:lnTo>
                  <a:pt x="307" y="566"/>
                </a:lnTo>
                <a:lnTo>
                  <a:pt x="310" y="566"/>
                </a:lnTo>
                <a:lnTo>
                  <a:pt x="307" y="566"/>
                </a:lnTo>
                <a:lnTo>
                  <a:pt x="307" y="566"/>
                </a:lnTo>
                <a:lnTo>
                  <a:pt x="308" y="566"/>
                </a:lnTo>
                <a:lnTo>
                  <a:pt x="307" y="566"/>
                </a:lnTo>
                <a:lnTo>
                  <a:pt x="307" y="566"/>
                </a:lnTo>
                <a:close/>
                <a:moveTo>
                  <a:pt x="327" y="568"/>
                </a:moveTo>
                <a:lnTo>
                  <a:pt x="327" y="568"/>
                </a:lnTo>
                <a:lnTo>
                  <a:pt x="331" y="568"/>
                </a:lnTo>
                <a:lnTo>
                  <a:pt x="327" y="568"/>
                </a:lnTo>
                <a:lnTo>
                  <a:pt x="327" y="568"/>
                </a:lnTo>
                <a:lnTo>
                  <a:pt x="327" y="568"/>
                </a:lnTo>
                <a:lnTo>
                  <a:pt x="327" y="568"/>
                </a:lnTo>
                <a:lnTo>
                  <a:pt x="327" y="568"/>
                </a:lnTo>
                <a:close/>
                <a:moveTo>
                  <a:pt x="337" y="569"/>
                </a:moveTo>
                <a:lnTo>
                  <a:pt x="337" y="569"/>
                </a:lnTo>
                <a:lnTo>
                  <a:pt x="336" y="569"/>
                </a:lnTo>
                <a:lnTo>
                  <a:pt x="337" y="568"/>
                </a:lnTo>
                <a:lnTo>
                  <a:pt x="337" y="568"/>
                </a:lnTo>
                <a:lnTo>
                  <a:pt x="338" y="569"/>
                </a:lnTo>
                <a:lnTo>
                  <a:pt x="337" y="569"/>
                </a:lnTo>
                <a:lnTo>
                  <a:pt x="337" y="569"/>
                </a:lnTo>
                <a:close/>
                <a:moveTo>
                  <a:pt x="309" y="567"/>
                </a:moveTo>
                <a:lnTo>
                  <a:pt x="309" y="567"/>
                </a:lnTo>
                <a:lnTo>
                  <a:pt x="307" y="567"/>
                </a:lnTo>
                <a:lnTo>
                  <a:pt x="306" y="567"/>
                </a:lnTo>
                <a:lnTo>
                  <a:pt x="306" y="567"/>
                </a:lnTo>
                <a:lnTo>
                  <a:pt x="308" y="567"/>
                </a:lnTo>
                <a:lnTo>
                  <a:pt x="309" y="567"/>
                </a:lnTo>
                <a:lnTo>
                  <a:pt x="309" y="567"/>
                </a:lnTo>
                <a:close/>
                <a:moveTo>
                  <a:pt x="327" y="572"/>
                </a:moveTo>
                <a:lnTo>
                  <a:pt x="327" y="572"/>
                </a:lnTo>
                <a:lnTo>
                  <a:pt x="326" y="570"/>
                </a:lnTo>
                <a:lnTo>
                  <a:pt x="327" y="570"/>
                </a:lnTo>
                <a:lnTo>
                  <a:pt x="332" y="569"/>
                </a:lnTo>
                <a:lnTo>
                  <a:pt x="335" y="568"/>
                </a:lnTo>
                <a:lnTo>
                  <a:pt x="327" y="572"/>
                </a:lnTo>
                <a:lnTo>
                  <a:pt x="327" y="572"/>
                </a:lnTo>
                <a:lnTo>
                  <a:pt x="329" y="570"/>
                </a:lnTo>
                <a:lnTo>
                  <a:pt x="327" y="572"/>
                </a:lnTo>
                <a:lnTo>
                  <a:pt x="327" y="572"/>
                </a:lnTo>
                <a:close/>
                <a:moveTo>
                  <a:pt x="313" y="572"/>
                </a:moveTo>
                <a:lnTo>
                  <a:pt x="313" y="572"/>
                </a:lnTo>
                <a:lnTo>
                  <a:pt x="319" y="572"/>
                </a:lnTo>
                <a:lnTo>
                  <a:pt x="324" y="572"/>
                </a:lnTo>
                <a:lnTo>
                  <a:pt x="324" y="572"/>
                </a:lnTo>
                <a:lnTo>
                  <a:pt x="317" y="572"/>
                </a:lnTo>
                <a:lnTo>
                  <a:pt x="314" y="572"/>
                </a:lnTo>
                <a:lnTo>
                  <a:pt x="313" y="572"/>
                </a:lnTo>
                <a:lnTo>
                  <a:pt x="313" y="572"/>
                </a:lnTo>
                <a:close/>
                <a:moveTo>
                  <a:pt x="315" y="572"/>
                </a:moveTo>
                <a:lnTo>
                  <a:pt x="315" y="572"/>
                </a:lnTo>
                <a:lnTo>
                  <a:pt x="319" y="572"/>
                </a:lnTo>
                <a:lnTo>
                  <a:pt x="315" y="572"/>
                </a:lnTo>
                <a:lnTo>
                  <a:pt x="315" y="572"/>
                </a:lnTo>
                <a:lnTo>
                  <a:pt x="317" y="572"/>
                </a:lnTo>
                <a:lnTo>
                  <a:pt x="315" y="572"/>
                </a:lnTo>
                <a:lnTo>
                  <a:pt x="315" y="572"/>
                </a:lnTo>
                <a:close/>
                <a:moveTo>
                  <a:pt x="297" y="573"/>
                </a:moveTo>
                <a:lnTo>
                  <a:pt x="297" y="573"/>
                </a:lnTo>
                <a:lnTo>
                  <a:pt x="294" y="572"/>
                </a:lnTo>
                <a:lnTo>
                  <a:pt x="297" y="573"/>
                </a:lnTo>
                <a:lnTo>
                  <a:pt x="297" y="573"/>
                </a:lnTo>
                <a:lnTo>
                  <a:pt x="296" y="573"/>
                </a:lnTo>
                <a:lnTo>
                  <a:pt x="297" y="573"/>
                </a:lnTo>
                <a:lnTo>
                  <a:pt x="297" y="573"/>
                </a:lnTo>
                <a:close/>
                <a:moveTo>
                  <a:pt x="250" y="563"/>
                </a:moveTo>
                <a:lnTo>
                  <a:pt x="250" y="563"/>
                </a:lnTo>
                <a:lnTo>
                  <a:pt x="255" y="563"/>
                </a:lnTo>
                <a:lnTo>
                  <a:pt x="256" y="564"/>
                </a:lnTo>
                <a:lnTo>
                  <a:pt x="256" y="564"/>
                </a:lnTo>
                <a:lnTo>
                  <a:pt x="256" y="564"/>
                </a:lnTo>
                <a:lnTo>
                  <a:pt x="250" y="563"/>
                </a:lnTo>
                <a:lnTo>
                  <a:pt x="250" y="563"/>
                </a:lnTo>
                <a:close/>
                <a:moveTo>
                  <a:pt x="203" y="541"/>
                </a:moveTo>
                <a:lnTo>
                  <a:pt x="203" y="541"/>
                </a:lnTo>
                <a:lnTo>
                  <a:pt x="203" y="541"/>
                </a:lnTo>
                <a:lnTo>
                  <a:pt x="203" y="541"/>
                </a:lnTo>
                <a:lnTo>
                  <a:pt x="206" y="541"/>
                </a:lnTo>
                <a:lnTo>
                  <a:pt x="206" y="541"/>
                </a:lnTo>
                <a:lnTo>
                  <a:pt x="203" y="541"/>
                </a:lnTo>
                <a:lnTo>
                  <a:pt x="203" y="541"/>
                </a:lnTo>
                <a:close/>
                <a:moveTo>
                  <a:pt x="251" y="564"/>
                </a:moveTo>
                <a:lnTo>
                  <a:pt x="251" y="564"/>
                </a:lnTo>
                <a:lnTo>
                  <a:pt x="255" y="564"/>
                </a:lnTo>
                <a:lnTo>
                  <a:pt x="256" y="564"/>
                </a:lnTo>
                <a:lnTo>
                  <a:pt x="255" y="564"/>
                </a:lnTo>
                <a:lnTo>
                  <a:pt x="254" y="566"/>
                </a:lnTo>
                <a:lnTo>
                  <a:pt x="251" y="564"/>
                </a:lnTo>
                <a:lnTo>
                  <a:pt x="251" y="564"/>
                </a:lnTo>
                <a:lnTo>
                  <a:pt x="253" y="564"/>
                </a:lnTo>
                <a:lnTo>
                  <a:pt x="251" y="564"/>
                </a:lnTo>
                <a:lnTo>
                  <a:pt x="251" y="564"/>
                </a:lnTo>
                <a:close/>
                <a:moveTo>
                  <a:pt x="250" y="564"/>
                </a:moveTo>
                <a:lnTo>
                  <a:pt x="250" y="564"/>
                </a:lnTo>
                <a:lnTo>
                  <a:pt x="249" y="564"/>
                </a:lnTo>
                <a:lnTo>
                  <a:pt x="249" y="564"/>
                </a:lnTo>
                <a:lnTo>
                  <a:pt x="251" y="564"/>
                </a:lnTo>
                <a:lnTo>
                  <a:pt x="251" y="564"/>
                </a:lnTo>
                <a:lnTo>
                  <a:pt x="251" y="564"/>
                </a:lnTo>
                <a:lnTo>
                  <a:pt x="250" y="564"/>
                </a:lnTo>
                <a:lnTo>
                  <a:pt x="250" y="564"/>
                </a:lnTo>
                <a:close/>
                <a:moveTo>
                  <a:pt x="271" y="572"/>
                </a:moveTo>
                <a:lnTo>
                  <a:pt x="271" y="572"/>
                </a:lnTo>
                <a:lnTo>
                  <a:pt x="268" y="572"/>
                </a:lnTo>
                <a:lnTo>
                  <a:pt x="271" y="572"/>
                </a:lnTo>
                <a:lnTo>
                  <a:pt x="271" y="572"/>
                </a:lnTo>
                <a:lnTo>
                  <a:pt x="270" y="572"/>
                </a:lnTo>
                <a:lnTo>
                  <a:pt x="271" y="572"/>
                </a:lnTo>
                <a:lnTo>
                  <a:pt x="271" y="572"/>
                </a:lnTo>
                <a:close/>
                <a:moveTo>
                  <a:pt x="249" y="566"/>
                </a:moveTo>
                <a:lnTo>
                  <a:pt x="249" y="566"/>
                </a:lnTo>
                <a:lnTo>
                  <a:pt x="253" y="566"/>
                </a:lnTo>
                <a:lnTo>
                  <a:pt x="249" y="566"/>
                </a:lnTo>
                <a:lnTo>
                  <a:pt x="249" y="566"/>
                </a:lnTo>
                <a:lnTo>
                  <a:pt x="250" y="566"/>
                </a:lnTo>
                <a:lnTo>
                  <a:pt x="249" y="566"/>
                </a:lnTo>
                <a:lnTo>
                  <a:pt x="249" y="566"/>
                </a:lnTo>
                <a:close/>
                <a:moveTo>
                  <a:pt x="241" y="562"/>
                </a:moveTo>
                <a:lnTo>
                  <a:pt x="241" y="562"/>
                </a:lnTo>
                <a:lnTo>
                  <a:pt x="238" y="562"/>
                </a:lnTo>
                <a:lnTo>
                  <a:pt x="236" y="561"/>
                </a:lnTo>
                <a:lnTo>
                  <a:pt x="236" y="561"/>
                </a:lnTo>
                <a:lnTo>
                  <a:pt x="241" y="562"/>
                </a:lnTo>
                <a:lnTo>
                  <a:pt x="241" y="562"/>
                </a:lnTo>
                <a:close/>
                <a:moveTo>
                  <a:pt x="235" y="561"/>
                </a:moveTo>
                <a:lnTo>
                  <a:pt x="235" y="561"/>
                </a:lnTo>
                <a:lnTo>
                  <a:pt x="235" y="561"/>
                </a:lnTo>
                <a:lnTo>
                  <a:pt x="236" y="561"/>
                </a:lnTo>
                <a:lnTo>
                  <a:pt x="236" y="560"/>
                </a:lnTo>
                <a:lnTo>
                  <a:pt x="235" y="561"/>
                </a:lnTo>
                <a:lnTo>
                  <a:pt x="235" y="561"/>
                </a:lnTo>
                <a:lnTo>
                  <a:pt x="235" y="561"/>
                </a:lnTo>
                <a:lnTo>
                  <a:pt x="235" y="561"/>
                </a:lnTo>
                <a:close/>
                <a:moveTo>
                  <a:pt x="188" y="535"/>
                </a:moveTo>
                <a:lnTo>
                  <a:pt x="188" y="535"/>
                </a:lnTo>
                <a:lnTo>
                  <a:pt x="176" y="532"/>
                </a:lnTo>
                <a:lnTo>
                  <a:pt x="174" y="531"/>
                </a:lnTo>
                <a:lnTo>
                  <a:pt x="177" y="531"/>
                </a:lnTo>
                <a:lnTo>
                  <a:pt x="183" y="533"/>
                </a:lnTo>
                <a:lnTo>
                  <a:pt x="186" y="534"/>
                </a:lnTo>
                <a:lnTo>
                  <a:pt x="188" y="535"/>
                </a:lnTo>
                <a:lnTo>
                  <a:pt x="188" y="535"/>
                </a:lnTo>
                <a:lnTo>
                  <a:pt x="189" y="535"/>
                </a:lnTo>
                <a:lnTo>
                  <a:pt x="188" y="535"/>
                </a:lnTo>
                <a:lnTo>
                  <a:pt x="188" y="535"/>
                </a:lnTo>
                <a:close/>
                <a:moveTo>
                  <a:pt x="241" y="563"/>
                </a:moveTo>
                <a:lnTo>
                  <a:pt x="241" y="563"/>
                </a:lnTo>
                <a:lnTo>
                  <a:pt x="235" y="561"/>
                </a:lnTo>
                <a:lnTo>
                  <a:pt x="241" y="563"/>
                </a:lnTo>
                <a:lnTo>
                  <a:pt x="241" y="563"/>
                </a:lnTo>
                <a:lnTo>
                  <a:pt x="239" y="563"/>
                </a:lnTo>
                <a:lnTo>
                  <a:pt x="241" y="563"/>
                </a:lnTo>
                <a:lnTo>
                  <a:pt x="241" y="563"/>
                </a:lnTo>
                <a:lnTo>
                  <a:pt x="241" y="563"/>
                </a:lnTo>
                <a:lnTo>
                  <a:pt x="241" y="563"/>
                </a:lnTo>
                <a:close/>
                <a:moveTo>
                  <a:pt x="258" y="570"/>
                </a:moveTo>
                <a:lnTo>
                  <a:pt x="258" y="570"/>
                </a:lnTo>
                <a:lnTo>
                  <a:pt x="261" y="570"/>
                </a:lnTo>
                <a:lnTo>
                  <a:pt x="264" y="570"/>
                </a:lnTo>
                <a:lnTo>
                  <a:pt x="264" y="570"/>
                </a:lnTo>
                <a:lnTo>
                  <a:pt x="258" y="570"/>
                </a:lnTo>
                <a:lnTo>
                  <a:pt x="258" y="570"/>
                </a:lnTo>
                <a:close/>
                <a:moveTo>
                  <a:pt x="221" y="556"/>
                </a:moveTo>
                <a:lnTo>
                  <a:pt x="221" y="556"/>
                </a:lnTo>
                <a:lnTo>
                  <a:pt x="225" y="557"/>
                </a:lnTo>
                <a:lnTo>
                  <a:pt x="221" y="556"/>
                </a:lnTo>
                <a:lnTo>
                  <a:pt x="221" y="556"/>
                </a:lnTo>
                <a:lnTo>
                  <a:pt x="223" y="556"/>
                </a:lnTo>
                <a:lnTo>
                  <a:pt x="221" y="556"/>
                </a:lnTo>
                <a:lnTo>
                  <a:pt x="221" y="556"/>
                </a:lnTo>
                <a:close/>
                <a:moveTo>
                  <a:pt x="206" y="554"/>
                </a:moveTo>
                <a:lnTo>
                  <a:pt x="206" y="554"/>
                </a:lnTo>
                <a:lnTo>
                  <a:pt x="221" y="556"/>
                </a:lnTo>
                <a:lnTo>
                  <a:pt x="230" y="558"/>
                </a:lnTo>
                <a:lnTo>
                  <a:pt x="230" y="558"/>
                </a:lnTo>
                <a:lnTo>
                  <a:pt x="229" y="558"/>
                </a:lnTo>
                <a:lnTo>
                  <a:pt x="224" y="560"/>
                </a:lnTo>
                <a:lnTo>
                  <a:pt x="224" y="560"/>
                </a:lnTo>
                <a:lnTo>
                  <a:pt x="213" y="555"/>
                </a:lnTo>
                <a:lnTo>
                  <a:pt x="208" y="552"/>
                </a:lnTo>
                <a:lnTo>
                  <a:pt x="206" y="552"/>
                </a:lnTo>
                <a:lnTo>
                  <a:pt x="206" y="554"/>
                </a:lnTo>
                <a:lnTo>
                  <a:pt x="206" y="554"/>
                </a:lnTo>
                <a:lnTo>
                  <a:pt x="206" y="554"/>
                </a:lnTo>
                <a:lnTo>
                  <a:pt x="206" y="554"/>
                </a:lnTo>
                <a:lnTo>
                  <a:pt x="206" y="554"/>
                </a:lnTo>
                <a:close/>
                <a:moveTo>
                  <a:pt x="203" y="554"/>
                </a:moveTo>
                <a:lnTo>
                  <a:pt x="203" y="554"/>
                </a:lnTo>
                <a:lnTo>
                  <a:pt x="200" y="554"/>
                </a:lnTo>
                <a:lnTo>
                  <a:pt x="196" y="551"/>
                </a:lnTo>
                <a:lnTo>
                  <a:pt x="195" y="551"/>
                </a:lnTo>
                <a:lnTo>
                  <a:pt x="203" y="554"/>
                </a:lnTo>
                <a:lnTo>
                  <a:pt x="203" y="554"/>
                </a:lnTo>
                <a:lnTo>
                  <a:pt x="202" y="554"/>
                </a:lnTo>
                <a:lnTo>
                  <a:pt x="203" y="554"/>
                </a:lnTo>
                <a:lnTo>
                  <a:pt x="203" y="554"/>
                </a:lnTo>
                <a:close/>
                <a:moveTo>
                  <a:pt x="258" y="570"/>
                </a:moveTo>
                <a:lnTo>
                  <a:pt x="258" y="570"/>
                </a:lnTo>
                <a:lnTo>
                  <a:pt x="250" y="569"/>
                </a:lnTo>
                <a:lnTo>
                  <a:pt x="250" y="569"/>
                </a:lnTo>
                <a:lnTo>
                  <a:pt x="255" y="569"/>
                </a:lnTo>
                <a:lnTo>
                  <a:pt x="258" y="570"/>
                </a:lnTo>
                <a:lnTo>
                  <a:pt x="258" y="570"/>
                </a:lnTo>
                <a:close/>
                <a:moveTo>
                  <a:pt x="237" y="563"/>
                </a:moveTo>
                <a:lnTo>
                  <a:pt x="237" y="563"/>
                </a:lnTo>
                <a:lnTo>
                  <a:pt x="241" y="564"/>
                </a:lnTo>
                <a:lnTo>
                  <a:pt x="241" y="564"/>
                </a:lnTo>
                <a:lnTo>
                  <a:pt x="238" y="564"/>
                </a:lnTo>
                <a:lnTo>
                  <a:pt x="237" y="563"/>
                </a:lnTo>
                <a:lnTo>
                  <a:pt x="237" y="563"/>
                </a:lnTo>
                <a:close/>
                <a:moveTo>
                  <a:pt x="227" y="561"/>
                </a:moveTo>
                <a:lnTo>
                  <a:pt x="227" y="561"/>
                </a:lnTo>
                <a:lnTo>
                  <a:pt x="231" y="562"/>
                </a:lnTo>
                <a:lnTo>
                  <a:pt x="232" y="562"/>
                </a:lnTo>
                <a:lnTo>
                  <a:pt x="232" y="562"/>
                </a:lnTo>
                <a:lnTo>
                  <a:pt x="227" y="561"/>
                </a:lnTo>
                <a:lnTo>
                  <a:pt x="227" y="561"/>
                </a:lnTo>
                <a:close/>
                <a:moveTo>
                  <a:pt x="245" y="568"/>
                </a:moveTo>
                <a:lnTo>
                  <a:pt x="245" y="568"/>
                </a:lnTo>
                <a:lnTo>
                  <a:pt x="249" y="569"/>
                </a:lnTo>
                <a:lnTo>
                  <a:pt x="249" y="569"/>
                </a:lnTo>
                <a:lnTo>
                  <a:pt x="245" y="568"/>
                </a:lnTo>
                <a:lnTo>
                  <a:pt x="245" y="568"/>
                </a:lnTo>
                <a:close/>
                <a:moveTo>
                  <a:pt x="167" y="526"/>
                </a:moveTo>
                <a:lnTo>
                  <a:pt x="167" y="526"/>
                </a:lnTo>
                <a:lnTo>
                  <a:pt x="168" y="527"/>
                </a:lnTo>
                <a:lnTo>
                  <a:pt x="170" y="527"/>
                </a:lnTo>
                <a:lnTo>
                  <a:pt x="170" y="527"/>
                </a:lnTo>
                <a:lnTo>
                  <a:pt x="171" y="527"/>
                </a:lnTo>
                <a:lnTo>
                  <a:pt x="170" y="527"/>
                </a:lnTo>
                <a:lnTo>
                  <a:pt x="167" y="526"/>
                </a:lnTo>
                <a:lnTo>
                  <a:pt x="167" y="526"/>
                </a:lnTo>
                <a:close/>
                <a:moveTo>
                  <a:pt x="162" y="523"/>
                </a:moveTo>
                <a:lnTo>
                  <a:pt x="162" y="523"/>
                </a:lnTo>
                <a:lnTo>
                  <a:pt x="164" y="523"/>
                </a:lnTo>
                <a:lnTo>
                  <a:pt x="165" y="523"/>
                </a:lnTo>
                <a:lnTo>
                  <a:pt x="167" y="526"/>
                </a:lnTo>
                <a:lnTo>
                  <a:pt x="167" y="527"/>
                </a:lnTo>
                <a:lnTo>
                  <a:pt x="167" y="527"/>
                </a:lnTo>
                <a:lnTo>
                  <a:pt x="162" y="523"/>
                </a:lnTo>
                <a:lnTo>
                  <a:pt x="162" y="523"/>
                </a:lnTo>
                <a:lnTo>
                  <a:pt x="162" y="523"/>
                </a:lnTo>
                <a:lnTo>
                  <a:pt x="162" y="523"/>
                </a:lnTo>
                <a:lnTo>
                  <a:pt x="162" y="523"/>
                </a:lnTo>
                <a:close/>
                <a:moveTo>
                  <a:pt x="214" y="557"/>
                </a:moveTo>
                <a:lnTo>
                  <a:pt x="214" y="557"/>
                </a:lnTo>
                <a:lnTo>
                  <a:pt x="217" y="558"/>
                </a:lnTo>
                <a:lnTo>
                  <a:pt x="218" y="558"/>
                </a:lnTo>
                <a:lnTo>
                  <a:pt x="218" y="558"/>
                </a:lnTo>
                <a:lnTo>
                  <a:pt x="214" y="557"/>
                </a:lnTo>
                <a:lnTo>
                  <a:pt x="214" y="557"/>
                </a:lnTo>
                <a:close/>
                <a:moveTo>
                  <a:pt x="223" y="563"/>
                </a:moveTo>
                <a:lnTo>
                  <a:pt x="223" y="563"/>
                </a:lnTo>
                <a:lnTo>
                  <a:pt x="226" y="563"/>
                </a:lnTo>
                <a:lnTo>
                  <a:pt x="226" y="563"/>
                </a:lnTo>
                <a:lnTo>
                  <a:pt x="223" y="563"/>
                </a:lnTo>
                <a:lnTo>
                  <a:pt x="223" y="563"/>
                </a:lnTo>
                <a:close/>
                <a:moveTo>
                  <a:pt x="194" y="550"/>
                </a:moveTo>
                <a:lnTo>
                  <a:pt x="194" y="550"/>
                </a:lnTo>
                <a:lnTo>
                  <a:pt x="190" y="549"/>
                </a:lnTo>
                <a:lnTo>
                  <a:pt x="194" y="550"/>
                </a:lnTo>
                <a:lnTo>
                  <a:pt x="194" y="550"/>
                </a:lnTo>
                <a:lnTo>
                  <a:pt x="194" y="550"/>
                </a:lnTo>
                <a:lnTo>
                  <a:pt x="194" y="550"/>
                </a:lnTo>
                <a:lnTo>
                  <a:pt x="194" y="550"/>
                </a:lnTo>
                <a:lnTo>
                  <a:pt x="194" y="550"/>
                </a:lnTo>
                <a:lnTo>
                  <a:pt x="194" y="550"/>
                </a:lnTo>
                <a:close/>
                <a:moveTo>
                  <a:pt x="184" y="545"/>
                </a:moveTo>
                <a:lnTo>
                  <a:pt x="184" y="545"/>
                </a:lnTo>
                <a:lnTo>
                  <a:pt x="183" y="544"/>
                </a:lnTo>
                <a:lnTo>
                  <a:pt x="183" y="544"/>
                </a:lnTo>
                <a:lnTo>
                  <a:pt x="186" y="544"/>
                </a:lnTo>
                <a:lnTo>
                  <a:pt x="188" y="545"/>
                </a:lnTo>
                <a:lnTo>
                  <a:pt x="184" y="545"/>
                </a:lnTo>
                <a:lnTo>
                  <a:pt x="184" y="545"/>
                </a:lnTo>
                <a:lnTo>
                  <a:pt x="184" y="545"/>
                </a:lnTo>
                <a:lnTo>
                  <a:pt x="184" y="545"/>
                </a:lnTo>
                <a:lnTo>
                  <a:pt x="184" y="545"/>
                </a:lnTo>
                <a:close/>
                <a:moveTo>
                  <a:pt x="189" y="549"/>
                </a:moveTo>
                <a:lnTo>
                  <a:pt x="189" y="549"/>
                </a:lnTo>
                <a:lnTo>
                  <a:pt x="188" y="549"/>
                </a:lnTo>
                <a:lnTo>
                  <a:pt x="189" y="549"/>
                </a:lnTo>
                <a:lnTo>
                  <a:pt x="194" y="549"/>
                </a:lnTo>
                <a:lnTo>
                  <a:pt x="195" y="550"/>
                </a:lnTo>
                <a:lnTo>
                  <a:pt x="189" y="549"/>
                </a:lnTo>
                <a:lnTo>
                  <a:pt x="189" y="549"/>
                </a:lnTo>
                <a:lnTo>
                  <a:pt x="189" y="549"/>
                </a:lnTo>
                <a:lnTo>
                  <a:pt x="189" y="549"/>
                </a:lnTo>
                <a:lnTo>
                  <a:pt x="189" y="549"/>
                </a:lnTo>
                <a:close/>
                <a:moveTo>
                  <a:pt x="93" y="442"/>
                </a:moveTo>
                <a:lnTo>
                  <a:pt x="93" y="442"/>
                </a:lnTo>
                <a:lnTo>
                  <a:pt x="94" y="444"/>
                </a:lnTo>
                <a:lnTo>
                  <a:pt x="93" y="442"/>
                </a:lnTo>
                <a:lnTo>
                  <a:pt x="93" y="442"/>
                </a:lnTo>
                <a:lnTo>
                  <a:pt x="93" y="442"/>
                </a:lnTo>
                <a:lnTo>
                  <a:pt x="93" y="442"/>
                </a:lnTo>
                <a:lnTo>
                  <a:pt x="93" y="442"/>
                </a:lnTo>
                <a:close/>
                <a:moveTo>
                  <a:pt x="142" y="513"/>
                </a:moveTo>
                <a:lnTo>
                  <a:pt x="142" y="513"/>
                </a:lnTo>
                <a:lnTo>
                  <a:pt x="138" y="510"/>
                </a:lnTo>
                <a:lnTo>
                  <a:pt x="142" y="513"/>
                </a:lnTo>
                <a:lnTo>
                  <a:pt x="142" y="513"/>
                </a:lnTo>
                <a:lnTo>
                  <a:pt x="141" y="511"/>
                </a:lnTo>
                <a:lnTo>
                  <a:pt x="142" y="513"/>
                </a:lnTo>
                <a:lnTo>
                  <a:pt x="142" y="513"/>
                </a:lnTo>
                <a:close/>
                <a:moveTo>
                  <a:pt x="173" y="540"/>
                </a:moveTo>
                <a:lnTo>
                  <a:pt x="173" y="540"/>
                </a:lnTo>
                <a:lnTo>
                  <a:pt x="180" y="544"/>
                </a:lnTo>
                <a:lnTo>
                  <a:pt x="182" y="545"/>
                </a:lnTo>
                <a:lnTo>
                  <a:pt x="179" y="545"/>
                </a:lnTo>
                <a:lnTo>
                  <a:pt x="176" y="545"/>
                </a:lnTo>
                <a:lnTo>
                  <a:pt x="167" y="541"/>
                </a:lnTo>
                <a:lnTo>
                  <a:pt x="167" y="540"/>
                </a:lnTo>
                <a:lnTo>
                  <a:pt x="167" y="540"/>
                </a:lnTo>
                <a:lnTo>
                  <a:pt x="173" y="540"/>
                </a:lnTo>
                <a:lnTo>
                  <a:pt x="173" y="540"/>
                </a:lnTo>
                <a:lnTo>
                  <a:pt x="173" y="540"/>
                </a:lnTo>
                <a:lnTo>
                  <a:pt x="173" y="540"/>
                </a:lnTo>
                <a:lnTo>
                  <a:pt x="172" y="540"/>
                </a:lnTo>
                <a:lnTo>
                  <a:pt x="173" y="540"/>
                </a:lnTo>
                <a:lnTo>
                  <a:pt x="173" y="540"/>
                </a:lnTo>
                <a:close/>
                <a:moveTo>
                  <a:pt x="206" y="562"/>
                </a:moveTo>
                <a:lnTo>
                  <a:pt x="206" y="562"/>
                </a:lnTo>
                <a:lnTo>
                  <a:pt x="200" y="560"/>
                </a:lnTo>
                <a:lnTo>
                  <a:pt x="200" y="560"/>
                </a:lnTo>
                <a:lnTo>
                  <a:pt x="200" y="560"/>
                </a:lnTo>
                <a:lnTo>
                  <a:pt x="202" y="561"/>
                </a:lnTo>
                <a:lnTo>
                  <a:pt x="206" y="562"/>
                </a:lnTo>
                <a:lnTo>
                  <a:pt x="206" y="562"/>
                </a:lnTo>
                <a:lnTo>
                  <a:pt x="205" y="562"/>
                </a:lnTo>
                <a:lnTo>
                  <a:pt x="206" y="562"/>
                </a:lnTo>
                <a:lnTo>
                  <a:pt x="206" y="562"/>
                </a:lnTo>
                <a:close/>
                <a:moveTo>
                  <a:pt x="172" y="541"/>
                </a:moveTo>
                <a:lnTo>
                  <a:pt x="172" y="541"/>
                </a:lnTo>
                <a:lnTo>
                  <a:pt x="166" y="539"/>
                </a:lnTo>
                <a:lnTo>
                  <a:pt x="172" y="541"/>
                </a:lnTo>
                <a:lnTo>
                  <a:pt x="172" y="541"/>
                </a:lnTo>
                <a:lnTo>
                  <a:pt x="173" y="543"/>
                </a:lnTo>
                <a:lnTo>
                  <a:pt x="172" y="541"/>
                </a:lnTo>
                <a:lnTo>
                  <a:pt x="172" y="541"/>
                </a:lnTo>
                <a:close/>
                <a:moveTo>
                  <a:pt x="188" y="555"/>
                </a:moveTo>
                <a:lnTo>
                  <a:pt x="188" y="555"/>
                </a:lnTo>
                <a:lnTo>
                  <a:pt x="192" y="555"/>
                </a:lnTo>
                <a:lnTo>
                  <a:pt x="192" y="555"/>
                </a:lnTo>
                <a:lnTo>
                  <a:pt x="188" y="555"/>
                </a:lnTo>
                <a:lnTo>
                  <a:pt x="188" y="555"/>
                </a:lnTo>
                <a:close/>
                <a:moveTo>
                  <a:pt x="190" y="557"/>
                </a:moveTo>
                <a:lnTo>
                  <a:pt x="190" y="557"/>
                </a:lnTo>
                <a:lnTo>
                  <a:pt x="194" y="558"/>
                </a:lnTo>
                <a:lnTo>
                  <a:pt x="196" y="560"/>
                </a:lnTo>
                <a:lnTo>
                  <a:pt x="197" y="560"/>
                </a:lnTo>
                <a:lnTo>
                  <a:pt x="196" y="560"/>
                </a:lnTo>
                <a:lnTo>
                  <a:pt x="190" y="557"/>
                </a:lnTo>
                <a:lnTo>
                  <a:pt x="190" y="557"/>
                </a:lnTo>
                <a:lnTo>
                  <a:pt x="191" y="557"/>
                </a:lnTo>
                <a:lnTo>
                  <a:pt x="190" y="557"/>
                </a:lnTo>
                <a:lnTo>
                  <a:pt x="190" y="557"/>
                </a:lnTo>
                <a:close/>
                <a:moveTo>
                  <a:pt x="161" y="535"/>
                </a:moveTo>
                <a:lnTo>
                  <a:pt x="161" y="535"/>
                </a:lnTo>
                <a:lnTo>
                  <a:pt x="160" y="534"/>
                </a:lnTo>
                <a:lnTo>
                  <a:pt x="159" y="533"/>
                </a:lnTo>
                <a:lnTo>
                  <a:pt x="159" y="533"/>
                </a:lnTo>
                <a:lnTo>
                  <a:pt x="161" y="535"/>
                </a:lnTo>
                <a:lnTo>
                  <a:pt x="162" y="535"/>
                </a:lnTo>
                <a:lnTo>
                  <a:pt x="161" y="535"/>
                </a:lnTo>
                <a:lnTo>
                  <a:pt x="161" y="535"/>
                </a:lnTo>
                <a:close/>
                <a:moveTo>
                  <a:pt x="170" y="544"/>
                </a:moveTo>
                <a:lnTo>
                  <a:pt x="176" y="546"/>
                </a:lnTo>
                <a:lnTo>
                  <a:pt x="176" y="546"/>
                </a:lnTo>
                <a:lnTo>
                  <a:pt x="172" y="545"/>
                </a:lnTo>
                <a:lnTo>
                  <a:pt x="170" y="544"/>
                </a:lnTo>
                <a:lnTo>
                  <a:pt x="170" y="544"/>
                </a:lnTo>
                <a:close/>
                <a:moveTo>
                  <a:pt x="185" y="555"/>
                </a:moveTo>
                <a:lnTo>
                  <a:pt x="185" y="555"/>
                </a:lnTo>
                <a:lnTo>
                  <a:pt x="189" y="556"/>
                </a:lnTo>
                <a:lnTo>
                  <a:pt x="190" y="557"/>
                </a:lnTo>
                <a:lnTo>
                  <a:pt x="190" y="557"/>
                </a:lnTo>
                <a:lnTo>
                  <a:pt x="185" y="555"/>
                </a:lnTo>
                <a:lnTo>
                  <a:pt x="185" y="555"/>
                </a:lnTo>
                <a:lnTo>
                  <a:pt x="186" y="555"/>
                </a:lnTo>
                <a:lnTo>
                  <a:pt x="185" y="555"/>
                </a:lnTo>
                <a:lnTo>
                  <a:pt x="185" y="555"/>
                </a:lnTo>
                <a:close/>
                <a:moveTo>
                  <a:pt x="142" y="525"/>
                </a:moveTo>
                <a:lnTo>
                  <a:pt x="142" y="525"/>
                </a:lnTo>
                <a:lnTo>
                  <a:pt x="152" y="529"/>
                </a:lnTo>
                <a:lnTo>
                  <a:pt x="155" y="533"/>
                </a:lnTo>
                <a:lnTo>
                  <a:pt x="153" y="532"/>
                </a:lnTo>
                <a:lnTo>
                  <a:pt x="142" y="525"/>
                </a:lnTo>
                <a:lnTo>
                  <a:pt x="142" y="525"/>
                </a:lnTo>
                <a:lnTo>
                  <a:pt x="144" y="527"/>
                </a:lnTo>
                <a:lnTo>
                  <a:pt x="142" y="525"/>
                </a:lnTo>
                <a:lnTo>
                  <a:pt x="142" y="525"/>
                </a:lnTo>
                <a:close/>
                <a:moveTo>
                  <a:pt x="74" y="416"/>
                </a:moveTo>
                <a:lnTo>
                  <a:pt x="74" y="416"/>
                </a:lnTo>
                <a:lnTo>
                  <a:pt x="77" y="420"/>
                </a:lnTo>
                <a:lnTo>
                  <a:pt x="77" y="420"/>
                </a:lnTo>
                <a:lnTo>
                  <a:pt x="74" y="416"/>
                </a:lnTo>
                <a:lnTo>
                  <a:pt x="74" y="416"/>
                </a:lnTo>
                <a:close/>
                <a:moveTo>
                  <a:pt x="113" y="491"/>
                </a:moveTo>
                <a:lnTo>
                  <a:pt x="113" y="491"/>
                </a:lnTo>
                <a:lnTo>
                  <a:pt x="113" y="488"/>
                </a:lnTo>
                <a:lnTo>
                  <a:pt x="114" y="488"/>
                </a:lnTo>
                <a:lnTo>
                  <a:pt x="114" y="490"/>
                </a:lnTo>
                <a:lnTo>
                  <a:pt x="113" y="491"/>
                </a:lnTo>
                <a:lnTo>
                  <a:pt x="113" y="491"/>
                </a:lnTo>
                <a:lnTo>
                  <a:pt x="113" y="490"/>
                </a:lnTo>
                <a:lnTo>
                  <a:pt x="113" y="491"/>
                </a:lnTo>
                <a:lnTo>
                  <a:pt x="113" y="491"/>
                </a:lnTo>
                <a:close/>
                <a:moveTo>
                  <a:pt x="176" y="550"/>
                </a:moveTo>
                <a:lnTo>
                  <a:pt x="176" y="550"/>
                </a:lnTo>
                <a:lnTo>
                  <a:pt x="184" y="554"/>
                </a:lnTo>
                <a:lnTo>
                  <a:pt x="176" y="550"/>
                </a:lnTo>
                <a:lnTo>
                  <a:pt x="176" y="550"/>
                </a:lnTo>
                <a:lnTo>
                  <a:pt x="177" y="551"/>
                </a:lnTo>
                <a:lnTo>
                  <a:pt x="176" y="550"/>
                </a:lnTo>
                <a:lnTo>
                  <a:pt x="176" y="550"/>
                </a:lnTo>
                <a:close/>
                <a:moveTo>
                  <a:pt x="137" y="517"/>
                </a:moveTo>
                <a:lnTo>
                  <a:pt x="137" y="517"/>
                </a:lnTo>
                <a:lnTo>
                  <a:pt x="141" y="520"/>
                </a:lnTo>
                <a:lnTo>
                  <a:pt x="143" y="522"/>
                </a:lnTo>
                <a:lnTo>
                  <a:pt x="143" y="522"/>
                </a:lnTo>
                <a:lnTo>
                  <a:pt x="140" y="520"/>
                </a:lnTo>
                <a:lnTo>
                  <a:pt x="137" y="517"/>
                </a:lnTo>
                <a:lnTo>
                  <a:pt x="137" y="517"/>
                </a:lnTo>
                <a:close/>
                <a:moveTo>
                  <a:pt x="140" y="522"/>
                </a:moveTo>
                <a:lnTo>
                  <a:pt x="140" y="522"/>
                </a:lnTo>
                <a:lnTo>
                  <a:pt x="135" y="517"/>
                </a:lnTo>
                <a:lnTo>
                  <a:pt x="140" y="522"/>
                </a:lnTo>
                <a:lnTo>
                  <a:pt x="140" y="522"/>
                </a:lnTo>
                <a:lnTo>
                  <a:pt x="140" y="521"/>
                </a:lnTo>
                <a:lnTo>
                  <a:pt x="140" y="522"/>
                </a:lnTo>
                <a:lnTo>
                  <a:pt x="140" y="522"/>
                </a:lnTo>
                <a:close/>
                <a:moveTo>
                  <a:pt x="171" y="549"/>
                </a:moveTo>
                <a:lnTo>
                  <a:pt x="171" y="549"/>
                </a:lnTo>
                <a:lnTo>
                  <a:pt x="174" y="550"/>
                </a:lnTo>
                <a:lnTo>
                  <a:pt x="171" y="549"/>
                </a:lnTo>
                <a:lnTo>
                  <a:pt x="171" y="549"/>
                </a:lnTo>
                <a:lnTo>
                  <a:pt x="172" y="549"/>
                </a:lnTo>
                <a:lnTo>
                  <a:pt x="171" y="549"/>
                </a:lnTo>
                <a:lnTo>
                  <a:pt x="171" y="549"/>
                </a:lnTo>
                <a:close/>
                <a:moveTo>
                  <a:pt x="162" y="544"/>
                </a:moveTo>
                <a:lnTo>
                  <a:pt x="162" y="544"/>
                </a:lnTo>
                <a:lnTo>
                  <a:pt x="167" y="546"/>
                </a:lnTo>
                <a:lnTo>
                  <a:pt x="167" y="546"/>
                </a:lnTo>
                <a:lnTo>
                  <a:pt x="162" y="544"/>
                </a:lnTo>
                <a:lnTo>
                  <a:pt x="162" y="544"/>
                </a:lnTo>
                <a:close/>
                <a:moveTo>
                  <a:pt x="138" y="522"/>
                </a:moveTo>
                <a:lnTo>
                  <a:pt x="138" y="522"/>
                </a:lnTo>
                <a:lnTo>
                  <a:pt x="135" y="520"/>
                </a:lnTo>
                <a:lnTo>
                  <a:pt x="138" y="522"/>
                </a:lnTo>
                <a:lnTo>
                  <a:pt x="138" y="522"/>
                </a:lnTo>
                <a:lnTo>
                  <a:pt x="137" y="521"/>
                </a:lnTo>
                <a:lnTo>
                  <a:pt x="138" y="522"/>
                </a:lnTo>
                <a:lnTo>
                  <a:pt x="138" y="522"/>
                </a:lnTo>
                <a:close/>
                <a:moveTo>
                  <a:pt x="166" y="547"/>
                </a:moveTo>
                <a:lnTo>
                  <a:pt x="166" y="547"/>
                </a:lnTo>
                <a:lnTo>
                  <a:pt x="159" y="543"/>
                </a:lnTo>
                <a:lnTo>
                  <a:pt x="166" y="547"/>
                </a:lnTo>
                <a:lnTo>
                  <a:pt x="166" y="547"/>
                </a:lnTo>
                <a:lnTo>
                  <a:pt x="165" y="546"/>
                </a:lnTo>
                <a:lnTo>
                  <a:pt x="166" y="547"/>
                </a:lnTo>
                <a:lnTo>
                  <a:pt x="166" y="547"/>
                </a:lnTo>
                <a:close/>
                <a:moveTo>
                  <a:pt x="155" y="540"/>
                </a:moveTo>
                <a:lnTo>
                  <a:pt x="155" y="540"/>
                </a:lnTo>
                <a:lnTo>
                  <a:pt x="158" y="541"/>
                </a:lnTo>
                <a:lnTo>
                  <a:pt x="161" y="543"/>
                </a:lnTo>
                <a:lnTo>
                  <a:pt x="161" y="543"/>
                </a:lnTo>
                <a:lnTo>
                  <a:pt x="160" y="543"/>
                </a:lnTo>
                <a:lnTo>
                  <a:pt x="155" y="540"/>
                </a:lnTo>
                <a:lnTo>
                  <a:pt x="155" y="540"/>
                </a:lnTo>
                <a:lnTo>
                  <a:pt x="156" y="541"/>
                </a:lnTo>
                <a:lnTo>
                  <a:pt x="155" y="540"/>
                </a:lnTo>
                <a:lnTo>
                  <a:pt x="155" y="540"/>
                </a:lnTo>
                <a:close/>
                <a:moveTo>
                  <a:pt x="124" y="513"/>
                </a:moveTo>
                <a:lnTo>
                  <a:pt x="124" y="513"/>
                </a:lnTo>
                <a:lnTo>
                  <a:pt x="129" y="515"/>
                </a:lnTo>
                <a:lnTo>
                  <a:pt x="131" y="516"/>
                </a:lnTo>
                <a:lnTo>
                  <a:pt x="131" y="517"/>
                </a:lnTo>
                <a:lnTo>
                  <a:pt x="131" y="517"/>
                </a:lnTo>
                <a:lnTo>
                  <a:pt x="127" y="515"/>
                </a:lnTo>
                <a:lnTo>
                  <a:pt x="124" y="513"/>
                </a:lnTo>
                <a:lnTo>
                  <a:pt x="124" y="513"/>
                </a:lnTo>
                <a:close/>
                <a:moveTo>
                  <a:pt x="113" y="502"/>
                </a:moveTo>
                <a:lnTo>
                  <a:pt x="113" y="502"/>
                </a:lnTo>
                <a:lnTo>
                  <a:pt x="117" y="504"/>
                </a:lnTo>
                <a:lnTo>
                  <a:pt x="117" y="504"/>
                </a:lnTo>
                <a:lnTo>
                  <a:pt x="113" y="502"/>
                </a:lnTo>
                <a:lnTo>
                  <a:pt x="113" y="502"/>
                </a:lnTo>
                <a:close/>
                <a:moveTo>
                  <a:pt x="112" y="502"/>
                </a:moveTo>
                <a:lnTo>
                  <a:pt x="112" y="502"/>
                </a:lnTo>
                <a:lnTo>
                  <a:pt x="117" y="507"/>
                </a:lnTo>
                <a:lnTo>
                  <a:pt x="119" y="508"/>
                </a:lnTo>
                <a:lnTo>
                  <a:pt x="119" y="509"/>
                </a:lnTo>
                <a:lnTo>
                  <a:pt x="119" y="509"/>
                </a:lnTo>
                <a:lnTo>
                  <a:pt x="115" y="505"/>
                </a:lnTo>
                <a:lnTo>
                  <a:pt x="112" y="502"/>
                </a:lnTo>
                <a:lnTo>
                  <a:pt x="112" y="502"/>
                </a:lnTo>
                <a:close/>
                <a:moveTo>
                  <a:pt x="100" y="488"/>
                </a:moveTo>
                <a:lnTo>
                  <a:pt x="100" y="488"/>
                </a:lnTo>
                <a:lnTo>
                  <a:pt x="103" y="491"/>
                </a:lnTo>
                <a:lnTo>
                  <a:pt x="103" y="491"/>
                </a:lnTo>
                <a:lnTo>
                  <a:pt x="100" y="488"/>
                </a:lnTo>
                <a:lnTo>
                  <a:pt x="100" y="488"/>
                </a:lnTo>
                <a:close/>
                <a:moveTo>
                  <a:pt x="101" y="492"/>
                </a:moveTo>
                <a:lnTo>
                  <a:pt x="101" y="492"/>
                </a:lnTo>
                <a:lnTo>
                  <a:pt x="96" y="484"/>
                </a:lnTo>
                <a:lnTo>
                  <a:pt x="99" y="485"/>
                </a:lnTo>
                <a:lnTo>
                  <a:pt x="101" y="490"/>
                </a:lnTo>
                <a:lnTo>
                  <a:pt x="102" y="492"/>
                </a:lnTo>
                <a:lnTo>
                  <a:pt x="101" y="492"/>
                </a:lnTo>
                <a:lnTo>
                  <a:pt x="101" y="492"/>
                </a:lnTo>
                <a:lnTo>
                  <a:pt x="101" y="491"/>
                </a:lnTo>
                <a:lnTo>
                  <a:pt x="101" y="491"/>
                </a:lnTo>
                <a:lnTo>
                  <a:pt x="101" y="492"/>
                </a:lnTo>
                <a:lnTo>
                  <a:pt x="101" y="492"/>
                </a:lnTo>
                <a:lnTo>
                  <a:pt x="101" y="492"/>
                </a:lnTo>
                <a:close/>
                <a:moveTo>
                  <a:pt x="100" y="491"/>
                </a:moveTo>
                <a:lnTo>
                  <a:pt x="100" y="491"/>
                </a:lnTo>
                <a:lnTo>
                  <a:pt x="96" y="486"/>
                </a:lnTo>
                <a:lnTo>
                  <a:pt x="95" y="486"/>
                </a:lnTo>
                <a:lnTo>
                  <a:pt x="95" y="486"/>
                </a:lnTo>
                <a:lnTo>
                  <a:pt x="97" y="488"/>
                </a:lnTo>
                <a:lnTo>
                  <a:pt x="100" y="491"/>
                </a:lnTo>
                <a:lnTo>
                  <a:pt x="100" y="491"/>
                </a:lnTo>
                <a:lnTo>
                  <a:pt x="100" y="490"/>
                </a:lnTo>
                <a:lnTo>
                  <a:pt x="100" y="491"/>
                </a:lnTo>
                <a:lnTo>
                  <a:pt x="100" y="491"/>
                </a:lnTo>
                <a:lnTo>
                  <a:pt x="100" y="491"/>
                </a:lnTo>
                <a:lnTo>
                  <a:pt x="100" y="491"/>
                </a:lnTo>
                <a:close/>
                <a:moveTo>
                  <a:pt x="88" y="479"/>
                </a:moveTo>
                <a:lnTo>
                  <a:pt x="88" y="479"/>
                </a:lnTo>
                <a:lnTo>
                  <a:pt x="91" y="481"/>
                </a:lnTo>
                <a:lnTo>
                  <a:pt x="91" y="481"/>
                </a:lnTo>
                <a:lnTo>
                  <a:pt x="89" y="480"/>
                </a:lnTo>
                <a:lnTo>
                  <a:pt x="88" y="479"/>
                </a:lnTo>
                <a:lnTo>
                  <a:pt x="88" y="479"/>
                </a:lnTo>
                <a:close/>
                <a:moveTo>
                  <a:pt x="107" y="507"/>
                </a:moveTo>
                <a:lnTo>
                  <a:pt x="107" y="507"/>
                </a:lnTo>
                <a:lnTo>
                  <a:pt x="112" y="510"/>
                </a:lnTo>
                <a:lnTo>
                  <a:pt x="112" y="510"/>
                </a:lnTo>
                <a:lnTo>
                  <a:pt x="107" y="507"/>
                </a:lnTo>
                <a:lnTo>
                  <a:pt x="107" y="507"/>
                </a:lnTo>
                <a:close/>
                <a:moveTo>
                  <a:pt x="107" y="508"/>
                </a:moveTo>
                <a:lnTo>
                  <a:pt x="107" y="508"/>
                </a:lnTo>
                <a:lnTo>
                  <a:pt x="111" y="511"/>
                </a:lnTo>
                <a:lnTo>
                  <a:pt x="111" y="511"/>
                </a:lnTo>
                <a:lnTo>
                  <a:pt x="107" y="508"/>
                </a:lnTo>
                <a:lnTo>
                  <a:pt x="107" y="508"/>
                </a:lnTo>
                <a:close/>
                <a:moveTo>
                  <a:pt x="102" y="502"/>
                </a:moveTo>
                <a:lnTo>
                  <a:pt x="102" y="502"/>
                </a:lnTo>
                <a:lnTo>
                  <a:pt x="102" y="502"/>
                </a:lnTo>
                <a:lnTo>
                  <a:pt x="102" y="502"/>
                </a:lnTo>
                <a:lnTo>
                  <a:pt x="103" y="504"/>
                </a:lnTo>
                <a:lnTo>
                  <a:pt x="105" y="504"/>
                </a:lnTo>
                <a:lnTo>
                  <a:pt x="102" y="502"/>
                </a:lnTo>
                <a:lnTo>
                  <a:pt x="102" y="502"/>
                </a:lnTo>
                <a:lnTo>
                  <a:pt x="103" y="503"/>
                </a:lnTo>
                <a:lnTo>
                  <a:pt x="102" y="502"/>
                </a:lnTo>
                <a:lnTo>
                  <a:pt x="102" y="502"/>
                </a:lnTo>
                <a:close/>
                <a:moveTo>
                  <a:pt x="101" y="504"/>
                </a:moveTo>
                <a:lnTo>
                  <a:pt x="101" y="504"/>
                </a:lnTo>
                <a:lnTo>
                  <a:pt x="103" y="507"/>
                </a:lnTo>
                <a:lnTo>
                  <a:pt x="101" y="504"/>
                </a:lnTo>
                <a:lnTo>
                  <a:pt x="101" y="504"/>
                </a:lnTo>
                <a:lnTo>
                  <a:pt x="102" y="505"/>
                </a:lnTo>
                <a:lnTo>
                  <a:pt x="101" y="504"/>
                </a:lnTo>
                <a:lnTo>
                  <a:pt x="101" y="504"/>
                </a:lnTo>
                <a:close/>
                <a:moveTo>
                  <a:pt x="76" y="463"/>
                </a:moveTo>
                <a:lnTo>
                  <a:pt x="76" y="463"/>
                </a:lnTo>
                <a:lnTo>
                  <a:pt x="78" y="466"/>
                </a:lnTo>
                <a:lnTo>
                  <a:pt x="78" y="466"/>
                </a:lnTo>
                <a:lnTo>
                  <a:pt x="76" y="463"/>
                </a:lnTo>
                <a:lnTo>
                  <a:pt x="76" y="463"/>
                </a:lnTo>
                <a:close/>
                <a:moveTo>
                  <a:pt x="96" y="497"/>
                </a:moveTo>
                <a:lnTo>
                  <a:pt x="96" y="497"/>
                </a:lnTo>
                <a:lnTo>
                  <a:pt x="99" y="499"/>
                </a:lnTo>
                <a:lnTo>
                  <a:pt x="99" y="499"/>
                </a:lnTo>
                <a:lnTo>
                  <a:pt x="96" y="497"/>
                </a:lnTo>
                <a:lnTo>
                  <a:pt x="96" y="497"/>
                </a:lnTo>
                <a:close/>
                <a:moveTo>
                  <a:pt x="78" y="469"/>
                </a:moveTo>
                <a:lnTo>
                  <a:pt x="78" y="469"/>
                </a:lnTo>
                <a:lnTo>
                  <a:pt x="70" y="460"/>
                </a:lnTo>
                <a:lnTo>
                  <a:pt x="78" y="469"/>
                </a:lnTo>
                <a:lnTo>
                  <a:pt x="78" y="469"/>
                </a:lnTo>
                <a:lnTo>
                  <a:pt x="77" y="467"/>
                </a:lnTo>
                <a:lnTo>
                  <a:pt x="78" y="469"/>
                </a:lnTo>
                <a:lnTo>
                  <a:pt x="78" y="469"/>
                </a:lnTo>
                <a:close/>
                <a:moveTo>
                  <a:pt x="67" y="454"/>
                </a:moveTo>
                <a:lnTo>
                  <a:pt x="67" y="454"/>
                </a:lnTo>
                <a:lnTo>
                  <a:pt x="68" y="457"/>
                </a:lnTo>
                <a:lnTo>
                  <a:pt x="70" y="458"/>
                </a:lnTo>
                <a:lnTo>
                  <a:pt x="70" y="456"/>
                </a:lnTo>
                <a:lnTo>
                  <a:pt x="67" y="454"/>
                </a:lnTo>
                <a:lnTo>
                  <a:pt x="67" y="454"/>
                </a:lnTo>
                <a:lnTo>
                  <a:pt x="66" y="454"/>
                </a:lnTo>
                <a:lnTo>
                  <a:pt x="67" y="454"/>
                </a:lnTo>
                <a:lnTo>
                  <a:pt x="67" y="455"/>
                </a:lnTo>
                <a:lnTo>
                  <a:pt x="67" y="454"/>
                </a:lnTo>
                <a:lnTo>
                  <a:pt x="67" y="454"/>
                </a:lnTo>
                <a:close/>
                <a:moveTo>
                  <a:pt x="62" y="450"/>
                </a:moveTo>
                <a:lnTo>
                  <a:pt x="62" y="450"/>
                </a:lnTo>
                <a:lnTo>
                  <a:pt x="65" y="451"/>
                </a:lnTo>
                <a:lnTo>
                  <a:pt x="66" y="452"/>
                </a:lnTo>
                <a:lnTo>
                  <a:pt x="67" y="452"/>
                </a:lnTo>
                <a:lnTo>
                  <a:pt x="66" y="451"/>
                </a:lnTo>
                <a:lnTo>
                  <a:pt x="62" y="450"/>
                </a:lnTo>
                <a:lnTo>
                  <a:pt x="62" y="450"/>
                </a:lnTo>
                <a:lnTo>
                  <a:pt x="62" y="449"/>
                </a:lnTo>
                <a:lnTo>
                  <a:pt x="62" y="449"/>
                </a:lnTo>
                <a:lnTo>
                  <a:pt x="62" y="450"/>
                </a:lnTo>
                <a:lnTo>
                  <a:pt x="62" y="450"/>
                </a:lnTo>
                <a:lnTo>
                  <a:pt x="62" y="450"/>
                </a:lnTo>
                <a:close/>
                <a:moveTo>
                  <a:pt x="58" y="438"/>
                </a:moveTo>
                <a:lnTo>
                  <a:pt x="58" y="438"/>
                </a:lnTo>
                <a:lnTo>
                  <a:pt x="60" y="442"/>
                </a:lnTo>
                <a:lnTo>
                  <a:pt x="60" y="442"/>
                </a:lnTo>
                <a:lnTo>
                  <a:pt x="58" y="438"/>
                </a:lnTo>
                <a:lnTo>
                  <a:pt x="58" y="438"/>
                </a:lnTo>
                <a:close/>
                <a:moveTo>
                  <a:pt x="37" y="301"/>
                </a:moveTo>
                <a:lnTo>
                  <a:pt x="37" y="301"/>
                </a:lnTo>
                <a:lnTo>
                  <a:pt x="36" y="296"/>
                </a:lnTo>
                <a:lnTo>
                  <a:pt x="37" y="297"/>
                </a:lnTo>
                <a:lnTo>
                  <a:pt x="37" y="299"/>
                </a:lnTo>
                <a:lnTo>
                  <a:pt x="37" y="301"/>
                </a:lnTo>
                <a:lnTo>
                  <a:pt x="37" y="301"/>
                </a:lnTo>
                <a:lnTo>
                  <a:pt x="37" y="301"/>
                </a:lnTo>
                <a:lnTo>
                  <a:pt x="37" y="301"/>
                </a:lnTo>
                <a:lnTo>
                  <a:pt x="37" y="301"/>
                </a:lnTo>
                <a:lnTo>
                  <a:pt x="37" y="301"/>
                </a:lnTo>
                <a:close/>
                <a:moveTo>
                  <a:pt x="42" y="414"/>
                </a:moveTo>
                <a:lnTo>
                  <a:pt x="42" y="414"/>
                </a:lnTo>
                <a:lnTo>
                  <a:pt x="42" y="414"/>
                </a:lnTo>
                <a:lnTo>
                  <a:pt x="43" y="415"/>
                </a:lnTo>
                <a:lnTo>
                  <a:pt x="44" y="419"/>
                </a:lnTo>
                <a:lnTo>
                  <a:pt x="44" y="419"/>
                </a:lnTo>
                <a:lnTo>
                  <a:pt x="42" y="414"/>
                </a:lnTo>
                <a:lnTo>
                  <a:pt x="42" y="414"/>
                </a:lnTo>
                <a:close/>
                <a:moveTo>
                  <a:pt x="37" y="293"/>
                </a:moveTo>
                <a:lnTo>
                  <a:pt x="37" y="293"/>
                </a:lnTo>
                <a:lnTo>
                  <a:pt x="36" y="284"/>
                </a:lnTo>
                <a:lnTo>
                  <a:pt x="36" y="283"/>
                </a:lnTo>
                <a:lnTo>
                  <a:pt x="36" y="285"/>
                </a:lnTo>
                <a:lnTo>
                  <a:pt x="37" y="290"/>
                </a:lnTo>
                <a:lnTo>
                  <a:pt x="37" y="292"/>
                </a:lnTo>
                <a:lnTo>
                  <a:pt x="37" y="293"/>
                </a:lnTo>
                <a:lnTo>
                  <a:pt x="37" y="293"/>
                </a:lnTo>
                <a:lnTo>
                  <a:pt x="37" y="292"/>
                </a:lnTo>
                <a:lnTo>
                  <a:pt x="37" y="293"/>
                </a:lnTo>
                <a:lnTo>
                  <a:pt x="37" y="293"/>
                </a:lnTo>
                <a:close/>
                <a:moveTo>
                  <a:pt x="36" y="278"/>
                </a:moveTo>
                <a:lnTo>
                  <a:pt x="36" y="278"/>
                </a:lnTo>
                <a:lnTo>
                  <a:pt x="36" y="283"/>
                </a:lnTo>
                <a:lnTo>
                  <a:pt x="36" y="283"/>
                </a:lnTo>
                <a:lnTo>
                  <a:pt x="36" y="279"/>
                </a:lnTo>
                <a:lnTo>
                  <a:pt x="36" y="278"/>
                </a:lnTo>
                <a:lnTo>
                  <a:pt x="36" y="278"/>
                </a:lnTo>
                <a:lnTo>
                  <a:pt x="36" y="278"/>
                </a:lnTo>
                <a:close/>
                <a:moveTo>
                  <a:pt x="34" y="417"/>
                </a:moveTo>
                <a:lnTo>
                  <a:pt x="34" y="417"/>
                </a:lnTo>
                <a:lnTo>
                  <a:pt x="36" y="422"/>
                </a:lnTo>
                <a:lnTo>
                  <a:pt x="36" y="422"/>
                </a:lnTo>
                <a:lnTo>
                  <a:pt x="35" y="420"/>
                </a:lnTo>
                <a:lnTo>
                  <a:pt x="34" y="417"/>
                </a:lnTo>
                <a:lnTo>
                  <a:pt x="34" y="417"/>
                </a:lnTo>
                <a:close/>
                <a:moveTo>
                  <a:pt x="29" y="409"/>
                </a:moveTo>
                <a:lnTo>
                  <a:pt x="29" y="409"/>
                </a:lnTo>
                <a:lnTo>
                  <a:pt x="25" y="407"/>
                </a:lnTo>
                <a:lnTo>
                  <a:pt x="24" y="405"/>
                </a:lnTo>
                <a:lnTo>
                  <a:pt x="24" y="407"/>
                </a:lnTo>
                <a:lnTo>
                  <a:pt x="24" y="408"/>
                </a:lnTo>
                <a:lnTo>
                  <a:pt x="28" y="410"/>
                </a:lnTo>
                <a:lnTo>
                  <a:pt x="29" y="410"/>
                </a:lnTo>
                <a:lnTo>
                  <a:pt x="29" y="409"/>
                </a:lnTo>
                <a:lnTo>
                  <a:pt x="29" y="409"/>
                </a:lnTo>
                <a:lnTo>
                  <a:pt x="29" y="409"/>
                </a:lnTo>
                <a:lnTo>
                  <a:pt x="29" y="409"/>
                </a:lnTo>
                <a:lnTo>
                  <a:pt x="29" y="409"/>
                </a:lnTo>
                <a:lnTo>
                  <a:pt x="29" y="409"/>
                </a:lnTo>
                <a:lnTo>
                  <a:pt x="29" y="409"/>
                </a:lnTo>
                <a:close/>
                <a:moveTo>
                  <a:pt x="26" y="407"/>
                </a:moveTo>
                <a:lnTo>
                  <a:pt x="26" y="407"/>
                </a:lnTo>
                <a:lnTo>
                  <a:pt x="30" y="414"/>
                </a:lnTo>
                <a:lnTo>
                  <a:pt x="30" y="414"/>
                </a:lnTo>
                <a:lnTo>
                  <a:pt x="29" y="410"/>
                </a:lnTo>
                <a:lnTo>
                  <a:pt x="26" y="407"/>
                </a:lnTo>
                <a:lnTo>
                  <a:pt x="26" y="407"/>
                </a:lnTo>
                <a:close/>
                <a:moveTo>
                  <a:pt x="38" y="246"/>
                </a:moveTo>
                <a:lnTo>
                  <a:pt x="38" y="246"/>
                </a:lnTo>
                <a:lnTo>
                  <a:pt x="38" y="243"/>
                </a:lnTo>
                <a:lnTo>
                  <a:pt x="40" y="239"/>
                </a:lnTo>
                <a:lnTo>
                  <a:pt x="40" y="239"/>
                </a:lnTo>
                <a:lnTo>
                  <a:pt x="38" y="244"/>
                </a:lnTo>
                <a:lnTo>
                  <a:pt x="38" y="246"/>
                </a:lnTo>
                <a:lnTo>
                  <a:pt x="38" y="246"/>
                </a:lnTo>
                <a:close/>
                <a:moveTo>
                  <a:pt x="23" y="397"/>
                </a:moveTo>
                <a:lnTo>
                  <a:pt x="23" y="397"/>
                </a:lnTo>
                <a:lnTo>
                  <a:pt x="23" y="396"/>
                </a:lnTo>
                <a:lnTo>
                  <a:pt x="23" y="396"/>
                </a:lnTo>
                <a:lnTo>
                  <a:pt x="24" y="398"/>
                </a:lnTo>
                <a:lnTo>
                  <a:pt x="24" y="401"/>
                </a:lnTo>
                <a:lnTo>
                  <a:pt x="23" y="397"/>
                </a:lnTo>
                <a:lnTo>
                  <a:pt x="23" y="397"/>
                </a:lnTo>
                <a:lnTo>
                  <a:pt x="23" y="398"/>
                </a:lnTo>
                <a:lnTo>
                  <a:pt x="23" y="397"/>
                </a:lnTo>
                <a:lnTo>
                  <a:pt x="23" y="397"/>
                </a:lnTo>
                <a:close/>
                <a:moveTo>
                  <a:pt x="20" y="387"/>
                </a:moveTo>
                <a:lnTo>
                  <a:pt x="20" y="387"/>
                </a:lnTo>
                <a:lnTo>
                  <a:pt x="19" y="384"/>
                </a:lnTo>
                <a:lnTo>
                  <a:pt x="19" y="384"/>
                </a:lnTo>
                <a:lnTo>
                  <a:pt x="20" y="387"/>
                </a:lnTo>
                <a:lnTo>
                  <a:pt x="20" y="387"/>
                </a:lnTo>
                <a:lnTo>
                  <a:pt x="20" y="387"/>
                </a:lnTo>
                <a:lnTo>
                  <a:pt x="20" y="387"/>
                </a:lnTo>
                <a:close/>
                <a:moveTo>
                  <a:pt x="19" y="392"/>
                </a:moveTo>
                <a:lnTo>
                  <a:pt x="19" y="392"/>
                </a:lnTo>
                <a:lnTo>
                  <a:pt x="19" y="391"/>
                </a:lnTo>
                <a:lnTo>
                  <a:pt x="19" y="392"/>
                </a:lnTo>
                <a:lnTo>
                  <a:pt x="20" y="393"/>
                </a:lnTo>
                <a:lnTo>
                  <a:pt x="21" y="393"/>
                </a:lnTo>
                <a:lnTo>
                  <a:pt x="19" y="392"/>
                </a:lnTo>
                <a:lnTo>
                  <a:pt x="19" y="392"/>
                </a:lnTo>
                <a:lnTo>
                  <a:pt x="19" y="391"/>
                </a:lnTo>
                <a:lnTo>
                  <a:pt x="19" y="392"/>
                </a:lnTo>
                <a:lnTo>
                  <a:pt x="19" y="392"/>
                </a:lnTo>
                <a:close/>
                <a:moveTo>
                  <a:pt x="43" y="224"/>
                </a:moveTo>
                <a:lnTo>
                  <a:pt x="43" y="224"/>
                </a:lnTo>
                <a:lnTo>
                  <a:pt x="42" y="226"/>
                </a:lnTo>
                <a:lnTo>
                  <a:pt x="41" y="227"/>
                </a:lnTo>
                <a:lnTo>
                  <a:pt x="41" y="227"/>
                </a:lnTo>
                <a:lnTo>
                  <a:pt x="43" y="224"/>
                </a:lnTo>
                <a:lnTo>
                  <a:pt x="43" y="224"/>
                </a:lnTo>
                <a:lnTo>
                  <a:pt x="42" y="224"/>
                </a:lnTo>
                <a:lnTo>
                  <a:pt x="43" y="224"/>
                </a:lnTo>
                <a:lnTo>
                  <a:pt x="43" y="224"/>
                </a:lnTo>
                <a:close/>
                <a:moveTo>
                  <a:pt x="13" y="369"/>
                </a:moveTo>
                <a:lnTo>
                  <a:pt x="13" y="369"/>
                </a:lnTo>
                <a:lnTo>
                  <a:pt x="11" y="367"/>
                </a:lnTo>
                <a:lnTo>
                  <a:pt x="12" y="369"/>
                </a:lnTo>
                <a:lnTo>
                  <a:pt x="13" y="372"/>
                </a:lnTo>
                <a:lnTo>
                  <a:pt x="14" y="372"/>
                </a:lnTo>
                <a:lnTo>
                  <a:pt x="13" y="369"/>
                </a:lnTo>
                <a:lnTo>
                  <a:pt x="13" y="369"/>
                </a:lnTo>
                <a:lnTo>
                  <a:pt x="13" y="369"/>
                </a:lnTo>
                <a:lnTo>
                  <a:pt x="13" y="369"/>
                </a:lnTo>
                <a:lnTo>
                  <a:pt x="13" y="369"/>
                </a:lnTo>
                <a:close/>
                <a:moveTo>
                  <a:pt x="46" y="215"/>
                </a:moveTo>
                <a:lnTo>
                  <a:pt x="44" y="218"/>
                </a:lnTo>
                <a:lnTo>
                  <a:pt x="44" y="218"/>
                </a:lnTo>
                <a:lnTo>
                  <a:pt x="46" y="215"/>
                </a:lnTo>
                <a:lnTo>
                  <a:pt x="46" y="215"/>
                </a:lnTo>
                <a:lnTo>
                  <a:pt x="46" y="215"/>
                </a:lnTo>
                <a:lnTo>
                  <a:pt x="46" y="215"/>
                </a:lnTo>
                <a:close/>
                <a:moveTo>
                  <a:pt x="9" y="356"/>
                </a:moveTo>
                <a:lnTo>
                  <a:pt x="9" y="356"/>
                </a:lnTo>
                <a:lnTo>
                  <a:pt x="8" y="351"/>
                </a:lnTo>
                <a:lnTo>
                  <a:pt x="9" y="356"/>
                </a:lnTo>
                <a:lnTo>
                  <a:pt x="9" y="356"/>
                </a:lnTo>
                <a:lnTo>
                  <a:pt x="9" y="355"/>
                </a:lnTo>
                <a:lnTo>
                  <a:pt x="9" y="356"/>
                </a:lnTo>
                <a:lnTo>
                  <a:pt x="9" y="356"/>
                </a:lnTo>
                <a:close/>
                <a:moveTo>
                  <a:pt x="52" y="195"/>
                </a:moveTo>
                <a:lnTo>
                  <a:pt x="52" y="195"/>
                </a:lnTo>
                <a:lnTo>
                  <a:pt x="53" y="192"/>
                </a:lnTo>
                <a:lnTo>
                  <a:pt x="53" y="195"/>
                </a:lnTo>
                <a:lnTo>
                  <a:pt x="50" y="197"/>
                </a:lnTo>
                <a:lnTo>
                  <a:pt x="52" y="195"/>
                </a:lnTo>
                <a:lnTo>
                  <a:pt x="52" y="195"/>
                </a:lnTo>
                <a:lnTo>
                  <a:pt x="52" y="196"/>
                </a:lnTo>
                <a:lnTo>
                  <a:pt x="52" y="195"/>
                </a:lnTo>
                <a:lnTo>
                  <a:pt x="52" y="195"/>
                </a:lnTo>
                <a:close/>
                <a:moveTo>
                  <a:pt x="6" y="339"/>
                </a:moveTo>
                <a:lnTo>
                  <a:pt x="6" y="339"/>
                </a:lnTo>
                <a:lnTo>
                  <a:pt x="5" y="332"/>
                </a:lnTo>
                <a:lnTo>
                  <a:pt x="5" y="332"/>
                </a:lnTo>
                <a:lnTo>
                  <a:pt x="6" y="333"/>
                </a:lnTo>
                <a:lnTo>
                  <a:pt x="6" y="337"/>
                </a:lnTo>
                <a:lnTo>
                  <a:pt x="6" y="339"/>
                </a:lnTo>
                <a:lnTo>
                  <a:pt x="6" y="339"/>
                </a:lnTo>
                <a:lnTo>
                  <a:pt x="6" y="339"/>
                </a:lnTo>
                <a:lnTo>
                  <a:pt x="6" y="339"/>
                </a:lnTo>
                <a:lnTo>
                  <a:pt x="6" y="339"/>
                </a:lnTo>
                <a:close/>
                <a:moveTo>
                  <a:pt x="55" y="186"/>
                </a:moveTo>
                <a:lnTo>
                  <a:pt x="55" y="186"/>
                </a:lnTo>
                <a:lnTo>
                  <a:pt x="55" y="187"/>
                </a:lnTo>
                <a:lnTo>
                  <a:pt x="55" y="187"/>
                </a:lnTo>
                <a:lnTo>
                  <a:pt x="54" y="187"/>
                </a:lnTo>
                <a:lnTo>
                  <a:pt x="55" y="186"/>
                </a:lnTo>
                <a:lnTo>
                  <a:pt x="55" y="186"/>
                </a:lnTo>
                <a:close/>
                <a:moveTo>
                  <a:pt x="5" y="328"/>
                </a:moveTo>
                <a:lnTo>
                  <a:pt x="5" y="328"/>
                </a:lnTo>
                <a:lnTo>
                  <a:pt x="5" y="326"/>
                </a:lnTo>
                <a:lnTo>
                  <a:pt x="5" y="328"/>
                </a:lnTo>
                <a:lnTo>
                  <a:pt x="5" y="330"/>
                </a:lnTo>
                <a:lnTo>
                  <a:pt x="5" y="328"/>
                </a:lnTo>
                <a:lnTo>
                  <a:pt x="5" y="328"/>
                </a:lnTo>
                <a:lnTo>
                  <a:pt x="5" y="327"/>
                </a:lnTo>
                <a:lnTo>
                  <a:pt x="5" y="328"/>
                </a:lnTo>
                <a:lnTo>
                  <a:pt x="5" y="330"/>
                </a:lnTo>
                <a:lnTo>
                  <a:pt x="5" y="328"/>
                </a:lnTo>
                <a:lnTo>
                  <a:pt x="5" y="328"/>
                </a:lnTo>
                <a:close/>
                <a:moveTo>
                  <a:pt x="56" y="183"/>
                </a:moveTo>
                <a:lnTo>
                  <a:pt x="56" y="183"/>
                </a:lnTo>
                <a:lnTo>
                  <a:pt x="55" y="185"/>
                </a:lnTo>
                <a:lnTo>
                  <a:pt x="55" y="185"/>
                </a:lnTo>
                <a:lnTo>
                  <a:pt x="56" y="183"/>
                </a:lnTo>
                <a:lnTo>
                  <a:pt x="56" y="183"/>
                </a:lnTo>
                <a:close/>
                <a:moveTo>
                  <a:pt x="3" y="321"/>
                </a:moveTo>
                <a:lnTo>
                  <a:pt x="3" y="321"/>
                </a:lnTo>
                <a:lnTo>
                  <a:pt x="5" y="330"/>
                </a:lnTo>
                <a:lnTo>
                  <a:pt x="5" y="331"/>
                </a:lnTo>
                <a:lnTo>
                  <a:pt x="3" y="330"/>
                </a:lnTo>
                <a:lnTo>
                  <a:pt x="3" y="326"/>
                </a:lnTo>
                <a:lnTo>
                  <a:pt x="3" y="321"/>
                </a:lnTo>
                <a:lnTo>
                  <a:pt x="3" y="321"/>
                </a:lnTo>
                <a:lnTo>
                  <a:pt x="3" y="322"/>
                </a:lnTo>
                <a:lnTo>
                  <a:pt x="3" y="321"/>
                </a:lnTo>
                <a:lnTo>
                  <a:pt x="3" y="321"/>
                </a:lnTo>
                <a:close/>
                <a:moveTo>
                  <a:pt x="3" y="318"/>
                </a:moveTo>
                <a:lnTo>
                  <a:pt x="3" y="318"/>
                </a:lnTo>
                <a:lnTo>
                  <a:pt x="5" y="322"/>
                </a:lnTo>
                <a:lnTo>
                  <a:pt x="5" y="325"/>
                </a:lnTo>
                <a:lnTo>
                  <a:pt x="3" y="324"/>
                </a:lnTo>
                <a:lnTo>
                  <a:pt x="3" y="318"/>
                </a:lnTo>
                <a:lnTo>
                  <a:pt x="3" y="318"/>
                </a:lnTo>
                <a:lnTo>
                  <a:pt x="3" y="319"/>
                </a:lnTo>
                <a:lnTo>
                  <a:pt x="3" y="318"/>
                </a:lnTo>
                <a:lnTo>
                  <a:pt x="3" y="318"/>
                </a:lnTo>
                <a:close/>
                <a:moveTo>
                  <a:pt x="61" y="172"/>
                </a:moveTo>
                <a:lnTo>
                  <a:pt x="61" y="172"/>
                </a:lnTo>
                <a:lnTo>
                  <a:pt x="59" y="178"/>
                </a:lnTo>
                <a:lnTo>
                  <a:pt x="61" y="172"/>
                </a:lnTo>
                <a:lnTo>
                  <a:pt x="61" y="172"/>
                </a:lnTo>
                <a:lnTo>
                  <a:pt x="61" y="173"/>
                </a:lnTo>
                <a:lnTo>
                  <a:pt x="61" y="172"/>
                </a:lnTo>
                <a:lnTo>
                  <a:pt x="61" y="172"/>
                </a:lnTo>
                <a:close/>
                <a:moveTo>
                  <a:pt x="1" y="313"/>
                </a:moveTo>
                <a:lnTo>
                  <a:pt x="1" y="313"/>
                </a:lnTo>
                <a:lnTo>
                  <a:pt x="2" y="312"/>
                </a:lnTo>
                <a:lnTo>
                  <a:pt x="2" y="312"/>
                </a:lnTo>
                <a:lnTo>
                  <a:pt x="3" y="314"/>
                </a:lnTo>
                <a:lnTo>
                  <a:pt x="3" y="315"/>
                </a:lnTo>
                <a:lnTo>
                  <a:pt x="1" y="313"/>
                </a:lnTo>
                <a:lnTo>
                  <a:pt x="1" y="313"/>
                </a:lnTo>
                <a:lnTo>
                  <a:pt x="1" y="313"/>
                </a:lnTo>
                <a:lnTo>
                  <a:pt x="2" y="313"/>
                </a:lnTo>
                <a:lnTo>
                  <a:pt x="2" y="314"/>
                </a:lnTo>
                <a:lnTo>
                  <a:pt x="1" y="313"/>
                </a:lnTo>
                <a:lnTo>
                  <a:pt x="1" y="313"/>
                </a:lnTo>
                <a:close/>
                <a:moveTo>
                  <a:pt x="2" y="305"/>
                </a:moveTo>
                <a:lnTo>
                  <a:pt x="2" y="305"/>
                </a:lnTo>
                <a:lnTo>
                  <a:pt x="2" y="301"/>
                </a:lnTo>
                <a:lnTo>
                  <a:pt x="2" y="301"/>
                </a:lnTo>
                <a:lnTo>
                  <a:pt x="2" y="304"/>
                </a:lnTo>
                <a:lnTo>
                  <a:pt x="2" y="305"/>
                </a:lnTo>
                <a:lnTo>
                  <a:pt x="2" y="305"/>
                </a:lnTo>
                <a:close/>
                <a:moveTo>
                  <a:pt x="1" y="293"/>
                </a:moveTo>
                <a:lnTo>
                  <a:pt x="1" y="293"/>
                </a:lnTo>
                <a:lnTo>
                  <a:pt x="1" y="290"/>
                </a:lnTo>
                <a:lnTo>
                  <a:pt x="1" y="293"/>
                </a:lnTo>
                <a:lnTo>
                  <a:pt x="1" y="293"/>
                </a:lnTo>
                <a:lnTo>
                  <a:pt x="1" y="293"/>
                </a:lnTo>
                <a:lnTo>
                  <a:pt x="1" y="293"/>
                </a:lnTo>
                <a:lnTo>
                  <a:pt x="1" y="293"/>
                </a:lnTo>
                <a:close/>
                <a:moveTo>
                  <a:pt x="2" y="281"/>
                </a:moveTo>
                <a:lnTo>
                  <a:pt x="2" y="281"/>
                </a:lnTo>
                <a:lnTo>
                  <a:pt x="1" y="286"/>
                </a:lnTo>
                <a:lnTo>
                  <a:pt x="1" y="286"/>
                </a:lnTo>
                <a:lnTo>
                  <a:pt x="1" y="286"/>
                </a:lnTo>
                <a:lnTo>
                  <a:pt x="2" y="284"/>
                </a:lnTo>
                <a:lnTo>
                  <a:pt x="2" y="281"/>
                </a:lnTo>
                <a:lnTo>
                  <a:pt x="2" y="281"/>
                </a:lnTo>
                <a:lnTo>
                  <a:pt x="1" y="281"/>
                </a:lnTo>
                <a:lnTo>
                  <a:pt x="2" y="281"/>
                </a:lnTo>
                <a:lnTo>
                  <a:pt x="2" y="281"/>
                </a:lnTo>
                <a:close/>
                <a:moveTo>
                  <a:pt x="2" y="283"/>
                </a:moveTo>
                <a:lnTo>
                  <a:pt x="2" y="283"/>
                </a:lnTo>
                <a:lnTo>
                  <a:pt x="2" y="281"/>
                </a:lnTo>
                <a:lnTo>
                  <a:pt x="2" y="283"/>
                </a:lnTo>
                <a:lnTo>
                  <a:pt x="2" y="283"/>
                </a:lnTo>
                <a:lnTo>
                  <a:pt x="2" y="283"/>
                </a:lnTo>
                <a:lnTo>
                  <a:pt x="2" y="283"/>
                </a:lnTo>
                <a:lnTo>
                  <a:pt x="2" y="283"/>
                </a:lnTo>
                <a:close/>
                <a:moveTo>
                  <a:pt x="2" y="271"/>
                </a:moveTo>
                <a:lnTo>
                  <a:pt x="2" y="271"/>
                </a:lnTo>
                <a:lnTo>
                  <a:pt x="2" y="279"/>
                </a:lnTo>
                <a:lnTo>
                  <a:pt x="2" y="279"/>
                </a:lnTo>
                <a:lnTo>
                  <a:pt x="2" y="271"/>
                </a:lnTo>
                <a:lnTo>
                  <a:pt x="2" y="271"/>
                </a:lnTo>
                <a:close/>
                <a:moveTo>
                  <a:pt x="1" y="268"/>
                </a:moveTo>
                <a:lnTo>
                  <a:pt x="1" y="268"/>
                </a:lnTo>
                <a:lnTo>
                  <a:pt x="2" y="272"/>
                </a:lnTo>
                <a:lnTo>
                  <a:pt x="1" y="275"/>
                </a:lnTo>
                <a:lnTo>
                  <a:pt x="1" y="275"/>
                </a:lnTo>
                <a:lnTo>
                  <a:pt x="1" y="272"/>
                </a:lnTo>
                <a:lnTo>
                  <a:pt x="1" y="268"/>
                </a:lnTo>
                <a:lnTo>
                  <a:pt x="1" y="268"/>
                </a:lnTo>
                <a:close/>
                <a:moveTo>
                  <a:pt x="3" y="255"/>
                </a:moveTo>
                <a:lnTo>
                  <a:pt x="3" y="255"/>
                </a:lnTo>
                <a:lnTo>
                  <a:pt x="3" y="259"/>
                </a:lnTo>
                <a:lnTo>
                  <a:pt x="5" y="259"/>
                </a:lnTo>
                <a:lnTo>
                  <a:pt x="6" y="257"/>
                </a:lnTo>
                <a:lnTo>
                  <a:pt x="3" y="255"/>
                </a:lnTo>
                <a:lnTo>
                  <a:pt x="3" y="255"/>
                </a:lnTo>
                <a:lnTo>
                  <a:pt x="5" y="255"/>
                </a:lnTo>
                <a:lnTo>
                  <a:pt x="3" y="255"/>
                </a:lnTo>
                <a:lnTo>
                  <a:pt x="3" y="255"/>
                </a:lnTo>
                <a:close/>
                <a:moveTo>
                  <a:pt x="8" y="224"/>
                </a:moveTo>
                <a:lnTo>
                  <a:pt x="8" y="224"/>
                </a:lnTo>
                <a:lnTo>
                  <a:pt x="7" y="221"/>
                </a:lnTo>
                <a:lnTo>
                  <a:pt x="7" y="224"/>
                </a:lnTo>
                <a:lnTo>
                  <a:pt x="7" y="225"/>
                </a:lnTo>
                <a:lnTo>
                  <a:pt x="8" y="224"/>
                </a:lnTo>
                <a:lnTo>
                  <a:pt x="8" y="224"/>
                </a:lnTo>
                <a:lnTo>
                  <a:pt x="7" y="225"/>
                </a:lnTo>
                <a:lnTo>
                  <a:pt x="8" y="224"/>
                </a:lnTo>
                <a:lnTo>
                  <a:pt x="8" y="224"/>
                </a:lnTo>
                <a:close/>
                <a:moveTo>
                  <a:pt x="132" y="45"/>
                </a:moveTo>
                <a:lnTo>
                  <a:pt x="132" y="45"/>
                </a:lnTo>
                <a:lnTo>
                  <a:pt x="135" y="44"/>
                </a:lnTo>
                <a:lnTo>
                  <a:pt x="136" y="44"/>
                </a:lnTo>
                <a:lnTo>
                  <a:pt x="133" y="47"/>
                </a:lnTo>
                <a:lnTo>
                  <a:pt x="131" y="49"/>
                </a:lnTo>
                <a:lnTo>
                  <a:pt x="130" y="48"/>
                </a:lnTo>
                <a:lnTo>
                  <a:pt x="132" y="45"/>
                </a:lnTo>
                <a:lnTo>
                  <a:pt x="132" y="45"/>
                </a:lnTo>
                <a:lnTo>
                  <a:pt x="132" y="45"/>
                </a:lnTo>
                <a:lnTo>
                  <a:pt x="132" y="45"/>
                </a:lnTo>
                <a:lnTo>
                  <a:pt x="131" y="45"/>
                </a:lnTo>
                <a:lnTo>
                  <a:pt x="132" y="45"/>
                </a:lnTo>
                <a:lnTo>
                  <a:pt x="132" y="45"/>
                </a:lnTo>
                <a:close/>
                <a:moveTo>
                  <a:pt x="147" y="37"/>
                </a:moveTo>
                <a:lnTo>
                  <a:pt x="147" y="37"/>
                </a:lnTo>
                <a:lnTo>
                  <a:pt x="144" y="38"/>
                </a:lnTo>
                <a:lnTo>
                  <a:pt x="143" y="39"/>
                </a:lnTo>
                <a:lnTo>
                  <a:pt x="143" y="38"/>
                </a:lnTo>
                <a:lnTo>
                  <a:pt x="143" y="38"/>
                </a:lnTo>
                <a:lnTo>
                  <a:pt x="146" y="37"/>
                </a:lnTo>
                <a:lnTo>
                  <a:pt x="147" y="37"/>
                </a:lnTo>
                <a:lnTo>
                  <a:pt x="147" y="37"/>
                </a:lnTo>
                <a:close/>
                <a:moveTo>
                  <a:pt x="339" y="37"/>
                </a:moveTo>
                <a:lnTo>
                  <a:pt x="339" y="37"/>
                </a:lnTo>
                <a:lnTo>
                  <a:pt x="336" y="36"/>
                </a:lnTo>
                <a:lnTo>
                  <a:pt x="339" y="37"/>
                </a:lnTo>
                <a:lnTo>
                  <a:pt x="339" y="37"/>
                </a:lnTo>
                <a:lnTo>
                  <a:pt x="337" y="36"/>
                </a:lnTo>
                <a:lnTo>
                  <a:pt x="339" y="37"/>
                </a:lnTo>
                <a:lnTo>
                  <a:pt x="339" y="37"/>
                </a:lnTo>
                <a:close/>
                <a:moveTo>
                  <a:pt x="333" y="37"/>
                </a:moveTo>
                <a:lnTo>
                  <a:pt x="333" y="37"/>
                </a:lnTo>
                <a:lnTo>
                  <a:pt x="331" y="36"/>
                </a:lnTo>
                <a:lnTo>
                  <a:pt x="333" y="37"/>
                </a:lnTo>
                <a:lnTo>
                  <a:pt x="333" y="37"/>
                </a:lnTo>
                <a:lnTo>
                  <a:pt x="335" y="37"/>
                </a:lnTo>
                <a:lnTo>
                  <a:pt x="333" y="37"/>
                </a:lnTo>
                <a:lnTo>
                  <a:pt x="333" y="37"/>
                </a:lnTo>
                <a:close/>
                <a:moveTo>
                  <a:pt x="195" y="14"/>
                </a:moveTo>
                <a:lnTo>
                  <a:pt x="195" y="14"/>
                </a:lnTo>
                <a:lnTo>
                  <a:pt x="200" y="13"/>
                </a:lnTo>
                <a:lnTo>
                  <a:pt x="195" y="14"/>
                </a:lnTo>
                <a:lnTo>
                  <a:pt x="195" y="14"/>
                </a:lnTo>
                <a:lnTo>
                  <a:pt x="196" y="14"/>
                </a:lnTo>
                <a:lnTo>
                  <a:pt x="195" y="14"/>
                </a:lnTo>
                <a:lnTo>
                  <a:pt x="195" y="14"/>
                </a:lnTo>
                <a:close/>
                <a:moveTo>
                  <a:pt x="345" y="38"/>
                </a:moveTo>
                <a:lnTo>
                  <a:pt x="345" y="38"/>
                </a:lnTo>
                <a:lnTo>
                  <a:pt x="347" y="38"/>
                </a:lnTo>
                <a:lnTo>
                  <a:pt x="345" y="39"/>
                </a:lnTo>
                <a:lnTo>
                  <a:pt x="344" y="39"/>
                </a:lnTo>
                <a:lnTo>
                  <a:pt x="343" y="39"/>
                </a:lnTo>
                <a:lnTo>
                  <a:pt x="345" y="38"/>
                </a:lnTo>
                <a:lnTo>
                  <a:pt x="345" y="38"/>
                </a:lnTo>
                <a:lnTo>
                  <a:pt x="347" y="38"/>
                </a:lnTo>
                <a:lnTo>
                  <a:pt x="345" y="38"/>
                </a:lnTo>
                <a:lnTo>
                  <a:pt x="345" y="38"/>
                </a:lnTo>
                <a:lnTo>
                  <a:pt x="345" y="38"/>
                </a:lnTo>
                <a:lnTo>
                  <a:pt x="345" y="38"/>
                </a:lnTo>
                <a:close/>
                <a:moveTo>
                  <a:pt x="206" y="12"/>
                </a:moveTo>
                <a:lnTo>
                  <a:pt x="206" y="12"/>
                </a:lnTo>
                <a:lnTo>
                  <a:pt x="202" y="13"/>
                </a:lnTo>
                <a:lnTo>
                  <a:pt x="202" y="13"/>
                </a:lnTo>
                <a:lnTo>
                  <a:pt x="205" y="12"/>
                </a:lnTo>
                <a:lnTo>
                  <a:pt x="206" y="12"/>
                </a:lnTo>
                <a:lnTo>
                  <a:pt x="206" y="12"/>
                </a:lnTo>
                <a:close/>
                <a:moveTo>
                  <a:pt x="348" y="38"/>
                </a:moveTo>
                <a:lnTo>
                  <a:pt x="348" y="38"/>
                </a:lnTo>
                <a:lnTo>
                  <a:pt x="350" y="39"/>
                </a:lnTo>
                <a:lnTo>
                  <a:pt x="348" y="38"/>
                </a:lnTo>
                <a:lnTo>
                  <a:pt x="348" y="38"/>
                </a:lnTo>
                <a:lnTo>
                  <a:pt x="348" y="39"/>
                </a:lnTo>
                <a:lnTo>
                  <a:pt x="348" y="38"/>
                </a:lnTo>
                <a:lnTo>
                  <a:pt x="348" y="38"/>
                </a:lnTo>
                <a:close/>
                <a:moveTo>
                  <a:pt x="363" y="8"/>
                </a:moveTo>
                <a:lnTo>
                  <a:pt x="363" y="8"/>
                </a:lnTo>
                <a:lnTo>
                  <a:pt x="357" y="7"/>
                </a:lnTo>
                <a:lnTo>
                  <a:pt x="357" y="7"/>
                </a:lnTo>
                <a:lnTo>
                  <a:pt x="361" y="8"/>
                </a:lnTo>
                <a:lnTo>
                  <a:pt x="363" y="8"/>
                </a:lnTo>
                <a:lnTo>
                  <a:pt x="363" y="8"/>
                </a:lnTo>
                <a:close/>
                <a:moveTo>
                  <a:pt x="372" y="11"/>
                </a:moveTo>
                <a:lnTo>
                  <a:pt x="372" y="11"/>
                </a:lnTo>
                <a:lnTo>
                  <a:pt x="363" y="8"/>
                </a:lnTo>
                <a:lnTo>
                  <a:pt x="363" y="8"/>
                </a:lnTo>
                <a:lnTo>
                  <a:pt x="367" y="9"/>
                </a:lnTo>
                <a:lnTo>
                  <a:pt x="372" y="11"/>
                </a:lnTo>
                <a:lnTo>
                  <a:pt x="372" y="11"/>
                </a:lnTo>
                <a:close/>
                <a:moveTo>
                  <a:pt x="376" y="12"/>
                </a:moveTo>
                <a:lnTo>
                  <a:pt x="376" y="12"/>
                </a:lnTo>
                <a:lnTo>
                  <a:pt x="372" y="11"/>
                </a:lnTo>
                <a:lnTo>
                  <a:pt x="376" y="12"/>
                </a:lnTo>
                <a:lnTo>
                  <a:pt x="376" y="12"/>
                </a:lnTo>
                <a:lnTo>
                  <a:pt x="374" y="12"/>
                </a:lnTo>
                <a:lnTo>
                  <a:pt x="376" y="12"/>
                </a:lnTo>
                <a:lnTo>
                  <a:pt x="376" y="12"/>
                </a:lnTo>
                <a:close/>
                <a:moveTo>
                  <a:pt x="500" y="119"/>
                </a:moveTo>
                <a:lnTo>
                  <a:pt x="500" y="119"/>
                </a:lnTo>
                <a:lnTo>
                  <a:pt x="492" y="110"/>
                </a:lnTo>
                <a:lnTo>
                  <a:pt x="500" y="119"/>
                </a:lnTo>
                <a:lnTo>
                  <a:pt x="500" y="119"/>
                </a:lnTo>
                <a:lnTo>
                  <a:pt x="500" y="119"/>
                </a:lnTo>
                <a:lnTo>
                  <a:pt x="500" y="119"/>
                </a:lnTo>
                <a:lnTo>
                  <a:pt x="500" y="119"/>
                </a:lnTo>
                <a:close/>
                <a:moveTo>
                  <a:pt x="508" y="131"/>
                </a:moveTo>
                <a:lnTo>
                  <a:pt x="508" y="131"/>
                </a:lnTo>
                <a:lnTo>
                  <a:pt x="508" y="131"/>
                </a:lnTo>
                <a:lnTo>
                  <a:pt x="507" y="130"/>
                </a:lnTo>
                <a:lnTo>
                  <a:pt x="502" y="125"/>
                </a:lnTo>
                <a:lnTo>
                  <a:pt x="501" y="122"/>
                </a:lnTo>
                <a:lnTo>
                  <a:pt x="508" y="131"/>
                </a:lnTo>
                <a:lnTo>
                  <a:pt x="508" y="131"/>
                </a:lnTo>
                <a:lnTo>
                  <a:pt x="508" y="130"/>
                </a:lnTo>
                <a:lnTo>
                  <a:pt x="508" y="131"/>
                </a:lnTo>
                <a:lnTo>
                  <a:pt x="508" y="131"/>
                </a:lnTo>
                <a:close/>
                <a:moveTo>
                  <a:pt x="463" y="56"/>
                </a:moveTo>
                <a:lnTo>
                  <a:pt x="463" y="56"/>
                </a:lnTo>
                <a:lnTo>
                  <a:pt x="457" y="53"/>
                </a:lnTo>
                <a:lnTo>
                  <a:pt x="457" y="53"/>
                </a:lnTo>
                <a:lnTo>
                  <a:pt x="463" y="56"/>
                </a:lnTo>
                <a:lnTo>
                  <a:pt x="463" y="56"/>
                </a:lnTo>
                <a:close/>
                <a:moveTo>
                  <a:pt x="518" y="143"/>
                </a:moveTo>
                <a:lnTo>
                  <a:pt x="518" y="143"/>
                </a:lnTo>
                <a:lnTo>
                  <a:pt x="512" y="135"/>
                </a:lnTo>
                <a:lnTo>
                  <a:pt x="510" y="133"/>
                </a:lnTo>
                <a:lnTo>
                  <a:pt x="514" y="137"/>
                </a:lnTo>
                <a:lnTo>
                  <a:pt x="518" y="143"/>
                </a:lnTo>
                <a:lnTo>
                  <a:pt x="518" y="143"/>
                </a:lnTo>
                <a:lnTo>
                  <a:pt x="515" y="139"/>
                </a:lnTo>
                <a:lnTo>
                  <a:pt x="518" y="143"/>
                </a:lnTo>
                <a:lnTo>
                  <a:pt x="518" y="143"/>
                </a:lnTo>
                <a:close/>
                <a:moveTo>
                  <a:pt x="495" y="80"/>
                </a:moveTo>
                <a:lnTo>
                  <a:pt x="495" y="80"/>
                </a:lnTo>
                <a:lnTo>
                  <a:pt x="497" y="82"/>
                </a:lnTo>
                <a:lnTo>
                  <a:pt x="495" y="80"/>
                </a:lnTo>
                <a:lnTo>
                  <a:pt x="495" y="80"/>
                </a:lnTo>
                <a:lnTo>
                  <a:pt x="496" y="82"/>
                </a:lnTo>
                <a:lnTo>
                  <a:pt x="495" y="80"/>
                </a:lnTo>
                <a:lnTo>
                  <a:pt x="495" y="80"/>
                </a:lnTo>
                <a:close/>
                <a:moveTo>
                  <a:pt x="534" y="177"/>
                </a:moveTo>
                <a:lnTo>
                  <a:pt x="534" y="177"/>
                </a:lnTo>
                <a:lnTo>
                  <a:pt x="532" y="174"/>
                </a:lnTo>
                <a:lnTo>
                  <a:pt x="534" y="177"/>
                </a:lnTo>
                <a:lnTo>
                  <a:pt x="534" y="177"/>
                </a:lnTo>
                <a:lnTo>
                  <a:pt x="534" y="177"/>
                </a:lnTo>
                <a:lnTo>
                  <a:pt x="534" y="177"/>
                </a:lnTo>
                <a:lnTo>
                  <a:pt x="534" y="177"/>
                </a:lnTo>
                <a:lnTo>
                  <a:pt x="534" y="177"/>
                </a:lnTo>
                <a:lnTo>
                  <a:pt x="534" y="177"/>
                </a:lnTo>
                <a:close/>
                <a:moveTo>
                  <a:pt x="533" y="156"/>
                </a:moveTo>
                <a:lnTo>
                  <a:pt x="533" y="156"/>
                </a:lnTo>
                <a:lnTo>
                  <a:pt x="536" y="160"/>
                </a:lnTo>
                <a:lnTo>
                  <a:pt x="536" y="160"/>
                </a:lnTo>
                <a:lnTo>
                  <a:pt x="536" y="160"/>
                </a:lnTo>
                <a:lnTo>
                  <a:pt x="536" y="157"/>
                </a:lnTo>
                <a:lnTo>
                  <a:pt x="533" y="156"/>
                </a:lnTo>
                <a:lnTo>
                  <a:pt x="533" y="156"/>
                </a:lnTo>
                <a:lnTo>
                  <a:pt x="533" y="156"/>
                </a:lnTo>
                <a:lnTo>
                  <a:pt x="533" y="156"/>
                </a:lnTo>
                <a:lnTo>
                  <a:pt x="533" y="156"/>
                </a:lnTo>
                <a:close/>
                <a:moveTo>
                  <a:pt x="532" y="133"/>
                </a:moveTo>
                <a:lnTo>
                  <a:pt x="532" y="133"/>
                </a:lnTo>
                <a:lnTo>
                  <a:pt x="531" y="131"/>
                </a:lnTo>
                <a:lnTo>
                  <a:pt x="531" y="131"/>
                </a:lnTo>
                <a:lnTo>
                  <a:pt x="532" y="133"/>
                </a:lnTo>
                <a:lnTo>
                  <a:pt x="532" y="133"/>
                </a:lnTo>
                <a:close/>
                <a:moveTo>
                  <a:pt x="540" y="147"/>
                </a:moveTo>
                <a:lnTo>
                  <a:pt x="540" y="147"/>
                </a:lnTo>
                <a:lnTo>
                  <a:pt x="536" y="141"/>
                </a:lnTo>
                <a:lnTo>
                  <a:pt x="536" y="141"/>
                </a:lnTo>
                <a:lnTo>
                  <a:pt x="540" y="147"/>
                </a:lnTo>
                <a:lnTo>
                  <a:pt x="540" y="147"/>
                </a:lnTo>
                <a:close/>
                <a:moveTo>
                  <a:pt x="545" y="157"/>
                </a:moveTo>
                <a:lnTo>
                  <a:pt x="545" y="157"/>
                </a:lnTo>
                <a:lnTo>
                  <a:pt x="543" y="153"/>
                </a:lnTo>
                <a:lnTo>
                  <a:pt x="543" y="153"/>
                </a:lnTo>
                <a:lnTo>
                  <a:pt x="545" y="157"/>
                </a:lnTo>
                <a:lnTo>
                  <a:pt x="545" y="157"/>
                </a:lnTo>
                <a:close/>
                <a:moveTo>
                  <a:pt x="546" y="155"/>
                </a:moveTo>
                <a:lnTo>
                  <a:pt x="546" y="155"/>
                </a:lnTo>
                <a:lnTo>
                  <a:pt x="546" y="157"/>
                </a:lnTo>
                <a:lnTo>
                  <a:pt x="546" y="157"/>
                </a:lnTo>
                <a:lnTo>
                  <a:pt x="545" y="156"/>
                </a:lnTo>
                <a:lnTo>
                  <a:pt x="546" y="155"/>
                </a:lnTo>
                <a:lnTo>
                  <a:pt x="546" y="155"/>
                </a:lnTo>
                <a:lnTo>
                  <a:pt x="546" y="156"/>
                </a:lnTo>
                <a:lnTo>
                  <a:pt x="546" y="155"/>
                </a:lnTo>
                <a:lnTo>
                  <a:pt x="546" y="155"/>
                </a:lnTo>
                <a:close/>
                <a:moveTo>
                  <a:pt x="571" y="249"/>
                </a:moveTo>
                <a:lnTo>
                  <a:pt x="571" y="249"/>
                </a:lnTo>
                <a:lnTo>
                  <a:pt x="569" y="244"/>
                </a:lnTo>
                <a:lnTo>
                  <a:pt x="569" y="244"/>
                </a:lnTo>
                <a:lnTo>
                  <a:pt x="569" y="245"/>
                </a:lnTo>
                <a:lnTo>
                  <a:pt x="571" y="249"/>
                </a:lnTo>
                <a:lnTo>
                  <a:pt x="571" y="249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3" name="Freeform 4771"/>
          <p:cNvSpPr>
            <a:spLocks noEditPoints="1"/>
          </p:cNvSpPr>
          <p:nvPr/>
        </p:nvSpPr>
        <p:spPr bwMode="auto">
          <a:xfrm rot="4228386">
            <a:off x="6176721" y="2485258"/>
            <a:ext cx="877082" cy="1211002"/>
          </a:xfrm>
          <a:custGeom>
            <a:avLst/>
            <a:gdLst>
              <a:gd name="T0" fmla="*/ 56 w 577"/>
              <a:gd name="T1" fmla="*/ 373 h 579"/>
              <a:gd name="T2" fmla="*/ 504 w 577"/>
              <a:gd name="T3" fmla="*/ 422 h 579"/>
              <a:gd name="T4" fmla="*/ 46 w 577"/>
              <a:gd name="T5" fmla="*/ 330 h 579"/>
              <a:gd name="T6" fmla="*/ 516 w 577"/>
              <a:gd name="T7" fmla="*/ 162 h 579"/>
              <a:gd name="T8" fmla="*/ 569 w 577"/>
              <a:gd name="T9" fmla="*/ 279 h 579"/>
              <a:gd name="T10" fmla="*/ 418 w 577"/>
              <a:gd name="T11" fmla="*/ 26 h 579"/>
              <a:gd name="T12" fmla="*/ 2 w 577"/>
              <a:gd name="T13" fmla="*/ 257 h 579"/>
              <a:gd name="T14" fmla="*/ 44 w 577"/>
              <a:gd name="T15" fmla="*/ 437 h 579"/>
              <a:gd name="T16" fmla="*/ 474 w 577"/>
              <a:gd name="T17" fmla="*/ 509 h 579"/>
              <a:gd name="T18" fmla="*/ 297 w 577"/>
              <a:gd name="T19" fmla="*/ 563 h 579"/>
              <a:gd name="T20" fmla="*/ 543 w 577"/>
              <a:gd name="T21" fmla="*/ 416 h 579"/>
              <a:gd name="T22" fmla="*/ 233 w 577"/>
              <a:gd name="T23" fmla="*/ 555 h 579"/>
              <a:gd name="T24" fmla="*/ 497 w 577"/>
              <a:gd name="T25" fmla="*/ 457 h 579"/>
              <a:gd name="T26" fmla="*/ 433 w 577"/>
              <a:gd name="T27" fmla="*/ 496 h 579"/>
              <a:gd name="T28" fmla="*/ 108 w 577"/>
              <a:gd name="T29" fmla="*/ 62 h 579"/>
              <a:gd name="T30" fmla="*/ 444 w 577"/>
              <a:gd name="T31" fmla="*/ 505 h 579"/>
              <a:gd name="T32" fmla="*/ 454 w 577"/>
              <a:gd name="T33" fmla="*/ 481 h 579"/>
              <a:gd name="T34" fmla="*/ 533 w 577"/>
              <a:gd name="T35" fmla="*/ 423 h 579"/>
              <a:gd name="T36" fmla="*/ 469 w 577"/>
              <a:gd name="T37" fmla="*/ 481 h 579"/>
              <a:gd name="T38" fmla="*/ 519 w 577"/>
              <a:gd name="T39" fmla="*/ 449 h 579"/>
              <a:gd name="T40" fmla="*/ 398 w 577"/>
              <a:gd name="T41" fmla="*/ 516 h 579"/>
              <a:gd name="T42" fmla="*/ 485 w 577"/>
              <a:gd name="T43" fmla="*/ 481 h 579"/>
              <a:gd name="T44" fmla="*/ 377 w 577"/>
              <a:gd name="T45" fmla="*/ 525 h 579"/>
              <a:gd name="T46" fmla="*/ 428 w 577"/>
              <a:gd name="T47" fmla="*/ 513 h 579"/>
              <a:gd name="T48" fmla="*/ 480 w 577"/>
              <a:gd name="T49" fmla="*/ 492 h 579"/>
              <a:gd name="T50" fmla="*/ 336 w 577"/>
              <a:gd name="T51" fmla="*/ 532 h 579"/>
              <a:gd name="T52" fmla="*/ 320 w 577"/>
              <a:gd name="T53" fmla="*/ 533 h 579"/>
              <a:gd name="T54" fmla="*/ 389 w 577"/>
              <a:gd name="T55" fmla="*/ 533 h 579"/>
              <a:gd name="T56" fmla="*/ 487 w 577"/>
              <a:gd name="T57" fmla="*/ 498 h 579"/>
              <a:gd name="T58" fmla="*/ 266 w 577"/>
              <a:gd name="T59" fmla="*/ 534 h 579"/>
              <a:gd name="T60" fmla="*/ 369 w 577"/>
              <a:gd name="T61" fmla="*/ 552 h 579"/>
              <a:gd name="T62" fmla="*/ 408 w 577"/>
              <a:gd name="T63" fmla="*/ 551 h 579"/>
              <a:gd name="T64" fmla="*/ 359 w 577"/>
              <a:gd name="T65" fmla="*/ 557 h 579"/>
              <a:gd name="T66" fmla="*/ 377 w 577"/>
              <a:gd name="T67" fmla="*/ 560 h 579"/>
              <a:gd name="T68" fmla="*/ 330 w 577"/>
              <a:gd name="T69" fmla="*/ 562 h 579"/>
              <a:gd name="T70" fmla="*/ 371 w 577"/>
              <a:gd name="T71" fmla="*/ 563 h 579"/>
              <a:gd name="T72" fmla="*/ 331 w 577"/>
              <a:gd name="T73" fmla="*/ 568 h 579"/>
              <a:gd name="T74" fmla="*/ 315 w 577"/>
              <a:gd name="T75" fmla="*/ 572 h 579"/>
              <a:gd name="T76" fmla="*/ 251 w 577"/>
              <a:gd name="T77" fmla="*/ 564 h 579"/>
              <a:gd name="T78" fmla="*/ 188 w 577"/>
              <a:gd name="T79" fmla="*/ 535 h 579"/>
              <a:gd name="T80" fmla="*/ 229 w 577"/>
              <a:gd name="T81" fmla="*/ 558 h 579"/>
              <a:gd name="T82" fmla="*/ 245 w 577"/>
              <a:gd name="T83" fmla="*/ 568 h 579"/>
              <a:gd name="T84" fmla="*/ 190 w 577"/>
              <a:gd name="T85" fmla="*/ 549 h 579"/>
              <a:gd name="T86" fmla="*/ 142 w 577"/>
              <a:gd name="T87" fmla="*/ 513 h 579"/>
              <a:gd name="T88" fmla="*/ 192 w 577"/>
              <a:gd name="T89" fmla="*/ 555 h 579"/>
              <a:gd name="T90" fmla="*/ 155 w 577"/>
              <a:gd name="T91" fmla="*/ 533 h 579"/>
              <a:gd name="T92" fmla="*/ 140 w 577"/>
              <a:gd name="T93" fmla="*/ 522 h 579"/>
              <a:gd name="T94" fmla="*/ 155 w 577"/>
              <a:gd name="T95" fmla="*/ 540 h 579"/>
              <a:gd name="T96" fmla="*/ 101 w 577"/>
              <a:gd name="T97" fmla="*/ 491 h 579"/>
              <a:gd name="T98" fmla="*/ 105 w 577"/>
              <a:gd name="T99" fmla="*/ 504 h 579"/>
              <a:gd name="T100" fmla="*/ 67 w 577"/>
              <a:gd name="T101" fmla="*/ 454 h 579"/>
              <a:gd name="T102" fmla="*/ 37 w 577"/>
              <a:gd name="T103" fmla="*/ 293 h 579"/>
              <a:gd name="T104" fmla="*/ 26 w 577"/>
              <a:gd name="T105" fmla="*/ 407 h 579"/>
              <a:gd name="T106" fmla="*/ 19 w 577"/>
              <a:gd name="T107" fmla="*/ 391 h 579"/>
              <a:gd name="T108" fmla="*/ 53 w 577"/>
              <a:gd name="T109" fmla="*/ 195 h 579"/>
              <a:gd name="T110" fmla="*/ 56 w 577"/>
              <a:gd name="T111" fmla="*/ 183 h 579"/>
              <a:gd name="T112" fmla="*/ 1 w 577"/>
              <a:gd name="T113" fmla="*/ 313 h 579"/>
              <a:gd name="T114" fmla="*/ 1 w 577"/>
              <a:gd name="T115" fmla="*/ 268 h 579"/>
              <a:gd name="T116" fmla="*/ 147 w 577"/>
              <a:gd name="T117" fmla="*/ 37 h 579"/>
              <a:gd name="T118" fmla="*/ 345 w 577"/>
              <a:gd name="T119" fmla="*/ 38 h 579"/>
              <a:gd name="T120" fmla="*/ 492 w 577"/>
              <a:gd name="T121" fmla="*/ 110 h 579"/>
              <a:gd name="T122" fmla="*/ 534 w 577"/>
              <a:gd name="T123" fmla="*/ 177 h 579"/>
              <a:gd name="T124" fmla="*/ 545 w 577"/>
              <a:gd name="T125" fmla="*/ 156 h 5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77" h="579">
                <a:moveTo>
                  <a:pt x="544" y="344"/>
                </a:moveTo>
                <a:lnTo>
                  <a:pt x="544" y="344"/>
                </a:lnTo>
                <a:lnTo>
                  <a:pt x="534" y="381"/>
                </a:lnTo>
                <a:lnTo>
                  <a:pt x="530" y="396"/>
                </a:lnTo>
                <a:lnTo>
                  <a:pt x="524" y="409"/>
                </a:lnTo>
                <a:lnTo>
                  <a:pt x="516" y="421"/>
                </a:lnTo>
                <a:lnTo>
                  <a:pt x="507" y="432"/>
                </a:lnTo>
                <a:lnTo>
                  <a:pt x="495" y="445"/>
                </a:lnTo>
                <a:lnTo>
                  <a:pt x="479" y="460"/>
                </a:lnTo>
                <a:lnTo>
                  <a:pt x="479" y="460"/>
                </a:lnTo>
                <a:lnTo>
                  <a:pt x="478" y="458"/>
                </a:lnTo>
                <a:lnTo>
                  <a:pt x="478" y="457"/>
                </a:lnTo>
                <a:lnTo>
                  <a:pt x="484" y="452"/>
                </a:lnTo>
                <a:lnTo>
                  <a:pt x="487" y="450"/>
                </a:lnTo>
                <a:lnTo>
                  <a:pt x="485" y="450"/>
                </a:lnTo>
                <a:lnTo>
                  <a:pt x="485" y="450"/>
                </a:lnTo>
                <a:lnTo>
                  <a:pt x="473" y="468"/>
                </a:lnTo>
                <a:lnTo>
                  <a:pt x="460" y="484"/>
                </a:lnTo>
                <a:lnTo>
                  <a:pt x="447" y="497"/>
                </a:lnTo>
                <a:lnTo>
                  <a:pt x="431" y="509"/>
                </a:lnTo>
                <a:lnTo>
                  <a:pt x="414" y="519"/>
                </a:lnTo>
                <a:lnTo>
                  <a:pt x="397" y="526"/>
                </a:lnTo>
                <a:lnTo>
                  <a:pt x="379" y="532"/>
                </a:lnTo>
                <a:lnTo>
                  <a:pt x="361" y="537"/>
                </a:lnTo>
                <a:lnTo>
                  <a:pt x="342" y="539"/>
                </a:lnTo>
                <a:lnTo>
                  <a:pt x="323" y="540"/>
                </a:lnTo>
                <a:lnTo>
                  <a:pt x="303" y="539"/>
                </a:lnTo>
                <a:lnTo>
                  <a:pt x="283" y="537"/>
                </a:lnTo>
                <a:lnTo>
                  <a:pt x="264" y="533"/>
                </a:lnTo>
                <a:lnTo>
                  <a:pt x="244" y="528"/>
                </a:lnTo>
                <a:lnTo>
                  <a:pt x="224" y="522"/>
                </a:lnTo>
                <a:lnTo>
                  <a:pt x="205" y="514"/>
                </a:lnTo>
                <a:lnTo>
                  <a:pt x="186" y="505"/>
                </a:lnTo>
                <a:lnTo>
                  <a:pt x="168" y="495"/>
                </a:lnTo>
                <a:lnTo>
                  <a:pt x="150" y="482"/>
                </a:lnTo>
                <a:lnTo>
                  <a:pt x="133" y="470"/>
                </a:lnTo>
                <a:lnTo>
                  <a:pt x="118" y="456"/>
                </a:lnTo>
                <a:lnTo>
                  <a:pt x="103" y="442"/>
                </a:lnTo>
                <a:lnTo>
                  <a:pt x="89" y="426"/>
                </a:lnTo>
                <a:lnTo>
                  <a:pt x="77" y="409"/>
                </a:lnTo>
                <a:lnTo>
                  <a:pt x="66" y="391"/>
                </a:lnTo>
                <a:lnTo>
                  <a:pt x="56" y="373"/>
                </a:lnTo>
                <a:lnTo>
                  <a:pt x="48" y="354"/>
                </a:lnTo>
                <a:lnTo>
                  <a:pt x="42" y="334"/>
                </a:lnTo>
                <a:lnTo>
                  <a:pt x="38" y="314"/>
                </a:lnTo>
                <a:lnTo>
                  <a:pt x="36" y="292"/>
                </a:lnTo>
                <a:lnTo>
                  <a:pt x="36" y="271"/>
                </a:lnTo>
                <a:lnTo>
                  <a:pt x="37" y="249"/>
                </a:lnTo>
                <a:lnTo>
                  <a:pt x="37" y="249"/>
                </a:lnTo>
                <a:lnTo>
                  <a:pt x="34" y="262"/>
                </a:lnTo>
                <a:lnTo>
                  <a:pt x="30" y="275"/>
                </a:lnTo>
                <a:lnTo>
                  <a:pt x="28" y="287"/>
                </a:lnTo>
                <a:lnTo>
                  <a:pt x="26" y="301"/>
                </a:lnTo>
                <a:lnTo>
                  <a:pt x="25" y="313"/>
                </a:lnTo>
                <a:lnTo>
                  <a:pt x="25" y="325"/>
                </a:lnTo>
                <a:lnTo>
                  <a:pt x="25" y="336"/>
                </a:lnTo>
                <a:lnTo>
                  <a:pt x="26" y="348"/>
                </a:lnTo>
                <a:lnTo>
                  <a:pt x="31" y="368"/>
                </a:lnTo>
                <a:lnTo>
                  <a:pt x="37" y="389"/>
                </a:lnTo>
                <a:lnTo>
                  <a:pt x="47" y="408"/>
                </a:lnTo>
                <a:lnTo>
                  <a:pt x="59" y="425"/>
                </a:lnTo>
                <a:lnTo>
                  <a:pt x="72" y="440"/>
                </a:lnTo>
                <a:lnTo>
                  <a:pt x="88" y="456"/>
                </a:lnTo>
                <a:lnTo>
                  <a:pt x="105" y="469"/>
                </a:lnTo>
                <a:lnTo>
                  <a:pt x="123" y="481"/>
                </a:lnTo>
                <a:lnTo>
                  <a:pt x="142" y="491"/>
                </a:lnTo>
                <a:lnTo>
                  <a:pt x="162" y="501"/>
                </a:lnTo>
                <a:lnTo>
                  <a:pt x="184" y="508"/>
                </a:lnTo>
                <a:lnTo>
                  <a:pt x="207" y="514"/>
                </a:lnTo>
                <a:lnTo>
                  <a:pt x="230" y="519"/>
                </a:lnTo>
                <a:lnTo>
                  <a:pt x="253" y="522"/>
                </a:lnTo>
                <a:lnTo>
                  <a:pt x="276" y="523"/>
                </a:lnTo>
                <a:lnTo>
                  <a:pt x="300" y="523"/>
                </a:lnTo>
                <a:lnTo>
                  <a:pt x="323" y="522"/>
                </a:lnTo>
                <a:lnTo>
                  <a:pt x="345" y="520"/>
                </a:lnTo>
                <a:lnTo>
                  <a:pt x="367" y="515"/>
                </a:lnTo>
                <a:lnTo>
                  <a:pt x="389" y="509"/>
                </a:lnTo>
                <a:lnTo>
                  <a:pt x="409" y="502"/>
                </a:lnTo>
                <a:lnTo>
                  <a:pt x="430" y="492"/>
                </a:lnTo>
                <a:lnTo>
                  <a:pt x="448" y="481"/>
                </a:lnTo>
                <a:lnTo>
                  <a:pt x="465" y="469"/>
                </a:lnTo>
                <a:lnTo>
                  <a:pt x="479" y="455"/>
                </a:lnTo>
                <a:lnTo>
                  <a:pt x="492" y="439"/>
                </a:lnTo>
                <a:lnTo>
                  <a:pt x="504" y="422"/>
                </a:lnTo>
                <a:lnTo>
                  <a:pt x="513" y="403"/>
                </a:lnTo>
                <a:lnTo>
                  <a:pt x="513" y="403"/>
                </a:lnTo>
                <a:lnTo>
                  <a:pt x="510" y="408"/>
                </a:lnTo>
                <a:lnTo>
                  <a:pt x="510" y="408"/>
                </a:lnTo>
                <a:lnTo>
                  <a:pt x="504" y="417"/>
                </a:lnTo>
                <a:lnTo>
                  <a:pt x="498" y="427"/>
                </a:lnTo>
                <a:lnTo>
                  <a:pt x="481" y="446"/>
                </a:lnTo>
                <a:lnTo>
                  <a:pt x="481" y="446"/>
                </a:lnTo>
                <a:lnTo>
                  <a:pt x="481" y="446"/>
                </a:lnTo>
                <a:lnTo>
                  <a:pt x="483" y="444"/>
                </a:lnTo>
                <a:lnTo>
                  <a:pt x="486" y="440"/>
                </a:lnTo>
                <a:lnTo>
                  <a:pt x="490" y="436"/>
                </a:lnTo>
                <a:lnTo>
                  <a:pt x="490" y="436"/>
                </a:lnTo>
                <a:lnTo>
                  <a:pt x="475" y="450"/>
                </a:lnTo>
                <a:lnTo>
                  <a:pt x="460" y="464"/>
                </a:lnTo>
                <a:lnTo>
                  <a:pt x="443" y="478"/>
                </a:lnTo>
                <a:lnTo>
                  <a:pt x="424" y="490"/>
                </a:lnTo>
                <a:lnTo>
                  <a:pt x="404" y="501"/>
                </a:lnTo>
                <a:lnTo>
                  <a:pt x="383" y="510"/>
                </a:lnTo>
                <a:lnTo>
                  <a:pt x="361" y="519"/>
                </a:lnTo>
                <a:lnTo>
                  <a:pt x="337" y="523"/>
                </a:lnTo>
                <a:lnTo>
                  <a:pt x="313" y="527"/>
                </a:lnTo>
                <a:lnTo>
                  <a:pt x="288" y="528"/>
                </a:lnTo>
                <a:lnTo>
                  <a:pt x="262" y="527"/>
                </a:lnTo>
                <a:lnTo>
                  <a:pt x="237" y="523"/>
                </a:lnTo>
                <a:lnTo>
                  <a:pt x="224" y="520"/>
                </a:lnTo>
                <a:lnTo>
                  <a:pt x="211" y="516"/>
                </a:lnTo>
                <a:lnTo>
                  <a:pt x="197" y="511"/>
                </a:lnTo>
                <a:lnTo>
                  <a:pt x="184" y="505"/>
                </a:lnTo>
                <a:lnTo>
                  <a:pt x="171" y="499"/>
                </a:lnTo>
                <a:lnTo>
                  <a:pt x="158" y="492"/>
                </a:lnTo>
                <a:lnTo>
                  <a:pt x="144" y="484"/>
                </a:lnTo>
                <a:lnTo>
                  <a:pt x="131" y="475"/>
                </a:lnTo>
                <a:lnTo>
                  <a:pt x="131" y="475"/>
                </a:lnTo>
                <a:lnTo>
                  <a:pt x="113" y="458"/>
                </a:lnTo>
                <a:lnTo>
                  <a:pt x="97" y="442"/>
                </a:lnTo>
                <a:lnTo>
                  <a:pt x="83" y="423"/>
                </a:lnTo>
                <a:lnTo>
                  <a:pt x="72" y="405"/>
                </a:lnTo>
                <a:lnTo>
                  <a:pt x="62" y="387"/>
                </a:lnTo>
                <a:lnTo>
                  <a:pt x="55" y="368"/>
                </a:lnTo>
                <a:lnTo>
                  <a:pt x="49" y="349"/>
                </a:lnTo>
                <a:lnTo>
                  <a:pt x="46" y="330"/>
                </a:lnTo>
                <a:lnTo>
                  <a:pt x="43" y="310"/>
                </a:lnTo>
                <a:lnTo>
                  <a:pt x="43" y="292"/>
                </a:lnTo>
                <a:lnTo>
                  <a:pt x="44" y="273"/>
                </a:lnTo>
                <a:lnTo>
                  <a:pt x="48" y="254"/>
                </a:lnTo>
                <a:lnTo>
                  <a:pt x="53" y="236"/>
                </a:lnTo>
                <a:lnTo>
                  <a:pt x="59" y="216"/>
                </a:lnTo>
                <a:lnTo>
                  <a:pt x="66" y="198"/>
                </a:lnTo>
                <a:lnTo>
                  <a:pt x="74" y="181"/>
                </a:lnTo>
                <a:lnTo>
                  <a:pt x="84" y="165"/>
                </a:lnTo>
                <a:lnTo>
                  <a:pt x="95" y="149"/>
                </a:lnTo>
                <a:lnTo>
                  <a:pt x="107" y="133"/>
                </a:lnTo>
                <a:lnTo>
                  <a:pt x="120" y="119"/>
                </a:lnTo>
                <a:lnTo>
                  <a:pt x="133" y="104"/>
                </a:lnTo>
                <a:lnTo>
                  <a:pt x="149" y="92"/>
                </a:lnTo>
                <a:lnTo>
                  <a:pt x="165" y="80"/>
                </a:lnTo>
                <a:lnTo>
                  <a:pt x="180" y="70"/>
                </a:lnTo>
                <a:lnTo>
                  <a:pt x="197" y="60"/>
                </a:lnTo>
                <a:lnTo>
                  <a:pt x="215" y="53"/>
                </a:lnTo>
                <a:lnTo>
                  <a:pt x="233" y="45"/>
                </a:lnTo>
                <a:lnTo>
                  <a:pt x="251" y="41"/>
                </a:lnTo>
                <a:lnTo>
                  <a:pt x="271" y="37"/>
                </a:lnTo>
                <a:lnTo>
                  <a:pt x="289" y="35"/>
                </a:lnTo>
                <a:lnTo>
                  <a:pt x="308" y="35"/>
                </a:lnTo>
                <a:lnTo>
                  <a:pt x="327" y="36"/>
                </a:lnTo>
                <a:lnTo>
                  <a:pt x="327" y="36"/>
                </a:lnTo>
                <a:lnTo>
                  <a:pt x="325" y="36"/>
                </a:lnTo>
                <a:lnTo>
                  <a:pt x="319" y="36"/>
                </a:lnTo>
                <a:lnTo>
                  <a:pt x="307" y="35"/>
                </a:lnTo>
                <a:lnTo>
                  <a:pt x="307" y="35"/>
                </a:lnTo>
                <a:lnTo>
                  <a:pt x="330" y="39"/>
                </a:lnTo>
                <a:lnTo>
                  <a:pt x="350" y="44"/>
                </a:lnTo>
                <a:lnTo>
                  <a:pt x="371" y="50"/>
                </a:lnTo>
                <a:lnTo>
                  <a:pt x="389" y="56"/>
                </a:lnTo>
                <a:lnTo>
                  <a:pt x="407" y="63"/>
                </a:lnTo>
                <a:lnTo>
                  <a:pt x="424" y="72"/>
                </a:lnTo>
                <a:lnTo>
                  <a:pt x="439" y="82"/>
                </a:lnTo>
                <a:lnTo>
                  <a:pt x="454" y="92"/>
                </a:lnTo>
                <a:lnTo>
                  <a:pt x="467" y="104"/>
                </a:lnTo>
                <a:lnTo>
                  <a:pt x="481" y="116"/>
                </a:lnTo>
                <a:lnTo>
                  <a:pt x="494" y="131"/>
                </a:lnTo>
                <a:lnTo>
                  <a:pt x="506" y="145"/>
                </a:lnTo>
                <a:lnTo>
                  <a:pt x="516" y="162"/>
                </a:lnTo>
                <a:lnTo>
                  <a:pt x="527" y="179"/>
                </a:lnTo>
                <a:lnTo>
                  <a:pt x="538" y="198"/>
                </a:lnTo>
                <a:lnTo>
                  <a:pt x="549" y="219"/>
                </a:lnTo>
                <a:lnTo>
                  <a:pt x="549" y="219"/>
                </a:lnTo>
                <a:lnTo>
                  <a:pt x="549" y="216"/>
                </a:lnTo>
                <a:lnTo>
                  <a:pt x="550" y="220"/>
                </a:lnTo>
                <a:lnTo>
                  <a:pt x="550" y="220"/>
                </a:lnTo>
                <a:lnTo>
                  <a:pt x="546" y="201"/>
                </a:lnTo>
                <a:lnTo>
                  <a:pt x="544" y="192"/>
                </a:lnTo>
                <a:lnTo>
                  <a:pt x="542" y="184"/>
                </a:lnTo>
                <a:lnTo>
                  <a:pt x="538" y="174"/>
                </a:lnTo>
                <a:lnTo>
                  <a:pt x="532" y="166"/>
                </a:lnTo>
                <a:lnTo>
                  <a:pt x="526" y="156"/>
                </a:lnTo>
                <a:lnTo>
                  <a:pt x="518" y="148"/>
                </a:lnTo>
                <a:lnTo>
                  <a:pt x="518" y="148"/>
                </a:lnTo>
                <a:lnTo>
                  <a:pt x="520" y="149"/>
                </a:lnTo>
                <a:lnTo>
                  <a:pt x="519" y="145"/>
                </a:lnTo>
                <a:lnTo>
                  <a:pt x="519" y="145"/>
                </a:lnTo>
                <a:lnTo>
                  <a:pt x="521" y="149"/>
                </a:lnTo>
                <a:lnTo>
                  <a:pt x="516" y="143"/>
                </a:lnTo>
                <a:lnTo>
                  <a:pt x="516" y="143"/>
                </a:lnTo>
                <a:lnTo>
                  <a:pt x="519" y="143"/>
                </a:lnTo>
                <a:lnTo>
                  <a:pt x="520" y="144"/>
                </a:lnTo>
                <a:lnTo>
                  <a:pt x="525" y="151"/>
                </a:lnTo>
                <a:lnTo>
                  <a:pt x="530" y="160"/>
                </a:lnTo>
                <a:lnTo>
                  <a:pt x="536" y="172"/>
                </a:lnTo>
                <a:lnTo>
                  <a:pt x="546" y="198"/>
                </a:lnTo>
                <a:lnTo>
                  <a:pt x="555" y="221"/>
                </a:lnTo>
                <a:lnTo>
                  <a:pt x="555" y="221"/>
                </a:lnTo>
                <a:lnTo>
                  <a:pt x="554" y="212"/>
                </a:lnTo>
                <a:lnTo>
                  <a:pt x="550" y="203"/>
                </a:lnTo>
                <a:lnTo>
                  <a:pt x="544" y="189"/>
                </a:lnTo>
                <a:lnTo>
                  <a:pt x="540" y="181"/>
                </a:lnTo>
                <a:lnTo>
                  <a:pt x="538" y="175"/>
                </a:lnTo>
                <a:lnTo>
                  <a:pt x="537" y="169"/>
                </a:lnTo>
                <a:lnTo>
                  <a:pt x="538" y="162"/>
                </a:lnTo>
                <a:lnTo>
                  <a:pt x="538" y="162"/>
                </a:lnTo>
                <a:lnTo>
                  <a:pt x="542" y="174"/>
                </a:lnTo>
                <a:lnTo>
                  <a:pt x="546" y="190"/>
                </a:lnTo>
                <a:lnTo>
                  <a:pt x="556" y="230"/>
                </a:lnTo>
                <a:lnTo>
                  <a:pt x="566" y="267"/>
                </a:lnTo>
                <a:lnTo>
                  <a:pt x="569" y="279"/>
                </a:lnTo>
                <a:lnTo>
                  <a:pt x="572" y="283"/>
                </a:lnTo>
                <a:lnTo>
                  <a:pt x="574" y="285"/>
                </a:lnTo>
                <a:lnTo>
                  <a:pt x="574" y="285"/>
                </a:lnTo>
                <a:lnTo>
                  <a:pt x="577" y="259"/>
                </a:lnTo>
                <a:lnTo>
                  <a:pt x="577" y="234"/>
                </a:lnTo>
                <a:lnTo>
                  <a:pt x="575" y="224"/>
                </a:lnTo>
                <a:lnTo>
                  <a:pt x="574" y="213"/>
                </a:lnTo>
                <a:lnTo>
                  <a:pt x="572" y="203"/>
                </a:lnTo>
                <a:lnTo>
                  <a:pt x="568" y="194"/>
                </a:lnTo>
                <a:lnTo>
                  <a:pt x="559" y="173"/>
                </a:lnTo>
                <a:lnTo>
                  <a:pt x="548" y="151"/>
                </a:lnTo>
                <a:lnTo>
                  <a:pt x="533" y="130"/>
                </a:lnTo>
                <a:lnTo>
                  <a:pt x="515" y="103"/>
                </a:lnTo>
                <a:lnTo>
                  <a:pt x="515" y="103"/>
                </a:lnTo>
                <a:lnTo>
                  <a:pt x="526" y="106"/>
                </a:lnTo>
                <a:lnTo>
                  <a:pt x="525" y="107"/>
                </a:lnTo>
                <a:lnTo>
                  <a:pt x="522" y="107"/>
                </a:lnTo>
                <a:lnTo>
                  <a:pt x="518" y="107"/>
                </a:lnTo>
                <a:lnTo>
                  <a:pt x="521" y="108"/>
                </a:lnTo>
                <a:lnTo>
                  <a:pt x="521" y="108"/>
                </a:lnTo>
                <a:lnTo>
                  <a:pt x="519" y="102"/>
                </a:lnTo>
                <a:lnTo>
                  <a:pt x="515" y="96"/>
                </a:lnTo>
                <a:lnTo>
                  <a:pt x="503" y="85"/>
                </a:lnTo>
                <a:lnTo>
                  <a:pt x="490" y="74"/>
                </a:lnTo>
                <a:lnTo>
                  <a:pt x="477" y="66"/>
                </a:lnTo>
                <a:lnTo>
                  <a:pt x="477" y="66"/>
                </a:lnTo>
                <a:lnTo>
                  <a:pt x="480" y="66"/>
                </a:lnTo>
                <a:lnTo>
                  <a:pt x="479" y="65"/>
                </a:lnTo>
                <a:lnTo>
                  <a:pt x="468" y="60"/>
                </a:lnTo>
                <a:lnTo>
                  <a:pt x="468" y="60"/>
                </a:lnTo>
                <a:lnTo>
                  <a:pt x="474" y="65"/>
                </a:lnTo>
                <a:lnTo>
                  <a:pt x="480" y="68"/>
                </a:lnTo>
                <a:lnTo>
                  <a:pt x="486" y="72"/>
                </a:lnTo>
                <a:lnTo>
                  <a:pt x="494" y="80"/>
                </a:lnTo>
                <a:lnTo>
                  <a:pt x="494" y="80"/>
                </a:lnTo>
                <a:lnTo>
                  <a:pt x="481" y="73"/>
                </a:lnTo>
                <a:lnTo>
                  <a:pt x="472" y="66"/>
                </a:lnTo>
                <a:lnTo>
                  <a:pt x="454" y="51"/>
                </a:lnTo>
                <a:lnTo>
                  <a:pt x="437" y="38"/>
                </a:lnTo>
                <a:lnTo>
                  <a:pt x="428" y="32"/>
                </a:lnTo>
                <a:lnTo>
                  <a:pt x="418" y="26"/>
                </a:lnTo>
                <a:lnTo>
                  <a:pt x="418" y="26"/>
                </a:lnTo>
                <a:lnTo>
                  <a:pt x="422" y="29"/>
                </a:lnTo>
                <a:lnTo>
                  <a:pt x="426" y="32"/>
                </a:lnTo>
                <a:lnTo>
                  <a:pt x="426" y="32"/>
                </a:lnTo>
                <a:lnTo>
                  <a:pt x="418" y="25"/>
                </a:lnTo>
                <a:lnTo>
                  <a:pt x="408" y="20"/>
                </a:lnTo>
                <a:lnTo>
                  <a:pt x="397" y="17"/>
                </a:lnTo>
                <a:lnTo>
                  <a:pt x="386" y="14"/>
                </a:lnTo>
                <a:lnTo>
                  <a:pt x="366" y="9"/>
                </a:lnTo>
                <a:lnTo>
                  <a:pt x="359" y="8"/>
                </a:lnTo>
                <a:lnTo>
                  <a:pt x="353" y="6"/>
                </a:lnTo>
                <a:lnTo>
                  <a:pt x="353" y="6"/>
                </a:lnTo>
                <a:lnTo>
                  <a:pt x="323" y="3"/>
                </a:lnTo>
                <a:lnTo>
                  <a:pt x="291" y="3"/>
                </a:lnTo>
                <a:lnTo>
                  <a:pt x="261" y="6"/>
                </a:lnTo>
                <a:lnTo>
                  <a:pt x="231" y="11"/>
                </a:lnTo>
                <a:lnTo>
                  <a:pt x="201" y="17"/>
                </a:lnTo>
                <a:lnTo>
                  <a:pt x="172" y="26"/>
                </a:lnTo>
                <a:lnTo>
                  <a:pt x="144" y="37"/>
                </a:lnTo>
                <a:lnTo>
                  <a:pt x="118" y="51"/>
                </a:lnTo>
                <a:lnTo>
                  <a:pt x="105" y="59"/>
                </a:lnTo>
                <a:lnTo>
                  <a:pt x="94" y="67"/>
                </a:lnTo>
                <a:lnTo>
                  <a:pt x="82" y="76"/>
                </a:lnTo>
                <a:lnTo>
                  <a:pt x="71" y="85"/>
                </a:lnTo>
                <a:lnTo>
                  <a:pt x="61" y="95"/>
                </a:lnTo>
                <a:lnTo>
                  <a:pt x="52" y="106"/>
                </a:lnTo>
                <a:lnTo>
                  <a:pt x="43" y="116"/>
                </a:lnTo>
                <a:lnTo>
                  <a:pt x="35" y="128"/>
                </a:lnTo>
                <a:lnTo>
                  <a:pt x="28" y="142"/>
                </a:lnTo>
                <a:lnTo>
                  <a:pt x="21" y="154"/>
                </a:lnTo>
                <a:lnTo>
                  <a:pt x="15" y="168"/>
                </a:lnTo>
                <a:lnTo>
                  <a:pt x="12" y="181"/>
                </a:lnTo>
                <a:lnTo>
                  <a:pt x="8" y="197"/>
                </a:lnTo>
                <a:lnTo>
                  <a:pt x="6" y="212"/>
                </a:lnTo>
                <a:lnTo>
                  <a:pt x="5" y="228"/>
                </a:lnTo>
                <a:lnTo>
                  <a:pt x="3" y="245"/>
                </a:lnTo>
                <a:lnTo>
                  <a:pt x="3" y="245"/>
                </a:lnTo>
                <a:lnTo>
                  <a:pt x="1" y="248"/>
                </a:lnTo>
                <a:lnTo>
                  <a:pt x="2" y="244"/>
                </a:lnTo>
                <a:lnTo>
                  <a:pt x="7" y="232"/>
                </a:lnTo>
                <a:lnTo>
                  <a:pt x="7" y="232"/>
                </a:lnTo>
                <a:lnTo>
                  <a:pt x="3" y="244"/>
                </a:lnTo>
                <a:lnTo>
                  <a:pt x="2" y="257"/>
                </a:lnTo>
                <a:lnTo>
                  <a:pt x="0" y="281"/>
                </a:lnTo>
                <a:lnTo>
                  <a:pt x="1" y="303"/>
                </a:lnTo>
                <a:lnTo>
                  <a:pt x="3" y="325"/>
                </a:lnTo>
                <a:lnTo>
                  <a:pt x="7" y="344"/>
                </a:lnTo>
                <a:lnTo>
                  <a:pt x="11" y="361"/>
                </a:lnTo>
                <a:lnTo>
                  <a:pt x="18" y="385"/>
                </a:lnTo>
                <a:lnTo>
                  <a:pt x="18" y="385"/>
                </a:lnTo>
                <a:lnTo>
                  <a:pt x="20" y="389"/>
                </a:lnTo>
                <a:lnTo>
                  <a:pt x="21" y="393"/>
                </a:lnTo>
                <a:lnTo>
                  <a:pt x="21" y="393"/>
                </a:lnTo>
                <a:lnTo>
                  <a:pt x="18" y="383"/>
                </a:lnTo>
                <a:lnTo>
                  <a:pt x="12" y="372"/>
                </a:lnTo>
                <a:lnTo>
                  <a:pt x="12" y="372"/>
                </a:lnTo>
                <a:lnTo>
                  <a:pt x="13" y="381"/>
                </a:lnTo>
                <a:lnTo>
                  <a:pt x="14" y="387"/>
                </a:lnTo>
                <a:lnTo>
                  <a:pt x="17" y="393"/>
                </a:lnTo>
                <a:lnTo>
                  <a:pt x="19" y="397"/>
                </a:lnTo>
                <a:lnTo>
                  <a:pt x="24" y="407"/>
                </a:lnTo>
                <a:lnTo>
                  <a:pt x="31" y="421"/>
                </a:lnTo>
                <a:lnTo>
                  <a:pt x="31" y="421"/>
                </a:lnTo>
                <a:lnTo>
                  <a:pt x="31" y="417"/>
                </a:lnTo>
                <a:lnTo>
                  <a:pt x="34" y="422"/>
                </a:lnTo>
                <a:lnTo>
                  <a:pt x="34" y="422"/>
                </a:lnTo>
                <a:lnTo>
                  <a:pt x="34" y="420"/>
                </a:lnTo>
                <a:lnTo>
                  <a:pt x="35" y="422"/>
                </a:lnTo>
                <a:lnTo>
                  <a:pt x="37" y="427"/>
                </a:lnTo>
                <a:lnTo>
                  <a:pt x="37" y="427"/>
                </a:lnTo>
                <a:lnTo>
                  <a:pt x="34" y="420"/>
                </a:lnTo>
                <a:lnTo>
                  <a:pt x="30" y="414"/>
                </a:lnTo>
                <a:lnTo>
                  <a:pt x="30" y="414"/>
                </a:lnTo>
                <a:lnTo>
                  <a:pt x="31" y="416"/>
                </a:lnTo>
                <a:lnTo>
                  <a:pt x="30" y="415"/>
                </a:lnTo>
                <a:lnTo>
                  <a:pt x="30" y="415"/>
                </a:lnTo>
                <a:lnTo>
                  <a:pt x="30" y="416"/>
                </a:lnTo>
                <a:lnTo>
                  <a:pt x="31" y="420"/>
                </a:lnTo>
                <a:lnTo>
                  <a:pt x="37" y="428"/>
                </a:lnTo>
                <a:lnTo>
                  <a:pt x="47" y="440"/>
                </a:lnTo>
                <a:lnTo>
                  <a:pt x="47" y="440"/>
                </a:lnTo>
                <a:lnTo>
                  <a:pt x="46" y="436"/>
                </a:lnTo>
                <a:lnTo>
                  <a:pt x="46" y="437"/>
                </a:lnTo>
                <a:lnTo>
                  <a:pt x="46" y="437"/>
                </a:lnTo>
                <a:lnTo>
                  <a:pt x="44" y="437"/>
                </a:lnTo>
                <a:lnTo>
                  <a:pt x="38" y="430"/>
                </a:lnTo>
                <a:lnTo>
                  <a:pt x="38" y="430"/>
                </a:lnTo>
                <a:lnTo>
                  <a:pt x="43" y="443"/>
                </a:lnTo>
                <a:lnTo>
                  <a:pt x="50" y="455"/>
                </a:lnTo>
                <a:lnTo>
                  <a:pt x="59" y="466"/>
                </a:lnTo>
                <a:lnTo>
                  <a:pt x="68" y="478"/>
                </a:lnTo>
                <a:lnTo>
                  <a:pt x="79" y="488"/>
                </a:lnTo>
                <a:lnTo>
                  <a:pt x="91" y="498"/>
                </a:lnTo>
                <a:lnTo>
                  <a:pt x="105" y="509"/>
                </a:lnTo>
                <a:lnTo>
                  <a:pt x="118" y="519"/>
                </a:lnTo>
                <a:lnTo>
                  <a:pt x="146" y="535"/>
                </a:lnTo>
                <a:lnTo>
                  <a:pt x="174" y="549"/>
                </a:lnTo>
                <a:lnTo>
                  <a:pt x="201" y="560"/>
                </a:lnTo>
                <a:lnTo>
                  <a:pt x="226" y="567"/>
                </a:lnTo>
                <a:lnTo>
                  <a:pt x="226" y="567"/>
                </a:lnTo>
                <a:lnTo>
                  <a:pt x="231" y="572"/>
                </a:lnTo>
                <a:lnTo>
                  <a:pt x="239" y="574"/>
                </a:lnTo>
                <a:lnTo>
                  <a:pt x="249" y="576"/>
                </a:lnTo>
                <a:lnTo>
                  <a:pt x="261" y="578"/>
                </a:lnTo>
                <a:lnTo>
                  <a:pt x="274" y="578"/>
                </a:lnTo>
                <a:lnTo>
                  <a:pt x="289" y="578"/>
                </a:lnTo>
                <a:lnTo>
                  <a:pt x="320" y="574"/>
                </a:lnTo>
                <a:lnTo>
                  <a:pt x="353" y="569"/>
                </a:lnTo>
                <a:lnTo>
                  <a:pt x="383" y="561"/>
                </a:lnTo>
                <a:lnTo>
                  <a:pt x="397" y="556"/>
                </a:lnTo>
                <a:lnTo>
                  <a:pt x="409" y="551"/>
                </a:lnTo>
                <a:lnTo>
                  <a:pt x="420" y="546"/>
                </a:lnTo>
                <a:lnTo>
                  <a:pt x="428" y="540"/>
                </a:lnTo>
                <a:lnTo>
                  <a:pt x="428" y="540"/>
                </a:lnTo>
                <a:lnTo>
                  <a:pt x="407" y="552"/>
                </a:lnTo>
                <a:lnTo>
                  <a:pt x="406" y="554"/>
                </a:lnTo>
                <a:lnTo>
                  <a:pt x="408" y="552"/>
                </a:lnTo>
                <a:lnTo>
                  <a:pt x="415" y="547"/>
                </a:lnTo>
                <a:lnTo>
                  <a:pt x="418" y="546"/>
                </a:lnTo>
                <a:lnTo>
                  <a:pt x="414" y="546"/>
                </a:lnTo>
                <a:lnTo>
                  <a:pt x="414" y="546"/>
                </a:lnTo>
                <a:lnTo>
                  <a:pt x="428" y="539"/>
                </a:lnTo>
                <a:lnTo>
                  <a:pt x="443" y="529"/>
                </a:lnTo>
                <a:lnTo>
                  <a:pt x="457" y="520"/>
                </a:lnTo>
                <a:lnTo>
                  <a:pt x="473" y="510"/>
                </a:lnTo>
                <a:lnTo>
                  <a:pt x="473" y="510"/>
                </a:lnTo>
                <a:lnTo>
                  <a:pt x="474" y="509"/>
                </a:lnTo>
                <a:lnTo>
                  <a:pt x="479" y="507"/>
                </a:lnTo>
                <a:lnTo>
                  <a:pt x="487" y="499"/>
                </a:lnTo>
                <a:lnTo>
                  <a:pt x="498" y="487"/>
                </a:lnTo>
                <a:lnTo>
                  <a:pt x="498" y="487"/>
                </a:lnTo>
                <a:lnTo>
                  <a:pt x="494" y="492"/>
                </a:lnTo>
                <a:lnTo>
                  <a:pt x="490" y="495"/>
                </a:lnTo>
                <a:lnTo>
                  <a:pt x="492" y="495"/>
                </a:lnTo>
                <a:lnTo>
                  <a:pt x="492" y="495"/>
                </a:lnTo>
                <a:lnTo>
                  <a:pt x="469" y="504"/>
                </a:lnTo>
                <a:lnTo>
                  <a:pt x="438" y="519"/>
                </a:lnTo>
                <a:lnTo>
                  <a:pt x="400" y="537"/>
                </a:lnTo>
                <a:lnTo>
                  <a:pt x="359" y="554"/>
                </a:lnTo>
                <a:lnTo>
                  <a:pt x="339" y="562"/>
                </a:lnTo>
                <a:lnTo>
                  <a:pt x="320" y="569"/>
                </a:lnTo>
                <a:lnTo>
                  <a:pt x="303" y="574"/>
                </a:lnTo>
                <a:lnTo>
                  <a:pt x="288" y="578"/>
                </a:lnTo>
                <a:lnTo>
                  <a:pt x="274" y="579"/>
                </a:lnTo>
                <a:lnTo>
                  <a:pt x="270" y="579"/>
                </a:lnTo>
                <a:lnTo>
                  <a:pt x="265" y="578"/>
                </a:lnTo>
                <a:lnTo>
                  <a:pt x="261" y="576"/>
                </a:lnTo>
                <a:lnTo>
                  <a:pt x="259" y="574"/>
                </a:lnTo>
                <a:lnTo>
                  <a:pt x="258" y="570"/>
                </a:lnTo>
                <a:lnTo>
                  <a:pt x="256" y="566"/>
                </a:lnTo>
                <a:lnTo>
                  <a:pt x="256" y="566"/>
                </a:lnTo>
                <a:lnTo>
                  <a:pt x="265" y="567"/>
                </a:lnTo>
                <a:lnTo>
                  <a:pt x="258" y="566"/>
                </a:lnTo>
                <a:lnTo>
                  <a:pt x="258" y="566"/>
                </a:lnTo>
                <a:lnTo>
                  <a:pt x="264" y="567"/>
                </a:lnTo>
                <a:lnTo>
                  <a:pt x="271" y="567"/>
                </a:lnTo>
                <a:lnTo>
                  <a:pt x="283" y="566"/>
                </a:lnTo>
                <a:lnTo>
                  <a:pt x="283" y="566"/>
                </a:lnTo>
                <a:lnTo>
                  <a:pt x="278" y="564"/>
                </a:lnTo>
                <a:lnTo>
                  <a:pt x="284" y="564"/>
                </a:lnTo>
                <a:lnTo>
                  <a:pt x="296" y="564"/>
                </a:lnTo>
                <a:lnTo>
                  <a:pt x="307" y="566"/>
                </a:lnTo>
                <a:lnTo>
                  <a:pt x="307" y="566"/>
                </a:lnTo>
                <a:lnTo>
                  <a:pt x="303" y="568"/>
                </a:lnTo>
                <a:lnTo>
                  <a:pt x="298" y="568"/>
                </a:lnTo>
                <a:lnTo>
                  <a:pt x="292" y="568"/>
                </a:lnTo>
                <a:lnTo>
                  <a:pt x="288" y="566"/>
                </a:lnTo>
                <a:lnTo>
                  <a:pt x="288" y="566"/>
                </a:lnTo>
                <a:lnTo>
                  <a:pt x="297" y="563"/>
                </a:lnTo>
                <a:lnTo>
                  <a:pt x="312" y="560"/>
                </a:lnTo>
                <a:lnTo>
                  <a:pt x="347" y="552"/>
                </a:lnTo>
                <a:lnTo>
                  <a:pt x="389" y="543"/>
                </a:lnTo>
                <a:lnTo>
                  <a:pt x="410" y="538"/>
                </a:lnTo>
                <a:lnTo>
                  <a:pt x="432" y="532"/>
                </a:lnTo>
                <a:lnTo>
                  <a:pt x="453" y="525"/>
                </a:lnTo>
                <a:lnTo>
                  <a:pt x="472" y="517"/>
                </a:lnTo>
                <a:lnTo>
                  <a:pt x="489" y="509"/>
                </a:lnTo>
                <a:lnTo>
                  <a:pt x="503" y="498"/>
                </a:lnTo>
                <a:lnTo>
                  <a:pt x="510" y="493"/>
                </a:lnTo>
                <a:lnTo>
                  <a:pt x="515" y="487"/>
                </a:lnTo>
                <a:lnTo>
                  <a:pt x="520" y="481"/>
                </a:lnTo>
                <a:lnTo>
                  <a:pt x="524" y="475"/>
                </a:lnTo>
                <a:lnTo>
                  <a:pt x="526" y="468"/>
                </a:lnTo>
                <a:lnTo>
                  <a:pt x="527" y="462"/>
                </a:lnTo>
                <a:lnTo>
                  <a:pt x="527" y="454"/>
                </a:lnTo>
                <a:lnTo>
                  <a:pt x="526" y="446"/>
                </a:lnTo>
                <a:lnTo>
                  <a:pt x="526" y="446"/>
                </a:lnTo>
                <a:lnTo>
                  <a:pt x="524" y="448"/>
                </a:lnTo>
                <a:lnTo>
                  <a:pt x="524" y="449"/>
                </a:lnTo>
                <a:lnTo>
                  <a:pt x="524" y="449"/>
                </a:lnTo>
                <a:lnTo>
                  <a:pt x="516" y="462"/>
                </a:lnTo>
                <a:lnTo>
                  <a:pt x="519" y="458"/>
                </a:lnTo>
                <a:lnTo>
                  <a:pt x="522" y="451"/>
                </a:lnTo>
                <a:lnTo>
                  <a:pt x="522" y="451"/>
                </a:lnTo>
                <a:lnTo>
                  <a:pt x="522" y="451"/>
                </a:lnTo>
                <a:lnTo>
                  <a:pt x="519" y="454"/>
                </a:lnTo>
                <a:lnTo>
                  <a:pt x="519" y="454"/>
                </a:lnTo>
                <a:lnTo>
                  <a:pt x="525" y="444"/>
                </a:lnTo>
                <a:lnTo>
                  <a:pt x="531" y="436"/>
                </a:lnTo>
                <a:lnTo>
                  <a:pt x="543" y="420"/>
                </a:lnTo>
                <a:lnTo>
                  <a:pt x="549" y="413"/>
                </a:lnTo>
                <a:lnTo>
                  <a:pt x="553" y="404"/>
                </a:lnTo>
                <a:lnTo>
                  <a:pt x="556" y="396"/>
                </a:lnTo>
                <a:lnTo>
                  <a:pt x="557" y="386"/>
                </a:lnTo>
                <a:lnTo>
                  <a:pt x="557" y="386"/>
                </a:lnTo>
                <a:lnTo>
                  <a:pt x="554" y="393"/>
                </a:lnTo>
                <a:lnTo>
                  <a:pt x="553" y="395"/>
                </a:lnTo>
                <a:lnTo>
                  <a:pt x="555" y="390"/>
                </a:lnTo>
                <a:lnTo>
                  <a:pt x="555" y="390"/>
                </a:lnTo>
                <a:lnTo>
                  <a:pt x="551" y="399"/>
                </a:lnTo>
                <a:lnTo>
                  <a:pt x="543" y="416"/>
                </a:lnTo>
                <a:lnTo>
                  <a:pt x="532" y="433"/>
                </a:lnTo>
                <a:lnTo>
                  <a:pt x="527" y="438"/>
                </a:lnTo>
                <a:lnTo>
                  <a:pt x="526" y="440"/>
                </a:lnTo>
                <a:lnTo>
                  <a:pt x="524" y="440"/>
                </a:lnTo>
                <a:lnTo>
                  <a:pt x="524" y="440"/>
                </a:lnTo>
                <a:lnTo>
                  <a:pt x="530" y="433"/>
                </a:lnTo>
                <a:lnTo>
                  <a:pt x="533" y="425"/>
                </a:lnTo>
                <a:lnTo>
                  <a:pt x="533" y="425"/>
                </a:lnTo>
                <a:lnTo>
                  <a:pt x="527" y="440"/>
                </a:lnTo>
                <a:lnTo>
                  <a:pt x="520" y="450"/>
                </a:lnTo>
                <a:lnTo>
                  <a:pt x="514" y="456"/>
                </a:lnTo>
                <a:lnTo>
                  <a:pt x="508" y="462"/>
                </a:lnTo>
                <a:lnTo>
                  <a:pt x="508" y="462"/>
                </a:lnTo>
                <a:lnTo>
                  <a:pt x="504" y="466"/>
                </a:lnTo>
                <a:lnTo>
                  <a:pt x="500" y="470"/>
                </a:lnTo>
                <a:lnTo>
                  <a:pt x="500" y="470"/>
                </a:lnTo>
                <a:lnTo>
                  <a:pt x="513" y="455"/>
                </a:lnTo>
                <a:lnTo>
                  <a:pt x="526" y="440"/>
                </a:lnTo>
                <a:lnTo>
                  <a:pt x="532" y="432"/>
                </a:lnTo>
                <a:lnTo>
                  <a:pt x="537" y="422"/>
                </a:lnTo>
                <a:lnTo>
                  <a:pt x="542" y="410"/>
                </a:lnTo>
                <a:lnTo>
                  <a:pt x="546" y="396"/>
                </a:lnTo>
                <a:lnTo>
                  <a:pt x="546" y="396"/>
                </a:lnTo>
                <a:lnTo>
                  <a:pt x="533" y="415"/>
                </a:lnTo>
                <a:lnTo>
                  <a:pt x="527" y="423"/>
                </a:lnTo>
                <a:lnTo>
                  <a:pt x="522" y="436"/>
                </a:lnTo>
                <a:lnTo>
                  <a:pt x="522" y="436"/>
                </a:lnTo>
                <a:lnTo>
                  <a:pt x="485" y="466"/>
                </a:lnTo>
                <a:lnTo>
                  <a:pt x="449" y="495"/>
                </a:lnTo>
                <a:lnTo>
                  <a:pt x="431" y="509"/>
                </a:lnTo>
                <a:lnTo>
                  <a:pt x="413" y="521"/>
                </a:lnTo>
                <a:lnTo>
                  <a:pt x="395" y="533"/>
                </a:lnTo>
                <a:lnTo>
                  <a:pt x="376" y="543"/>
                </a:lnTo>
                <a:lnTo>
                  <a:pt x="357" y="551"/>
                </a:lnTo>
                <a:lnTo>
                  <a:pt x="337" y="558"/>
                </a:lnTo>
                <a:lnTo>
                  <a:pt x="317" y="562"/>
                </a:lnTo>
                <a:lnTo>
                  <a:pt x="295" y="563"/>
                </a:lnTo>
                <a:lnTo>
                  <a:pt x="283" y="563"/>
                </a:lnTo>
                <a:lnTo>
                  <a:pt x="272" y="562"/>
                </a:lnTo>
                <a:lnTo>
                  <a:pt x="260" y="561"/>
                </a:lnTo>
                <a:lnTo>
                  <a:pt x="247" y="557"/>
                </a:lnTo>
                <a:lnTo>
                  <a:pt x="233" y="555"/>
                </a:lnTo>
                <a:lnTo>
                  <a:pt x="220" y="550"/>
                </a:lnTo>
                <a:lnTo>
                  <a:pt x="192" y="538"/>
                </a:lnTo>
                <a:lnTo>
                  <a:pt x="192" y="538"/>
                </a:lnTo>
                <a:lnTo>
                  <a:pt x="196" y="539"/>
                </a:lnTo>
                <a:lnTo>
                  <a:pt x="192" y="538"/>
                </a:lnTo>
                <a:lnTo>
                  <a:pt x="192" y="538"/>
                </a:lnTo>
                <a:lnTo>
                  <a:pt x="199" y="539"/>
                </a:lnTo>
                <a:lnTo>
                  <a:pt x="200" y="539"/>
                </a:lnTo>
                <a:lnTo>
                  <a:pt x="196" y="538"/>
                </a:lnTo>
                <a:lnTo>
                  <a:pt x="196" y="538"/>
                </a:lnTo>
                <a:lnTo>
                  <a:pt x="200" y="538"/>
                </a:lnTo>
                <a:lnTo>
                  <a:pt x="199" y="539"/>
                </a:lnTo>
                <a:lnTo>
                  <a:pt x="199" y="539"/>
                </a:lnTo>
                <a:lnTo>
                  <a:pt x="207" y="541"/>
                </a:lnTo>
                <a:lnTo>
                  <a:pt x="207" y="541"/>
                </a:lnTo>
                <a:lnTo>
                  <a:pt x="203" y="540"/>
                </a:lnTo>
                <a:lnTo>
                  <a:pt x="201" y="540"/>
                </a:lnTo>
                <a:lnTo>
                  <a:pt x="200" y="540"/>
                </a:lnTo>
                <a:lnTo>
                  <a:pt x="199" y="540"/>
                </a:lnTo>
                <a:lnTo>
                  <a:pt x="199" y="540"/>
                </a:lnTo>
                <a:lnTo>
                  <a:pt x="209" y="545"/>
                </a:lnTo>
                <a:lnTo>
                  <a:pt x="223" y="550"/>
                </a:lnTo>
                <a:lnTo>
                  <a:pt x="238" y="554"/>
                </a:lnTo>
                <a:lnTo>
                  <a:pt x="255" y="556"/>
                </a:lnTo>
                <a:lnTo>
                  <a:pt x="273" y="557"/>
                </a:lnTo>
                <a:lnTo>
                  <a:pt x="292" y="557"/>
                </a:lnTo>
                <a:lnTo>
                  <a:pt x="313" y="556"/>
                </a:lnTo>
                <a:lnTo>
                  <a:pt x="333" y="554"/>
                </a:lnTo>
                <a:lnTo>
                  <a:pt x="354" y="549"/>
                </a:lnTo>
                <a:lnTo>
                  <a:pt x="374" y="544"/>
                </a:lnTo>
                <a:lnTo>
                  <a:pt x="394" y="537"/>
                </a:lnTo>
                <a:lnTo>
                  <a:pt x="413" y="528"/>
                </a:lnTo>
                <a:lnTo>
                  <a:pt x="431" y="519"/>
                </a:lnTo>
                <a:lnTo>
                  <a:pt x="448" y="507"/>
                </a:lnTo>
                <a:lnTo>
                  <a:pt x="463" y="493"/>
                </a:lnTo>
                <a:lnTo>
                  <a:pt x="477" y="479"/>
                </a:lnTo>
                <a:lnTo>
                  <a:pt x="477" y="479"/>
                </a:lnTo>
                <a:lnTo>
                  <a:pt x="477" y="480"/>
                </a:lnTo>
                <a:lnTo>
                  <a:pt x="478" y="480"/>
                </a:lnTo>
                <a:lnTo>
                  <a:pt x="480" y="479"/>
                </a:lnTo>
                <a:lnTo>
                  <a:pt x="486" y="472"/>
                </a:lnTo>
                <a:lnTo>
                  <a:pt x="497" y="457"/>
                </a:lnTo>
                <a:lnTo>
                  <a:pt x="497" y="457"/>
                </a:lnTo>
                <a:lnTo>
                  <a:pt x="496" y="457"/>
                </a:lnTo>
                <a:lnTo>
                  <a:pt x="496" y="456"/>
                </a:lnTo>
                <a:lnTo>
                  <a:pt x="500" y="454"/>
                </a:lnTo>
                <a:lnTo>
                  <a:pt x="500" y="454"/>
                </a:lnTo>
                <a:lnTo>
                  <a:pt x="494" y="458"/>
                </a:lnTo>
                <a:lnTo>
                  <a:pt x="481" y="473"/>
                </a:lnTo>
                <a:lnTo>
                  <a:pt x="481" y="473"/>
                </a:lnTo>
                <a:lnTo>
                  <a:pt x="490" y="464"/>
                </a:lnTo>
                <a:lnTo>
                  <a:pt x="501" y="452"/>
                </a:lnTo>
                <a:lnTo>
                  <a:pt x="512" y="438"/>
                </a:lnTo>
                <a:lnTo>
                  <a:pt x="518" y="427"/>
                </a:lnTo>
                <a:lnTo>
                  <a:pt x="518" y="427"/>
                </a:lnTo>
                <a:lnTo>
                  <a:pt x="516" y="427"/>
                </a:lnTo>
                <a:lnTo>
                  <a:pt x="518" y="425"/>
                </a:lnTo>
                <a:lnTo>
                  <a:pt x="521" y="419"/>
                </a:lnTo>
                <a:lnTo>
                  <a:pt x="521" y="419"/>
                </a:lnTo>
                <a:lnTo>
                  <a:pt x="512" y="434"/>
                </a:lnTo>
                <a:lnTo>
                  <a:pt x="500" y="451"/>
                </a:lnTo>
                <a:lnTo>
                  <a:pt x="492" y="460"/>
                </a:lnTo>
                <a:lnTo>
                  <a:pt x="484" y="467"/>
                </a:lnTo>
                <a:lnTo>
                  <a:pt x="475" y="474"/>
                </a:lnTo>
                <a:lnTo>
                  <a:pt x="467" y="481"/>
                </a:lnTo>
                <a:lnTo>
                  <a:pt x="467" y="481"/>
                </a:lnTo>
                <a:lnTo>
                  <a:pt x="471" y="478"/>
                </a:lnTo>
                <a:lnTo>
                  <a:pt x="472" y="475"/>
                </a:lnTo>
                <a:lnTo>
                  <a:pt x="471" y="476"/>
                </a:lnTo>
                <a:lnTo>
                  <a:pt x="471" y="476"/>
                </a:lnTo>
                <a:lnTo>
                  <a:pt x="483" y="458"/>
                </a:lnTo>
                <a:lnTo>
                  <a:pt x="495" y="439"/>
                </a:lnTo>
                <a:lnTo>
                  <a:pt x="516" y="401"/>
                </a:lnTo>
                <a:lnTo>
                  <a:pt x="533" y="367"/>
                </a:lnTo>
                <a:lnTo>
                  <a:pt x="544" y="344"/>
                </a:lnTo>
                <a:lnTo>
                  <a:pt x="544" y="344"/>
                </a:lnTo>
                <a:lnTo>
                  <a:pt x="544" y="344"/>
                </a:lnTo>
                <a:lnTo>
                  <a:pt x="544" y="344"/>
                </a:lnTo>
                <a:lnTo>
                  <a:pt x="544" y="344"/>
                </a:lnTo>
                <a:close/>
                <a:moveTo>
                  <a:pt x="438" y="492"/>
                </a:moveTo>
                <a:lnTo>
                  <a:pt x="438" y="492"/>
                </a:lnTo>
                <a:lnTo>
                  <a:pt x="436" y="495"/>
                </a:lnTo>
                <a:lnTo>
                  <a:pt x="433" y="496"/>
                </a:lnTo>
                <a:lnTo>
                  <a:pt x="433" y="496"/>
                </a:lnTo>
                <a:lnTo>
                  <a:pt x="438" y="492"/>
                </a:lnTo>
                <a:lnTo>
                  <a:pt x="438" y="492"/>
                </a:lnTo>
                <a:close/>
                <a:moveTo>
                  <a:pt x="301" y="537"/>
                </a:moveTo>
                <a:lnTo>
                  <a:pt x="301" y="537"/>
                </a:lnTo>
                <a:lnTo>
                  <a:pt x="308" y="534"/>
                </a:lnTo>
                <a:lnTo>
                  <a:pt x="309" y="534"/>
                </a:lnTo>
                <a:lnTo>
                  <a:pt x="309" y="535"/>
                </a:lnTo>
                <a:lnTo>
                  <a:pt x="306" y="537"/>
                </a:lnTo>
                <a:lnTo>
                  <a:pt x="303" y="537"/>
                </a:lnTo>
                <a:lnTo>
                  <a:pt x="301" y="537"/>
                </a:lnTo>
                <a:lnTo>
                  <a:pt x="301" y="537"/>
                </a:lnTo>
                <a:lnTo>
                  <a:pt x="302" y="537"/>
                </a:lnTo>
                <a:lnTo>
                  <a:pt x="301" y="537"/>
                </a:lnTo>
                <a:lnTo>
                  <a:pt x="301" y="537"/>
                </a:lnTo>
                <a:close/>
                <a:moveTo>
                  <a:pt x="536" y="161"/>
                </a:moveTo>
                <a:lnTo>
                  <a:pt x="536" y="161"/>
                </a:lnTo>
                <a:lnTo>
                  <a:pt x="537" y="162"/>
                </a:lnTo>
                <a:lnTo>
                  <a:pt x="537" y="163"/>
                </a:lnTo>
                <a:lnTo>
                  <a:pt x="537" y="163"/>
                </a:lnTo>
                <a:lnTo>
                  <a:pt x="536" y="161"/>
                </a:lnTo>
                <a:lnTo>
                  <a:pt x="536" y="161"/>
                </a:lnTo>
                <a:close/>
                <a:moveTo>
                  <a:pt x="544" y="154"/>
                </a:moveTo>
                <a:lnTo>
                  <a:pt x="544" y="154"/>
                </a:lnTo>
                <a:lnTo>
                  <a:pt x="550" y="166"/>
                </a:lnTo>
                <a:lnTo>
                  <a:pt x="549" y="165"/>
                </a:lnTo>
                <a:lnTo>
                  <a:pt x="546" y="159"/>
                </a:lnTo>
                <a:lnTo>
                  <a:pt x="544" y="154"/>
                </a:lnTo>
                <a:lnTo>
                  <a:pt x="544" y="154"/>
                </a:lnTo>
                <a:lnTo>
                  <a:pt x="545" y="155"/>
                </a:lnTo>
                <a:lnTo>
                  <a:pt x="544" y="154"/>
                </a:lnTo>
                <a:lnTo>
                  <a:pt x="544" y="154"/>
                </a:lnTo>
                <a:close/>
                <a:moveTo>
                  <a:pt x="267" y="0"/>
                </a:moveTo>
                <a:lnTo>
                  <a:pt x="267" y="0"/>
                </a:lnTo>
                <a:lnTo>
                  <a:pt x="261" y="1"/>
                </a:lnTo>
                <a:lnTo>
                  <a:pt x="261" y="1"/>
                </a:lnTo>
                <a:lnTo>
                  <a:pt x="267" y="0"/>
                </a:lnTo>
                <a:lnTo>
                  <a:pt x="267" y="0"/>
                </a:lnTo>
                <a:close/>
                <a:moveTo>
                  <a:pt x="111" y="61"/>
                </a:moveTo>
                <a:lnTo>
                  <a:pt x="111" y="61"/>
                </a:lnTo>
                <a:lnTo>
                  <a:pt x="109" y="62"/>
                </a:lnTo>
                <a:lnTo>
                  <a:pt x="108" y="62"/>
                </a:lnTo>
                <a:lnTo>
                  <a:pt x="108" y="62"/>
                </a:lnTo>
                <a:lnTo>
                  <a:pt x="111" y="61"/>
                </a:lnTo>
                <a:lnTo>
                  <a:pt x="111" y="61"/>
                </a:lnTo>
                <a:lnTo>
                  <a:pt x="111" y="61"/>
                </a:lnTo>
                <a:lnTo>
                  <a:pt x="111" y="61"/>
                </a:lnTo>
                <a:close/>
                <a:moveTo>
                  <a:pt x="30" y="160"/>
                </a:moveTo>
                <a:lnTo>
                  <a:pt x="30" y="160"/>
                </a:lnTo>
                <a:lnTo>
                  <a:pt x="32" y="156"/>
                </a:lnTo>
                <a:lnTo>
                  <a:pt x="32" y="156"/>
                </a:lnTo>
                <a:lnTo>
                  <a:pt x="30" y="160"/>
                </a:lnTo>
                <a:lnTo>
                  <a:pt x="30" y="160"/>
                </a:lnTo>
                <a:close/>
                <a:moveTo>
                  <a:pt x="455" y="523"/>
                </a:moveTo>
                <a:lnTo>
                  <a:pt x="455" y="523"/>
                </a:lnTo>
                <a:lnTo>
                  <a:pt x="461" y="520"/>
                </a:lnTo>
                <a:lnTo>
                  <a:pt x="461" y="520"/>
                </a:lnTo>
                <a:lnTo>
                  <a:pt x="457" y="522"/>
                </a:lnTo>
                <a:lnTo>
                  <a:pt x="455" y="523"/>
                </a:lnTo>
                <a:lnTo>
                  <a:pt x="455" y="523"/>
                </a:lnTo>
                <a:close/>
                <a:moveTo>
                  <a:pt x="413" y="540"/>
                </a:moveTo>
                <a:lnTo>
                  <a:pt x="413" y="540"/>
                </a:lnTo>
                <a:lnTo>
                  <a:pt x="418" y="538"/>
                </a:lnTo>
                <a:lnTo>
                  <a:pt x="420" y="537"/>
                </a:lnTo>
                <a:lnTo>
                  <a:pt x="420" y="537"/>
                </a:lnTo>
                <a:lnTo>
                  <a:pt x="416" y="538"/>
                </a:lnTo>
                <a:lnTo>
                  <a:pt x="413" y="540"/>
                </a:lnTo>
                <a:lnTo>
                  <a:pt x="413" y="540"/>
                </a:lnTo>
                <a:close/>
                <a:moveTo>
                  <a:pt x="546" y="409"/>
                </a:moveTo>
                <a:lnTo>
                  <a:pt x="546" y="409"/>
                </a:lnTo>
                <a:lnTo>
                  <a:pt x="545" y="411"/>
                </a:lnTo>
                <a:lnTo>
                  <a:pt x="544" y="413"/>
                </a:lnTo>
                <a:lnTo>
                  <a:pt x="544" y="413"/>
                </a:lnTo>
                <a:lnTo>
                  <a:pt x="546" y="409"/>
                </a:lnTo>
                <a:lnTo>
                  <a:pt x="546" y="409"/>
                </a:lnTo>
                <a:lnTo>
                  <a:pt x="546" y="410"/>
                </a:lnTo>
                <a:lnTo>
                  <a:pt x="546" y="409"/>
                </a:lnTo>
                <a:lnTo>
                  <a:pt x="546" y="409"/>
                </a:lnTo>
                <a:close/>
                <a:moveTo>
                  <a:pt x="355" y="546"/>
                </a:moveTo>
                <a:lnTo>
                  <a:pt x="366" y="543"/>
                </a:lnTo>
                <a:lnTo>
                  <a:pt x="366" y="543"/>
                </a:lnTo>
                <a:lnTo>
                  <a:pt x="355" y="546"/>
                </a:lnTo>
                <a:lnTo>
                  <a:pt x="355" y="546"/>
                </a:lnTo>
                <a:close/>
                <a:moveTo>
                  <a:pt x="444" y="505"/>
                </a:moveTo>
                <a:lnTo>
                  <a:pt x="444" y="505"/>
                </a:lnTo>
                <a:lnTo>
                  <a:pt x="449" y="502"/>
                </a:lnTo>
                <a:lnTo>
                  <a:pt x="449" y="502"/>
                </a:lnTo>
                <a:lnTo>
                  <a:pt x="447" y="504"/>
                </a:lnTo>
                <a:lnTo>
                  <a:pt x="444" y="505"/>
                </a:lnTo>
                <a:lnTo>
                  <a:pt x="444" y="505"/>
                </a:lnTo>
                <a:close/>
                <a:moveTo>
                  <a:pt x="484" y="473"/>
                </a:moveTo>
                <a:lnTo>
                  <a:pt x="484" y="473"/>
                </a:lnTo>
                <a:lnTo>
                  <a:pt x="484" y="472"/>
                </a:lnTo>
                <a:lnTo>
                  <a:pt x="485" y="470"/>
                </a:lnTo>
                <a:lnTo>
                  <a:pt x="485" y="470"/>
                </a:lnTo>
                <a:lnTo>
                  <a:pt x="484" y="473"/>
                </a:lnTo>
                <a:lnTo>
                  <a:pt x="484" y="473"/>
                </a:lnTo>
                <a:close/>
                <a:moveTo>
                  <a:pt x="542" y="361"/>
                </a:moveTo>
                <a:lnTo>
                  <a:pt x="542" y="361"/>
                </a:lnTo>
                <a:lnTo>
                  <a:pt x="543" y="356"/>
                </a:lnTo>
                <a:lnTo>
                  <a:pt x="543" y="356"/>
                </a:lnTo>
                <a:lnTo>
                  <a:pt x="542" y="357"/>
                </a:lnTo>
                <a:lnTo>
                  <a:pt x="540" y="360"/>
                </a:lnTo>
                <a:lnTo>
                  <a:pt x="540" y="361"/>
                </a:lnTo>
                <a:lnTo>
                  <a:pt x="542" y="361"/>
                </a:lnTo>
                <a:lnTo>
                  <a:pt x="542" y="361"/>
                </a:lnTo>
                <a:lnTo>
                  <a:pt x="542" y="361"/>
                </a:lnTo>
                <a:lnTo>
                  <a:pt x="542" y="361"/>
                </a:lnTo>
                <a:lnTo>
                  <a:pt x="542" y="361"/>
                </a:lnTo>
                <a:close/>
                <a:moveTo>
                  <a:pt x="509" y="423"/>
                </a:moveTo>
                <a:lnTo>
                  <a:pt x="509" y="423"/>
                </a:lnTo>
                <a:lnTo>
                  <a:pt x="512" y="420"/>
                </a:lnTo>
                <a:lnTo>
                  <a:pt x="512" y="420"/>
                </a:lnTo>
                <a:lnTo>
                  <a:pt x="510" y="422"/>
                </a:lnTo>
                <a:lnTo>
                  <a:pt x="509" y="423"/>
                </a:lnTo>
                <a:lnTo>
                  <a:pt x="509" y="423"/>
                </a:lnTo>
                <a:close/>
                <a:moveTo>
                  <a:pt x="465" y="473"/>
                </a:moveTo>
                <a:lnTo>
                  <a:pt x="465" y="473"/>
                </a:lnTo>
                <a:lnTo>
                  <a:pt x="468" y="469"/>
                </a:lnTo>
                <a:lnTo>
                  <a:pt x="468" y="469"/>
                </a:lnTo>
                <a:lnTo>
                  <a:pt x="465" y="473"/>
                </a:lnTo>
                <a:lnTo>
                  <a:pt x="465" y="473"/>
                </a:lnTo>
                <a:close/>
                <a:moveTo>
                  <a:pt x="454" y="481"/>
                </a:moveTo>
                <a:lnTo>
                  <a:pt x="454" y="481"/>
                </a:lnTo>
                <a:lnTo>
                  <a:pt x="459" y="479"/>
                </a:lnTo>
                <a:lnTo>
                  <a:pt x="459" y="479"/>
                </a:lnTo>
                <a:lnTo>
                  <a:pt x="454" y="481"/>
                </a:lnTo>
                <a:lnTo>
                  <a:pt x="454" y="481"/>
                </a:lnTo>
                <a:close/>
                <a:moveTo>
                  <a:pt x="533" y="419"/>
                </a:moveTo>
                <a:lnTo>
                  <a:pt x="533" y="419"/>
                </a:lnTo>
                <a:lnTo>
                  <a:pt x="528" y="427"/>
                </a:lnTo>
                <a:lnTo>
                  <a:pt x="528" y="427"/>
                </a:lnTo>
                <a:lnTo>
                  <a:pt x="533" y="419"/>
                </a:lnTo>
                <a:lnTo>
                  <a:pt x="533" y="419"/>
                </a:lnTo>
                <a:close/>
                <a:moveTo>
                  <a:pt x="416" y="499"/>
                </a:moveTo>
                <a:lnTo>
                  <a:pt x="416" y="499"/>
                </a:lnTo>
                <a:lnTo>
                  <a:pt x="420" y="497"/>
                </a:lnTo>
                <a:lnTo>
                  <a:pt x="420" y="497"/>
                </a:lnTo>
                <a:lnTo>
                  <a:pt x="419" y="498"/>
                </a:lnTo>
                <a:lnTo>
                  <a:pt x="416" y="499"/>
                </a:lnTo>
                <a:lnTo>
                  <a:pt x="416" y="499"/>
                </a:lnTo>
                <a:close/>
                <a:moveTo>
                  <a:pt x="474" y="473"/>
                </a:moveTo>
                <a:lnTo>
                  <a:pt x="474" y="473"/>
                </a:lnTo>
                <a:lnTo>
                  <a:pt x="478" y="469"/>
                </a:lnTo>
                <a:lnTo>
                  <a:pt x="478" y="469"/>
                </a:lnTo>
                <a:lnTo>
                  <a:pt x="475" y="472"/>
                </a:lnTo>
                <a:lnTo>
                  <a:pt x="474" y="473"/>
                </a:lnTo>
                <a:lnTo>
                  <a:pt x="474" y="473"/>
                </a:lnTo>
                <a:close/>
                <a:moveTo>
                  <a:pt x="534" y="420"/>
                </a:moveTo>
                <a:lnTo>
                  <a:pt x="534" y="420"/>
                </a:lnTo>
                <a:lnTo>
                  <a:pt x="536" y="417"/>
                </a:lnTo>
                <a:lnTo>
                  <a:pt x="537" y="417"/>
                </a:lnTo>
                <a:lnTo>
                  <a:pt x="537" y="417"/>
                </a:lnTo>
                <a:lnTo>
                  <a:pt x="536" y="420"/>
                </a:lnTo>
                <a:lnTo>
                  <a:pt x="534" y="420"/>
                </a:lnTo>
                <a:lnTo>
                  <a:pt x="534" y="420"/>
                </a:lnTo>
                <a:lnTo>
                  <a:pt x="534" y="420"/>
                </a:lnTo>
                <a:close/>
                <a:moveTo>
                  <a:pt x="533" y="423"/>
                </a:moveTo>
                <a:lnTo>
                  <a:pt x="533" y="423"/>
                </a:lnTo>
                <a:lnTo>
                  <a:pt x="530" y="425"/>
                </a:lnTo>
                <a:lnTo>
                  <a:pt x="531" y="423"/>
                </a:lnTo>
                <a:lnTo>
                  <a:pt x="532" y="422"/>
                </a:lnTo>
                <a:lnTo>
                  <a:pt x="533" y="423"/>
                </a:lnTo>
                <a:lnTo>
                  <a:pt x="533" y="423"/>
                </a:lnTo>
                <a:lnTo>
                  <a:pt x="533" y="423"/>
                </a:lnTo>
                <a:lnTo>
                  <a:pt x="533" y="422"/>
                </a:lnTo>
                <a:lnTo>
                  <a:pt x="533" y="422"/>
                </a:lnTo>
                <a:lnTo>
                  <a:pt x="533" y="423"/>
                </a:lnTo>
                <a:lnTo>
                  <a:pt x="533" y="423"/>
                </a:lnTo>
                <a:close/>
                <a:moveTo>
                  <a:pt x="527" y="431"/>
                </a:moveTo>
                <a:lnTo>
                  <a:pt x="527" y="431"/>
                </a:lnTo>
                <a:lnTo>
                  <a:pt x="530" y="426"/>
                </a:lnTo>
                <a:lnTo>
                  <a:pt x="530" y="426"/>
                </a:lnTo>
                <a:lnTo>
                  <a:pt x="528" y="428"/>
                </a:lnTo>
                <a:lnTo>
                  <a:pt x="527" y="431"/>
                </a:lnTo>
                <a:lnTo>
                  <a:pt x="527" y="431"/>
                </a:lnTo>
                <a:close/>
                <a:moveTo>
                  <a:pt x="479" y="474"/>
                </a:moveTo>
                <a:lnTo>
                  <a:pt x="479" y="474"/>
                </a:lnTo>
                <a:lnTo>
                  <a:pt x="478" y="478"/>
                </a:lnTo>
                <a:lnTo>
                  <a:pt x="478" y="476"/>
                </a:lnTo>
                <a:lnTo>
                  <a:pt x="479" y="474"/>
                </a:lnTo>
                <a:lnTo>
                  <a:pt x="480" y="474"/>
                </a:lnTo>
                <a:lnTo>
                  <a:pt x="479" y="474"/>
                </a:lnTo>
                <a:lnTo>
                  <a:pt x="479" y="474"/>
                </a:lnTo>
                <a:lnTo>
                  <a:pt x="478" y="475"/>
                </a:lnTo>
                <a:lnTo>
                  <a:pt x="479" y="474"/>
                </a:lnTo>
                <a:lnTo>
                  <a:pt x="479" y="474"/>
                </a:lnTo>
                <a:close/>
                <a:moveTo>
                  <a:pt x="518" y="445"/>
                </a:moveTo>
                <a:lnTo>
                  <a:pt x="518" y="445"/>
                </a:lnTo>
                <a:lnTo>
                  <a:pt x="520" y="442"/>
                </a:lnTo>
                <a:lnTo>
                  <a:pt x="518" y="445"/>
                </a:lnTo>
                <a:lnTo>
                  <a:pt x="518" y="445"/>
                </a:lnTo>
                <a:lnTo>
                  <a:pt x="519" y="444"/>
                </a:lnTo>
                <a:lnTo>
                  <a:pt x="518" y="445"/>
                </a:lnTo>
                <a:lnTo>
                  <a:pt x="518" y="445"/>
                </a:lnTo>
                <a:close/>
                <a:moveTo>
                  <a:pt x="540" y="421"/>
                </a:moveTo>
                <a:lnTo>
                  <a:pt x="540" y="421"/>
                </a:lnTo>
                <a:lnTo>
                  <a:pt x="540" y="420"/>
                </a:lnTo>
                <a:lnTo>
                  <a:pt x="542" y="417"/>
                </a:lnTo>
                <a:lnTo>
                  <a:pt x="542" y="417"/>
                </a:lnTo>
                <a:lnTo>
                  <a:pt x="540" y="421"/>
                </a:lnTo>
                <a:lnTo>
                  <a:pt x="539" y="422"/>
                </a:lnTo>
                <a:lnTo>
                  <a:pt x="540" y="421"/>
                </a:lnTo>
                <a:lnTo>
                  <a:pt x="540" y="421"/>
                </a:lnTo>
                <a:close/>
                <a:moveTo>
                  <a:pt x="471" y="482"/>
                </a:moveTo>
                <a:lnTo>
                  <a:pt x="471" y="482"/>
                </a:lnTo>
                <a:lnTo>
                  <a:pt x="465" y="486"/>
                </a:lnTo>
                <a:lnTo>
                  <a:pt x="465" y="485"/>
                </a:lnTo>
                <a:lnTo>
                  <a:pt x="465" y="484"/>
                </a:lnTo>
                <a:lnTo>
                  <a:pt x="468" y="481"/>
                </a:lnTo>
                <a:lnTo>
                  <a:pt x="469" y="481"/>
                </a:lnTo>
                <a:lnTo>
                  <a:pt x="471" y="482"/>
                </a:lnTo>
                <a:lnTo>
                  <a:pt x="471" y="482"/>
                </a:lnTo>
                <a:lnTo>
                  <a:pt x="469" y="482"/>
                </a:lnTo>
                <a:lnTo>
                  <a:pt x="471" y="482"/>
                </a:lnTo>
                <a:lnTo>
                  <a:pt x="471" y="482"/>
                </a:lnTo>
                <a:close/>
                <a:moveTo>
                  <a:pt x="422" y="504"/>
                </a:moveTo>
                <a:lnTo>
                  <a:pt x="422" y="504"/>
                </a:lnTo>
                <a:lnTo>
                  <a:pt x="424" y="503"/>
                </a:lnTo>
                <a:lnTo>
                  <a:pt x="426" y="502"/>
                </a:lnTo>
                <a:lnTo>
                  <a:pt x="426" y="502"/>
                </a:lnTo>
                <a:lnTo>
                  <a:pt x="422" y="504"/>
                </a:lnTo>
                <a:lnTo>
                  <a:pt x="422" y="504"/>
                </a:lnTo>
                <a:close/>
                <a:moveTo>
                  <a:pt x="480" y="476"/>
                </a:moveTo>
                <a:lnTo>
                  <a:pt x="480" y="476"/>
                </a:lnTo>
                <a:lnTo>
                  <a:pt x="478" y="475"/>
                </a:lnTo>
                <a:lnTo>
                  <a:pt x="479" y="475"/>
                </a:lnTo>
                <a:lnTo>
                  <a:pt x="480" y="475"/>
                </a:lnTo>
                <a:lnTo>
                  <a:pt x="480" y="476"/>
                </a:lnTo>
                <a:lnTo>
                  <a:pt x="480" y="476"/>
                </a:lnTo>
                <a:lnTo>
                  <a:pt x="480" y="475"/>
                </a:lnTo>
                <a:lnTo>
                  <a:pt x="480" y="476"/>
                </a:lnTo>
                <a:lnTo>
                  <a:pt x="480" y="476"/>
                </a:lnTo>
                <a:close/>
                <a:moveTo>
                  <a:pt x="530" y="437"/>
                </a:moveTo>
                <a:lnTo>
                  <a:pt x="530" y="437"/>
                </a:lnTo>
                <a:lnTo>
                  <a:pt x="533" y="431"/>
                </a:lnTo>
                <a:lnTo>
                  <a:pt x="530" y="437"/>
                </a:lnTo>
                <a:lnTo>
                  <a:pt x="530" y="437"/>
                </a:lnTo>
                <a:lnTo>
                  <a:pt x="531" y="436"/>
                </a:lnTo>
                <a:lnTo>
                  <a:pt x="530" y="437"/>
                </a:lnTo>
                <a:lnTo>
                  <a:pt x="530" y="437"/>
                </a:lnTo>
                <a:close/>
                <a:moveTo>
                  <a:pt x="507" y="458"/>
                </a:moveTo>
                <a:lnTo>
                  <a:pt x="507" y="458"/>
                </a:lnTo>
                <a:lnTo>
                  <a:pt x="508" y="456"/>
                </a:lnTo>
                <a:lnTo>
                  <a:pt x="510" y="455"/>
                </a:lnTo>
                <a:lnTo>
                  <a:pt x="510" y="455"/>
                </a:lnTo>
                <a:lnTo>
                  <a:pt x="509" y="456"/>
                </a:lnTo>
                <a:lnTo>
                  <a:pt x="507" y="458"/>
                </a:lnTo>
                <a:lnTo>
                  <a:pt x="507" y="458"/>
                </a:lnTo>
                <a:close/>
                <a:moveTo>
                  <a:pt x="522" y="444"/>
                </a:moveTo>
                <a:lnTo>
                  <a:pt x="522" y="444"/>
                </a:lnTo>
                <a:lnTo>
                  <a:pt x="519" y="448"/>
                </a:lnTo>
                <a:lnTo>
                  <a:pt x="519" y="449"/>
                </a:lnTo>
                <a:lnTo>
                  <a:pt x="521" y="448"/>
                </a:lnTo>
                <a:lnTo>
                  <a:pt x="522" y="444"/>
                </a:lnTo>
                <a:lnTo>
                  <a:pt x="522" y="444"/>
                </a:lnTo>
                <a:lnTo>
                  <a:pt x="524" y="444"/>
                </a:lnTo>
                <a:lnTo>
                  <a:pt x="522" y="444"/>
                </a:lnTo>
                <a:lnTo>
                  <a:pt x="522" y="445"/>
                </a:lnTo>
                <a:lnTo>
                  <a:pt x="522" y="444"/>
                </a:lnTo>
                <a:lnTo>
                  <a:pt x="522" y="444"/>
                </a:lnTo>
                <a:close/>
                <a:moveTo>
                  <a:pt x="445" y="501"/>
                </a:moveTo>
                <a:lnTo>
                  <a:pt x="445" y="501"/>
                </a:lnTo>
                <a:lnTo>
                  <a:pt x="447" y="501"/>
                </a:lnTo>
                <a:lnTo>
                  <a:pt x="448" y="499"/>
                </a:lnTo>
                <a:lnTo>
                  <a:pt x="451" y="496"/>
                </a:lnTo>
                <a:lnTo>
                  <a:pt x="453" y="496"/>
                </a:lnTo>
                <a:lnTo>
                  <a:pt x="451" y="496"/>
                </a:lnTo>
                <a:lnTo>
                  <a:pt x="445" y="501"/>
                </a:lnTo>
                <a:lnTo>
                  <a:pt x="445" y="501"/>
                </a:lnTo>
                <a:lnTo>
                  <a:pt x="445" y="502"/>
                </a:lnTo>
                <a:lnTo>
                  <a:pt x="445" y="501"/>
                </a:lnTo>
                <a:lnTo>
                  <a:pt x="445" y="501"/>
                </a:lnTo>
                <a:close/>
                <a:moveTo>
                  <a:pt x="504" y="462"/>
                </a:moveTo>
                <a:lnTo>
                  <a:pt x="504" y="462"/>
                </a:lnTo>
                <a:lnTo>
                  <a:pt x="503" y="464"/>
                </a:lnTo>
                <a:lnTo>
                  <a:pt x="504" y="463"/>
                </a:lnTo>
                <a:lnTo>
                  <a:pt x="506" y="461"/>
                </a:lnTo>
                <a:lnTo>
                  <a:pt x="506" y="461"/>
                </a:lnTo>
                <a:lnTo>
                  <a:pt x="504" y="462"/>
                </a:lnTo>
                <a:lnTo>
                  <a:pt x="504" y="462"/>
                </a:lnTo>
                <a:lnTo>
                  <a:pt x="504" y="462"/>
                </a:lnTo>
                <a:lnTo>
                  <a:pt x="504" y="462"/>
                </a:lnTo>
                <a:lnTo>
                  <a:pt x="504" y="462"/>
                </a:lnTo>
                <a:close/>
                <a:moveTo>
                  <a:pt x="373" y="519"/>
                </a:moveTo>
                <a:lnTo>
                  <a:pt x="373" y="519"/>
                </a:lnTo>
                <a:lnTo>
                  <a:pt x="373" y="519"/>
                </a:lnTo>
                <a:lnTo>
                  <a:pt x="376" y="517"/>
                </a:lnTo>
                <a:lnTo>
                  <a:pt x="376" y="517"/>
                </a:lnTo>
                <a:lnTo>
                  <a:pt x="374" y="519"/>
                </a:lnTo>
                <a:lnTo>
                  <a:pt x="373" y="519"/>
                </a:lnTo>
                <a:lnTo>
                  <a:pt x="373" y="519"/>
                </a:lnTo>
                <a:close/>
                <a:moveTo>
                  <a:pt x="395" y="517"/>
                </a:moveTo>
                <a:lnTo>
                  <a:pt x="395" y="517"/>
                </a:lnTo>
                <a:lnTo>
                  <a:pt x="398" y="516"/>
                </a:lnTo>
                <a:lnTo>
                  <a:pt x="400" y="515"/>
                </a:lnTo>
                <a:lnTo>
                  <a:pt x="400" y="515"/>
                </a:lnTo>
                <a:lnTo>
                  <a:pt x="395" y="517"/>
                </a:lnTo>
                <a:lnTo>
                  <a:pt x="395" y="517"/>
                </a:lnTo>
                <a:close/>
                <a:moveTo>
                  <a:pt x="512" y="460"/>
                </a:moveTo>
                <a:lnTo>
                  <a:pt x="512" y="460"/>
                </a:lnTo>
                <a:lnTo>
                  <a:pt x="513" y="458"/>
                </a:lnTo>
                <a:lnTo>
                  <a:pt x="512" y="460"/>
                </a:lnTo>
                <a:lnTo>
                  <a:pt x="512" y="460"/>
                </a:lnTo>
                <a:lnTo>
                  <a:pt x="512" y="460"/>
                </a:lnTo>
                <a:lnTo>
                  <a:pt x="512" y="460"/>
                </a:lnTo>
                <a:lnTo>
                  <a:pt x="512" y="460"/>
                </a:lnTo>
                <a:close/>
                <a:moveTo>
                  <a:pt x="496" y="474"/>
                </a:moveTo>
                <a:lnTo>
                  <a:pt x="496" y="474"/>
                </a:lnTo>
                <a:lnTo>
                  <a:pt x="500" y="468"/>
                </a:lnTo>
                <a:lnTo>
                  <a:pt x="496" y="474"/>
                </a:lnTo>
                <a:lnTo>
                  <a:pt x="496" y="474"/>
                </a:lnTo>
                <a:lnTo>
                  <a:pt x="497" y="473"/>
                </a:lnTo>
                <a:lnTo>
                  <a:pt x="496" y="474"/>
                </a:lnTo>
                <a:lnTo>
                  <a:pt x="496" y="474"/>
                </a:lnTo>
                <a:close/>
                <a:moveTo>
                  <a:pt x="510" y="461"/>
                </a:moveTo>
                <a:lnTo>
                  <a:pt x="510" y="461"/>
                </a:lnTo>
                <a:lnTo>
                  <a:pt x="508" y="466"/>
                </a:lnTo>
                <a:lnTo>
                  <a:pt x="510" y="461"/>
                </a:lnTo>
                <a:lnTo>
                  <a:pt x="510" y="461"/>
                </a:lnTo>
                <a:lnTo>
                  <a:pt x="510" y="461"/>
                </a:lnTo>
                <a:lnTo>
                  <a:pt x="510" y="461"/>
                </a:lnTo>
                <a:lnTo>
                  <a:pt x="510" y="461"/>
                </a:lnTo>
                <a:close/>
                <a:moveTo>
                  <a:pt x="489" y="479"/>
                </a:moveTo>
                <a:lnTo>
                  <a:pt x="489" y="479"/>
                </a:lnTo>
                <a:lnTo>
                  <a:pt x="491" y="478"/>
                </a:lnTo>
                <a:lnTo>
                  <a:pt x="494" y="475"/>
                </a:lnTo>
                <a:lnTo>
                  <a:pt x="494" y="475"/>
                </a:lnTo>
                <a:lnTo>
                  <a:pt x="491" y="479"/>
                </a:lnTo>
                <a:lnTo>
                  <a:pt x="490" y="480"/>
                </a:lnTo>
                <a:lnTo>
                  <a:pt x="489" y="479"/>
                </a:lnTo>
                <a:lnTo>
                  <a:pt x="489" y="479"/>
                </a:lnTo>
                <a:close/>
                <a:moveTo>
                  <a:pt x="486" y="482"/>
                </a:moveTo>
                <a:lnTo>
                  <a:pt x="486" y="482"/>
                </a:lnTo>
                <a:lnTo>
                  <a:pt x="483" y="485"/>
                </a:lnTo>
                <a:lnTo>
                  <a:pt x="484" y="484"/>
                </a:lnTo>
                <a:lnTo>
                  <a:pt x="485" y="481"/>
                </a:lnTo>
                <a:lnTo>
                  <a:pt x="486" y="481"/>
                </a:lnTo>
                <a:lnTo>
                  <a:pt x="486" y="482"/>
                </a:lnTo>
                <a:lnTo>
                  <a:pt x="486" y="482"/>
                </a:lnTo>
                <a:lnTo>
                  <a:pt x="485" y="482"/>
                </a:lnTo>
                <a:lnTo>
                  <a:pt x="486" y="482"/>
                </a:lnTo>
                <a:lnTo>
                  <a:pt x="486" y="482"/>
                </a:lnTo>
                <a:close/>
                <a:moveTo>
                  <a:pt x="474" y="490"/>
                </a:moveTo>
                <a:lnTo>
                  <a:pt x="474" y="490"/>
                </a:lnTo>
                <a:lnTo>
                  <a:pt x="479" y="485"/>
                </a:lnTo>
                <a:lnTo>
                  <a:pt x="479" y="485"/>
                </a:lnTo>
                <a:lnTo>
                  <a:pt x="474" y="490"/>
                </a:lnTo>
                <a:lnTo>
                  <a:pt x="474" y="490"/>
                </a:lnTo>
                <a:close/>
                <a:moveTo>
                  <a:pt x="506" y="467"/>
                </a:moveTo>
                <a:lnTo>
                  <a:pt x="506" y="467"/>
                </a:lnTo>
                <a:lnTo>
                  <a:pt x="501" y="473"/>
                </a:lnTo>
                <a:lnTo>
                  <a:pt x="501" y="473"/>
                </a:lnTo>
                <a:lnTo>
                  <a:pt x="502" y="470"/>
                </a:lnTo>
                <a:lnTo>
                  <a:pt x="506" y="467"/>
                </a:lnTo>
                <a:lnTo>
                  <a:pt x="506" y="467"/>
                </a:lnTo>
                <a:lnTo>
                  <a:pt x="504" y="468"/>
                </a:lnTo>
                <a:lnTo>
                  <a:pt x="506" y="467"/>
                </a:lnTo>
                <a:lnTo>
                  <a:pt x="506" y="467"/>
                </a:lnTo>
                <a:close/>
                <a:moveTo>
                  <a:pt x="436" y="509"/>
                </a:moveTo>
                <a:lnTo>
                  <a:pt x="436" y="509"/>
                </a:lnTo>
                <a:lnTo>
                  <a:pt x="442" y="505"/>
                </a:lnTo>
                <a:lnTo>
                  <a:pt x="436" y="509"/>
                </a:lnTo>
                <a:lnTo>
                  <a:pt x="436" y="509"/>
                </a:lnTo>
                <a:lnTo>
                  <a:pt x="437" y="509"/>
                </a:lnTo>
                <a:lnTo>
                  <a:pt x="436" y="509"/>
                </a:lnTo>
                <a:lnTo>
                  <a:pt x="436" y="509"/>
                </a:lnTo>
                <a:close/>
                <a:moveTo>
                  <a:pt x="497" y="475"/>
                </a:moveTo>
                <a:lnTo>
                  <a:pt x="497" y="475"/>
                </a:lnTo>
                <a:lnTo>
                  <a:pt x="501" y="472"/>
                </a:lnTo>
                <a:lnTo>
                  <a:pt x="501" y="472"/>
                </a:lnTo>
                <a:lnTo>
                  <a:pt x="498" y="474"/>
                </a:lnTo>
                <a:lnTo>
                  <a:pt x="497" y="475"/>
                </a:lnTo>
                <a:lnTo>
                  <a:pt x="497" y="475"/>
                </a:lnTo>
                <a:close/>
                <a:moveTo>
                  <a:pt x="373" y="526"/>
                </a:moveTo>
                <a:lnTo>
                  <a:pt x="373" y="526"/>
                </a:lnTo>
                <a:lnTo>
                  <a:pt x="380" y="523"/>
                </a:lnTo>
                <a:lnTo>
                  <a:pt x="380" y="523"/>
                </a:lnTo>
                <a:lnTo>
                  <a:pt x="377" y="525"/>
                </a:lnTo>
                <a:lnTo>
                  <a:pt x="373" y="526"/>
                </a:lnTo>
                <a:lnTo>
                  <a:pt x="373" y="526"/>
                </a:lnTo>
                <a:close/>
                <a:moveTo>
                  <a:pt x="507" y="469"/>
                </a:moveTo>
                <a:lnTo>
                  <a:pt x="507" y="469"/>
                </a:lnTo>
                <a:lnTo>
                  <a:pt x="502" y="470"/>
                </a:lnTo>
                <a:lnTo>
                  <a:pt x="498" y="472"/>
                </a:lnTo>
                <a:lnTo>
                  <a:pt x="496" y="474"/>
                </a:lnTo>
                <a:lnTo>
                  <a:pt x="496" y="475"/>
                </a:lnTo>
                <a:lnTo>
                  <a:pt x="497" y="475"/>
                </a:lnTo>
                <a:lnTo>
                  <a:pt x="500" y="475"/>
                </a:lnTo>
                <a:lnTo>
                  <a:pt x="502" y="473"/>
                </a:lnTo>
                <a:lnTo>
                  <a:pt x="507" y="469"/>
                </a:lnTo>
                <a:lnTo>
                  <a:pt x="507" y="469"/>
                </a:lnTo>
                <a:lnTo>
                  <a:pt x="507" y="468"/>
                </a:lnTo>
                <a:lnTo>
                  <a:pt x="507" y="469"/>
                </a:lnTo>
                <a:lnTo>
                  <a:pt x="507" y="469"/>
                </a:lnTo>
                <a:close/>
                <a:moveTo>
                  <a:pt x="484" y="486"/>
                </a:moveTo>
                <a:lnTo>
                  <a:pt x="484" y="486"/>
                </a:lnTo>
                <a:lnTo>
                  <a:pt x="485" y="484"/>
                </a:lnTo>
                <a:lnTo>
                  <a:pt x="487" y="481"/>
                </a:lnTo>
                <a:lnTo>
                  <a:pt x="487" y="481"/>
                </a:lnTo>
                <a:lnTo>
                  <a:pt x="486" y="484"/>
                </a:lnTo>
                <a:lnTo>
                  <a:pt x="484" y="486"/>
                </a:lnTo>
                <a:lnTo>
                  <a:pt x="484" y="486"/>
                </a:lnTo>
                <a:close/>
                <a:moveTo>
                  <a:pt x="501" y="474"/>
                </a:moveTo>
                <a:lnTo>
                  <a:pt x="501" y="474"/>
                </a:lnTo>
                <a:lnTo>
                  <a:pt x="498" y="476"/>
                </a:lnTo>
                <a:lnTo>
                  <a:pt x="498" y="476"/>
                </a:lnTo>
                <a:lnTo>
                  <a:pt x="500" y="474"/>
                </a:lnTo>
                <a:lnTo>
                  <a:pt x="501" y="473"/>
                </a:lnTo>
                <a:lnTo>
                  <a:pt x="501" y="474"/>
                </a:lnTo>
                <a:lnTo>
                  <a:pt x="501" y="474"/>
                </a:lnTo>
                <a:close/>
                <a:moveTo>
                  <a:pt x="430" y="513"/>
                </a:moveTo>
                <a:lnTo>
                  <a:pt x="430" y="513"/>
                </a:lnTo>
                <a:lnTo>
                  <a:pt x="421" y="516"/>
                </a:lnTo>
                <a:lnTo>
                  <a:pt x="430" y="513"/>
                </a:lnTo>
                <a:lnTo>
                  <a:pt x="430" y="513"/>
                </a:lnTo>
                <a:lnTo>
                  <a:pt x="430" y="513"/>
                </a:lnTo>
                <a:lnTo>
                  <a:pt x="430" y="513"/>
                </a:lnTo>
                <a:lnTo>
                  <a:pt x="430" y="513"/>
                </a:lnTo>
                <a:close/>
                <a:moveTo>
                  <a:pt x="428" y="513"/>
                </a:moveTo>
                <a:lnTo>
                  <a:pt x="428" y="513"/>
                </a:lnTo>
                <a:lnTo>
                  <a:pt x="432" y="510"/>
                </a:lnTo>
                <a:lnTo>
                  <a:pt x="432" y="510"/>
                </a:lnTo>
                <a:lnTo>
                  <a:pt x="428" y="513"/>
                </a:lnTo>
                <a:lnTo>
                  <a:pt x="428" y="513"/>
                </a:lnTo>
                <a:close/>
                <a:moveTo>
                  <a:pt x="491" y="484"/>
                </a:moveTo>
                <a:lnTo>
                  <a:pt x="491" y="484"/>
                </a:lnTo>
                <a:lnTo>
                  <a:pt x="492" y="481"/>
                </a:lnTo>
                <a:lnTo>
                  <a:pt x="491" y="484"/>
                </a:lnTo>
                <a:lnTo>
                  <a:pt x="491" y="484"/>
                </a:lnTo>
                <a:lnTo>
                  <a:pt x="491" y="484"/>
                </a:lnTo>
                <a:lnTo>
                  <a:pt x="491" y="484"/>
                </a:lnTo>
                <a:lnTo>
                  <a:pt x="491" y="484"/>
                </a:lnTo>
                <a:close/>
                <a:moveTo>
                  <a:pt x="353" y="528"/>
                </a:moveTo>
                <a:lnTo>
                  <a:pt x="353" y="528"/>
                </a:lnTo>
                <a:lnTo>
                  <a:pt x="356" y="527"/>
                </a:lnTo>
                <a:lnTo>
                  <a:pt x="356" y="527"/>
                </a:lnTo>
                <a:lnTo>
                  <a:pt x="353" y="528"/>
                </a:lnTo>
                <a:lnTo>
                  <a:pt x="353" y="528"/>
                </a:lnTo>
                <a:close/>
                <a:moveTo>
                  <a:pt x="494" y="481"/>
                </a:moveTo>
                <a:lnTo>
                  <a:pt x="494" y="481"/>
                </a:lnTo>
                <a:lnTo>
                  <a:pt x="492" y="481"/>
                </a:lnTo>
                <a:lnTo>
                  <a:pt x="492" y="480"/>
                </a:lnTo>
                <a:lnTo>
                  <a:pt x="494" y="480"/>
                </a:lnTo>
                <a:lnTo>
                  <a:pt x="494" y="481"/>
                </a:lnTo>
                <a:lnTo>
                  <a:pt x="494" y="481"/>
                </a:lnTo>
                <a:lnTo>
                  <a:pt x="494" y="481"/>
                </a:lnTo>
                <a:lnTo>
                  <a:pt x="494" y="481"/>
                </a:lnTo>
                <a:lnTo>
                  <a:pt x="494" y="481"/>
                </a:lnTo>
                <a:close/>
                <a:moveTo>
                  <a:pt x="454" y="505"/>
                </a:moveTo>
                <a:lnTo>
                  <a:pt x="454" y="505"/>
                </a:lnTo>
                <a:lnTo>
                  <a:pt x="454" y="505"/>
                </a:lnTo>
                <a:lnTo>
                  <a:pt x="454" y="505"/>
                </a:lnTo>
                <a:lnTo>
                  <a:pt x="456" y="502"/>
                </a:lnTo>
                <a:lnTo>
                  <a:pt x="457" y="501"/>
                </a:lnTo>
                <a:lnTo>
                  <a:pt x="454" y="505"/>
                </a:lnTo>
                <a:lnTo>
                  <a:pt x="454" y="505"/>
                </a:lnTo>
                <a:lnTo>
                  <a:pt x="455" y="505"/>
                </a:lnTo>
                <a:lnTo>
                  <a:pt x="454" y="505"/>
                </a:lnTo>
                <a:lnTo>
                  <a:pt x="454" y="505"/>
                </a:lnTo>
                <a:close/>
                <a:moveTo>
                  <a:pt x="486" y="487"/>
                </a:moveTo>
                <a:lnTo>
                  <a:pt x="486" y="487"/>
                </a:lnTo>
                <a:lnTo>
                  <a:pt x="480" y="492"/>
                </a:lnTo>
                <a:lnTo>
                  <a:pt x="479" y="493"/>
                </a:lnTo>
                <a:lnTo>
                  <a:pt x="480" y="492"/>
                </a:lnTo>
                <a:lnTo>
                  <a:pt x="484" y="490"/>
                </a:lnTo>
                <a:lnTo>
                  <a:pt x="486" y="487"/>
                </a:lnTo>
                <a:lnTo>
                  <a:pt x="486" y="487"/>
                </a:lnTo>
                <a:lnTo>
                  <a:pt x="486" y="487"/>
                </a:lnTo>
                <a:lnTo>
                  <a:pt x="486" y="487"/>
                </a:lnTo>
                <a:lnTo>
                  <a:pt x="486" y="487"/>
                </a:lnTo>
                <a:close/>
                <a:moveTo>
                  <a:pt x="475" y="493"/>
                </a:moveTo>
                <a:lnTo>
                  <a:pt x="475" y="493"/>
                </a:lnTo>
                <a:lnTo>
                  <a:pt x="473" y="496"/>
                </a:lnTo>
                <a:lnTo>
                  <a:pt x="475" y="493"/>
                </a:lnTo>
                <a:lnTo>
                  <a:pt x="475" y="493"/>
                </a:lnTo>
                <a:lnTo>
                  <a:pt x="475" y="495"/>
                </a:lnTo>
                <a:lnTo>
                  <a:pt x="475" y="493"/>
                </a:lnTo>
                <a:lnTo>
                  <a:pt x="475" y="493"/>
                </a:lnTo>
                <a:close/>
                <a:moveTo>
                  <a:pt x="489" y="486"/>
                </a:moveTo>
                <a:lnTo>
                  <a:pt x="489" y="486"/>
                </a:lnTo>
                <a:lnTo>
                  <a:pt x="489" y="487"/>
                </a:lnTo>
                <a:lnTo>
                  <a:pt x="491" y="486"/>
                </a:lnTo>
                <a:lnTo>
                  <a:pt x="491" y="484"/>
                </a:lnTo>
                <a:lnTo>
                  <a:pt x="489" y="486"/>
                </a:lnTo>
                <a:lnTo>
                  <a:pt x="489" y="486"/>
                </a:lnTo>
                <a:lnTo>
                  <a:pt x="489" y="486"/>
                </a:lnTo>
                <a:lnTo>
                  <a:pt x="489" y="486"/>
                </a:lnTo>
                <a:lnTo>
                  <a:pt x="489" y="486"/>
                </a:lnTo>
                <a:close/>
                <a:moveTo>
                  <a:pt x="413" y="522"/>
                </a:moveTo>
                <a:lnTo>
                  <a:pt x="413" y="522"/>
                </a:lnTo>
                <a:lnTo>
                  <a:pt x="418" y="520"/>
                </a:lnTo>
                <a:lnTo>
                  <a:pt x="418" y="520"/>
                </a:lnTo>
                <a:lnTo>
                  <a:pt x="415" y="521"/>
                </a:lnTo>
                <a:lnTo>
                  <a:pt x="413" y="522"/>
                </a:lnTo>
                <a:lnTo>
                  <a:pt x="413" y="522"/>
                </a:lnTo>
                <a:close/>
                <a:moveTo>
                  <a:pt x="465" y="503"/>
                </a:moveTo>
                <a:lnTo>
                  <a:pt x="465" y="503"/>
                </a:lnTo>
                <a:lnTo>
                  <a:pt x="469" y="499"/>
                </a:lnTo>
                <a:lnTo>
                  <a:pt x="469" y="499"/>
                </a:lnTo>
                <a:lnTo>
                  <a:pt x="465" y="503"/>
                </a:lnTo>
                <a:lnTo>
                  <a:pt x="465" y="503"/>
                </a:lnTo>
                <a:close/>
                <a:moveTo>
                  <a:pt x="332" y="532"/>
                </a:moveTo>
                <a:lnTo>
                  <a:pt x="332" y="532"/>
                </a:lnTo>
                <a:lnTo>
                  <a:pt x="336" y="532"/>
                </a:lnTo>
                <a:lnTo>
                  <a:pt x="336" y="532"/>
                </a:lnTo>
                <a:lnTo>
                  <a:pt x="335" y="532"/>
                </a:lnTo>
                <a:lnTo>
                  <a:pt x="332" y="532"/>
                </a:lnTo>
                <a:lnTo>
                  <a:pt x="332" y="532"/>
                </a:lnTo>
                <a:close/>
                <a:moveTo>
                  <a:pt x="451" y="510"/>
                </a:moveTo>
                <a:lnTo>
                  <a:pt x="451" y="510"/>
                </a:lnTo>
                <a:lnTo>
                  <a:pt x="456" y="508"/>
                </a:lnTo>
                <a:lnTo>
                  <a:pt x="456" y="508"/>
                </a:lnTo>
                <a:lnTo>
                  <a:pt x="454" y="510"/>
                </a:lnTo>
                <a:lnTo>
                  <a:pt x="451" y="510"/>
                </a:lnTo>
                <a:lnTo>
                  <a:pt x="451" y="510"/>
                </a:lnTo>
                <a:close/>
                <a:moveTo>
                  <a:pt x="403" y="527"/>
                </a:moveTo>
                <a:lnTo>
                  <a:pt x="403" y="527"/>
                </a:lnTo>
                <a:lnTo>
                  <a:pt x="397" y="529"/>
                </a:lnTo>
                <a:lnTo>
                  <a:pt x="397" y="529"/>
                </a:lnTo>
                <a:lnTo>
                  <a:pt x="401" y="527"/>
                </a:lnTo>
                <a:lnTo>
                  <a:pt x="403" y="526"/>
                </a:lnTo>
                <a:lnTo>
                  <a:pt x="403" y="527"/>
                </a:lnTo>
                <a:lnTo>
                  <a:pt x="403" y="527"/>
                </a:lnTo>
                <a:close/>
                <a:moveTo>
                  <a:pt x="474" y="503"/>
                </a:moveTo>
                <a:lnTo>
                  <a:pt x="474" y="503"/>
                </a:lnTo>
                <a:lnTo>
                  <a:pt x="481" y="498"/>
                </a:lnTo>
                <a:lnTo>
                  <a:pt x="474" y="503"/>
                </a:lnTo>
                <a:lnTo>
                  <a:pt x="474" y="503"/>
                </a:lnTo>
                <a:lnTo>
                  <a:pt x="475" y="502"/>
                </a:lnTo>
                <a:lnTo>
                  <a:pt x="474" y="503"/>
                </a:lnTo>
                <a:lnTo>
                  <a:pt x="474" y="503"/>
                </a:lnTo>
                <a:close/>
                <a:moveTo>
                  <a:pt x="461" y="510"/>
                </a:moveTo>
                <a:lnTo>
                  <a:pt x="461" y="510"/>
                </a:lnTo>
                <a:lnTo>
                  <a:pt x="459" y="511"/>
                </a:lnTo>
                <a:lnTo>
                  <a:pt x="454" y="514"/>
                </a:lnTo>
                <a:lnTo>
                  <a:pt x="454" y="515"/>
                </a:lnTo>
                <a:lnTo>
                  <a:pt x="461" y="510"/>
                </a:lnTo>
                <a:lnTo>
                  <a:pt x="461" y="510"/>
                </a:lnTo>
                <a:lnTo>
                  <a:pt x="459" y="511"/>
                </a:lnTo>
                <a:lnTo>
                  <a:pt x="461" y="510"/>
                </a:lnTo>
                <a:lnTo>
                  <a:pt x="461" y="510"/>
                </a:lnTo>
                <a:close/>
                <a:moveTo>
                  <a:pt x="317" y="535"/>
                </a:moveTo>
                <a:lnTo>
                  <a:pt x="317" y="535"/>
                </a:lnTo>
                <a:lnTo>
                  <a:pt x="314" y="534"/>
                </a:lnTo>
                <a:lnTo>
                  <a:pt x="315" y="533"/>
                </a:lnTo>
                <a:lnTo>
                  <a:pt x="320" y="533"/>
                </a:lnTo>
                <a:lnTo>
                  <a:pt x="323" y="533"/>
                </a:lnTo>
                <a:lnTo>
                  <a:pt x="324" y="534"/>
                </a:lnTo>
                <a:lnTo>
                  <a:pt x="321" y="534"/>
                </a:lnTo>
                <a:lnTo>
                  <a:pt x="317" y="535"/>
                </a:lnTo>
                <a:lnTo>
                  <a:pt x="317" y="535"/>
                </a:lnTo>
                <a:lnTo>
                  <a:pt x="318" y="535"/>
                </a:lnTo>
                <a:lnTo>
                  <a:pt x="317" y="535"/>
                </a:lnTo>
                <a:lnTo>
                  <a:pt x="317" y="535"/>
                </a:lnTo>
                <a:close/>
                <a:moveTo>
                  <a:pt x="392" y="532"/>
                </a:moveTo>
                <a:lnTo>
                  <a:pt x="392" y="532"/>
                </a:lnTo>
                <a:lnTo>
                  <a:pt x="396" y="529"/>
                </a:lnTo>
                <a:lnTo>
                  <a:pt x="396" y="529"/>
                </a:lnTo>
                <a:lnTo>
                  <a:pt x="392" y="532"/>
                </a:lnTo>
                <a:lnTo>
                  <a:pt x="392" y="532"/>
                </a:lnTo>
                <a:close/>
                <a:moveTo>
                  <a:pt x="485" y="496"/>
                </a:moveTo>
                <a:lnTo>
                  <a:pt x="485" y="496"/>
                </a:lnTo>
                <a:lnTo>
                  <a:pt x="485" y="496"/>
                </a:lnTo>
                <a:lnTo>
                  <a:pt x="484" y="496"/>
                </a:lnTo>
                <a:lnTo>
                  <a:pt x="484" y="496"/>
                </a:lnTo>
                <a:lnTo>
                  <a:pt x="484" y="495"/>
                </a:lnTo>
                <a:lnTo>
                  <a:pt x="484" y="495"/>
                </a:lnTo>
                <a:lnTo>
                  <a:pt x="486" y="495"/>
                </a:lnTo>
                <a:lnTo>
                  <a:pt x="485" y="496"/>
                </a:lnTo>
                <a:lnTo>
                  <a:pt x="485" y="496"/>
                </a:lnTo>
                <a:close/>
                <a:moveTo>
                  <a:pt x="451" y="515"/>
                </a:moveTo>
                <a:lnTo>
                  <a:pt x="451" y="515"/>
                </a:lnTo>
                <a:lnTo>
                  <a:pt x="456" y="511"/>
                </a:lnTo>
                <a:lnTo>
                  <a:pt x="451" y="515"/>
                </a:lnTo>
                <a:lnTo>
                  <a:pt x="451" y="515"/>
                </a:lnTo>
                <a:lnTo>
                  <a:pt x="453" y="514"/>
                </a:lnTo>
                <a:lnTo>
                  <a:pt x="451" y="515"/>
                </a:lnTo>
                <a:lnTo>
                  <a:pt x="451" y="515"/>
                </a:lnTo>
                <a:close/>
                <a:moveTo>
                  <a:pt x="389" y="533"/>
                </a:moveTo>
                <a:lnTo>
                  <a:pt x="389" y="533"/>
                </a:lnTo>
                <a:lnTo>
                  <a:pt x="388" y="533"/>
                </a:lnTo>
                <a:lnTo>
                  <a:pt x="388" y="532"/>
                </a:lnTo>
                <a:lnTo>
                  <a:pt x="388" y="532"/>
                </a:lnTo>
                <a:lnTo>
                  <a:pt x="389" y="533"/>
                </a:lnTo>
                <a:lnTo>
                  <a:pt x="389" y="533"/>
                </a:lnTo>
                <a:lnTo>
                  <a:pt x="388" y="533"/>
                </a:lnTo>
                <a:lnTo>
                  <a:pt x="389" y="533"/>
                </a:lnTo>
                <a:lnTo>
                  <a:pt x="389" y="533"/>
                </a:lnTo>
                <a:close/>
                <a:moveTo>
                  <a:pt x="422" y="526"/>
                </a:moveTo>
                <a:lnTo>
                  <a:pt x="422" y="526"/>
                </a:lnTo>
                <a:lnTo>
                  <a:pt x="421" y="526"/>
                </a:lnTo>
                <a:lnTo>
                  <a:pt x="422" y="526"/>
                </a:lnTo>
                <a:lnTo>
                  <a:pt x="425" y="523"/>
                </a:lnTo>
                <a:lnTo>
                  <a:pt x="425" y="523"/>
                </a:lnTo>
                <a:lnTo>
                  <a:pt x="422" y="526"/>
                </a:lnTo>
                <a:lnTo>
                  <a:pt x="422" y="526"/>
                </a:lnTo>
                <a:close/>
                <a:moveTo>
                  <a:pt x="471" y="505"/>
                </a:moveTo>
                <a:lnTo>
                  <a:pt x="471" y="505"/>
                </a:lnTo>
                <a:lnTo>
                  <a:pt x="469" y="505"/>
                </a:lnTo>
                <a:lnTo>
                  <a:pt x="469" y="505"/>
                </a:lnTo>
                <a:lnTo>
                  <a:pt x="469" y="505"/>
                </a:lnTo>
                <a:lnTo>
                  <a:pt x="469" y="505"/>
                </a:lnTo>
                <a:lnTo>
                  <a:pt x="471" y="504"/>
                </a:lnTo>
                <a:lnTo>
                  <a:pt x="471" y="505"/>
                </a:lnTo>
                <a:lnTo>
                  <a:pt x="471" y="505"/>
                </a:lnTo>
                <a:close/>
                <a:moveTo>
                  <a:pt x="385" y="534"/>
                </a:moveTo>
                <a:lnTo>
                  <a:pt x="385" y="534"/>
                </a:lnTo>
                <a:lnTo>
                  <a:pt x="384" y="537"/>
                </a:lnTo>
                <a:lnTo>
                  <a:pt x="386" y="535"/>
                </a:lnTo>
                <a:lnTo>
                  <a:pt x="388" y="534"/>
                </a:lnTo>
                <a:lnTo>
                  <a:pt x="385" y="534"/>
                </a:lnTo>
                <a:lnTo>
                  <a:pt x="385" y="534"/>
                </a:lnTo>
                <a:lnTo>
                  <a:pt x="386" y="534"/>
                </a:lnTo>
                <a:lnTo>
                  <a:pt x="385" y="534"/>
                </a:lnTo>
                <a:lnTo>
                  <a:pt x="385" y="534"/>
                </a:lnTo>
                <a:close/>
                <a:moveTo>
                  <a:pt x="388" y="535"/>
                </a:moveTo>
                <a:lnTo>
                  <a:pt x="388" y="535"/>
                </a:lnTo>
                <a:lnTo>
                  <a:pt x="392" y="534"/>
                </a:lnTo>
                <a:lnTo>
                  <a:pt x="392" y="534"/>
                </a:lnTo>
                <a:lnTo>
                  <a:pt x="389" y="535"/>
                </a:lnTo>
                <a:lnTo>
                  <a:pt x="388" y="535"/>
                </a:lnTo>
                <a:lnTo>
                  <a:pt x="388" y="535"/>
                </a:lnTo>
                <a:close/>
                <a:moveTo>
                  <a:pt x="487" y="498"/>
                </a:moveTo>
                <a:lnTo>
                  <a:pt x="487" y="498"/>
                </a:lnTo>
                <a:lnTo>
                  <a:pt x="487" y="501"/>
                </a:lnTo>
                <a:lnTo>
                  <a:pt x="487" y="501"/>
                </a:lnTo>
                <a:lnTo>
                  <a:pt x="489" y="498"/>
                </a:lnTo>
                <a:lnTo>
                  <a:pt x="490" y="497"/>
                </a:lnTo>
                <a:lnTo>
                  <a:pt x="487" y="498"/>
                </a:lnTo>
                <a:lnTo>
                  <a:pt x="487" y="498"/>
                </a:lnTo>
                <a:lnTo>
                  <a:pt x="489" y="498"/>
                </a:lnTo>
                <a:lnTo>
                  <a:pt x="487" y="498"/>
                </a:lnTo>
                <a:lnTo>
                  <a:pt x="487" y="498"/>
                </a:lnTo>
                <a:close/>
                <a:moveTo>
                  <a:pt x="284" y="535"/>
                </a:moveTo>
                <a:lnTo>
                  <a:pt x="284" y="535"/>
                </a:lnTo>
                <a:lnTo>
                  <a:pt x="286" y="535"/>
                </a:lnTo>
                <a:lnTo>
                  <a:pt x="288" y="537"/>
                </a:lnTo>
                <a:lnTo>
                  <a:pt x="286" y="537"/>
                </a:lnTo>
                <a:lnTo>
                  <a:pt x="284" y="535"/>
                </a:lnTo>
                <a:lnTo>
                  <a:pt x="284" y="535"/>
                </a:lnTo>
                <a:lnTo>
                  <a:pt x="285" y="535"/>
                </a:lnTo>
                <a:lnTo>
                  <a:pt x="284" y="535"/>
                </a:lnTo>
                <a:lnTo>
                  <a:pt x="284" y="535"/>
                </a:lnTo>
                <a:close/>
                <a:moveTo>
                  <a:pt x="392" y="540"/>
                </a:moveTo>
                <a:lnTo>
                  <a:pt x="392" y="540"/>
                </a:lnTo>
                <a:lnTo>
                  <a:pt x="396" y="538"/>
                </a:lnTo>
                <a:lnTo>
                  <a:pt x="396" y="538"/>
                </a:lnTo>
                <a:lnTo>
                  <a:pt x="392" y="540"/>
                </a:lnTo>
                <a:lnTo>
                  <a:pt x="392" y="540"/>
                </a:lnTo>
                <a:close/>
                <a:moveTo>
                  <a:pt x="349" y="544"/>
                </a:moveTo>
                <a:lnTo>
                  <a:pt x="349" y="544"/>
                </a:lnTo>
                <a:lnTo>
                  <a:pt x="348" y="544"/>
                </a:lnTo>
                <a:lnTo>
                  <a:pt x="348" y="544"/>
                </a:lnTo>
                <a:lnTo>
                  <a:pt x="350" y="544"/>
                </a:lnTo>
                <a:lnTo>
                  <a:pt x="350" y="544"/>
                </a:lnTo>
                <a:lnTo>
                  <a:pt x="349" y="544"/>
                </a:lnTo>
                <a:lnTo>
                  <a:pt x="349" y="544"/>
                </a:lnTo>
                <a:close/>
                <a:moveTo>
                  <a:pt x="384" y="543"/>
                </a:moveTo>
                <a:lnTo>
                  <a:pt x="384" y="543"/>
                </a:lnTo>
                <a:lnTo>
                  <a:pt x="376" y="547"/>
                </a:lnTo>
                <a:lnTo>
                  <a:pt x="378" y="545"/>
                </a:lnTo>
                <a:lnTo>
                  <a:pt x="383" y="543"/>
                </a:lnTo>
                <a:lnTo>
                  <a:pt x="384" y="541"/>
                </a:lnTo>
                <a:lnTo>
                  <a:pt x="384" y="543"/>
                </a:lnTo>
                <a:lnTo>
                  <a:pt x="384" y="543"/>
                </a:lnTo>
                <a:lnTo>
                  <a:pt x="384" y="543"/>
                </a:lnTo>
                <a:lnTo>
                  <a:pt x="384" y="543"/>
                </a:lnTo>
                <a:lnTo>
                  <a:pt x="384" y="543"/>
                </a:lnTo>
                <a:close/>
                <a:moveTo>
                  <a:pt x="260" y="534"/>
                </a:moveTo>
                <a:lnTo>
                  <a:pt x="260" y="534"/>
                </a:lnTo>
                <a:lnTo>
                  <a:pt x="266" y="534"/>
                </a:lnTo>
                <a:lnTo>
                  <a:pt x="266" y="534"/>
                </a:lnTo>
                <a:lnTo>
                  <a:pt x="262" y="534"/>
                </a:lnTo>
                <a:lnTo>
                  <a:pt x="260" y="534"/>
                </a:lnTo>
                <a:lnTo>
                  <a:pt x="260" y="534"/>
                </a:lnTo>
                <a:close/>
                <a:moveTo>
                  <a:pt x="448" y="527"/>
                </a:moveTo>
                <a:lnTo>
                  <a:pt x="448" y="527"/>
                </a:lnTo>
                <a:lnTo>
                  <a:pt x="450" y="526"/>
                </a:lnTo>
                <a:lnTo>
                  <a:pt x="453" y="526"/>
                </a:lnTo>
                <a:lnTo>
                  <a:pt x="453" y="526"/>
                </a:lnTo>
                <a:lnTo>
                  <a:pt x="448" y="527"/>
                </a:lnTo>
                <a:lnTo>
                  <a:pt x="448" y="527"/>
                </a:lnTo>
                <a:close/>
                <a:moveTo>
                  <a:pt x="407" y="544"/>
                </a:moveTo>
                <a:lnTo>
                  <a:pt x="407" y="544"/>
                </a:lnTo>
                <a:lnTo>
                  <a:pt x="403" y="544"/>
                </a:lnTo>
                <a:lnTo>
                  <a:pt x="402" y="544"/>
                </a:lnTo>
                <a:lnTo>
                  <a:pt x="404" y="541"/>
                </a:lnTo>
                <a:lnTo>
                  <a:pt x="408" y="541"/>
                </a:lnTo>
                <a:lnTo>
                  <a:pt x="408" y="541"/>
                </a:lnTo>
                <a:lnTo>
                  <a:pt x="407" y="544"/>
                </a:lnTo>
                <a:lnTo>
                  <a:pt x="407" y="544"/>
                </a:lnTo>
                <a:lnTo>
                  <a:pt x="406" y="544"/>
                </a:lnTo>
                <a:lnTo>
                  <a:pt x="407" y="543"/>
                </a:lnTo>
                <a:lnTo>
                  <a:pt x="407" y="543"/>
                </a:lnTo>
                <a:lnTo>
                  <a:pt x="407" y="544"/>
                </a:lnTo>
                <a:lnTo>
                  <a:pt x="407" y="544"/>
                </a:lnTo>
                <a:close/>
                <a:moveTo>
                  <a:pt x="333" y="551"/>
                </a:moveTo>
                <a:lnTo>
                  <a:pt x="333" y="551"/>
                </a:lnTo>
                <a:lnTo>
                  <a:pt x="336" y="549"/>
                </a:lnTo>
                <a:lnTo>
                  <a:pt x="333" y="551"/>
                </a:lnTo>
                <a:lnTo>
                  <a:pt x="333" y="551"/>
                </a:lnTo>
                <a:lnTo>
                  <a:pt x="332" y="551"/>
                </a:lnTo>
                <a:lnTo>
                  <a:pt x="333" y="551"/>
                </a:lnTo>
                <a:lnTo>
                  <a:pt x="333" y="551"/>
                </a:lnTo>
                <a:lnTo>
                  <a:pt x="333" y="551"/>
                </a:lnTo>
                <a:lnTo>
                  <a:pt x="333" y="551"/>
                </a:lnTo>
                <a:close/>
                <a:moveTo>
                  <a:pt x="413" y="546"/>
                </a:moveTo>
                <a:lnTo>
                  <a:pt x="413" y="546"/>
                </a:lnTo>
                <a:lnTo>
                  <a:pt x="419" y="543"/>
                </a:lnTo>
                <a:lnTo>
                  <a:pt x="419" y="543"/>
                </a:lnTo>
                <a:lnTo>
                  <a:pt x="416" y="544"/>
                </a:lnTo>
                <a:lnTo>
                  <a:pt x="413" y="546"/>
                </a:lnTo>
                <a:lnTo>
                  <a:pt x="413" y="546"/>
                </a:lnTo>
                <a:close/>
                <a:moveTo>
                  <a:pt x="369" y="552"/>
                </a:moveTo>
                <a:lnTo>
                  <a:pt x="369" y="552"/>
                </a:lnTo>
                <a:lnTo>
                  <a:pt x="372" y="551"/>
                </a:lnTo>
                <a:lnTo>
                  <a:pt x="372" y="551"/>
                </a:lnTo>
                <a:lnTo>
                  <a:pt x="369" y="552"/>
                </a:lnTo>
                <a:lnTo>
                  <a:pt x="369" y="552"/>
                </a:lnTo>
                <a:close/>
                <a:moveTo>
                  <a:pt x="384" y="552"/>
                </a:moveTo>
                <a:lnTo>
                  <a:pt x="384" y="552"/>
                </a:lnTo>
                <a:lnTo>
                  <a:pt x="390" y="550"/>
                </a:lnTo>
                <a:lnTo>
                  <a:pt x="390" y="550"/>
                </a:lnTo>
                <a:lnTo>
                  <a:pt x="384" y="552"/>
                </a:lnTo>
                <a:lnTo>
                  <a:pt x="384" y="552"/>
                </a:lnTo>
                <a:close/>
                <a:moveTo>
                  <a:pt x="371" y="555"/>
                </a:moveTo>
                <a:lnTo>
                  <a:pt x="371" y="555"/>
                </a:lnTo>
                <a:lnTo>
                  <a:pt x="362" y="555"/>
                </a:lnTo>
                <a:lnTo>
                  <a:pt x="365" y="554"/>
                </a:lnTo>
                <a:lnTo>
                  <a:pt x="371" y="554"/>
                </a:lnTo>
                <a:lnTo>
                  <a:pt x="372" y="554"/>
                </a:lnTo>
                <a:lnTo>
                  <a:pt x="371" y="555"/>
                </a:lnTo>
                <a:lnTo>
                  <a:pt x="371" y="555"/>
                </a:lnTo>
                <a:lnTo>
                  <a:pt x="371" y="554"/>
                </a:lnTo>
                <a:lnTo>
                  <a:pt x="371" y="555"/>
                </a:lnTo>
                <a:lnTo>
                  <a:pt x="371" y="555"/>
                </a:lnTo>
                <a:close/>
                <a:moveTo>
                  <a:pt x="327" y="556"/>
                </a:moveTo>
                <a:lnTo>
                  <a:pt x="327" y="556"/>
                </a:lnTo>
                <a:lnTo>
                  <a:pt x="335" y="555"/>
                </a:lnTo>
                <a:lnTo>
                  <a:pt x="335" y="555"/>
                </a:lnTo>
                <a:lnTo>
                  <a:pt x="327" y="556"/>
                </a:lnTo>
                <a:lnTo>
                  <a:pt x="327" y="556"/>
                </a:lnTo>
                <a:close/>
                <a:moveTo>
                  <a:pt x="402" y="552"/>
                </a:moveTo>
                <a:lnTo>
                  <a:pt x="402" y="552"/>
                </a:lnTo>
                <a:lnTo>
                  <a:pt x="406" y="550"/>
                </a:lnTo>
                <a:lnTo>
                  <a:pt x="402" y="552"/>
                </a:lnTo>
                <a:lnTo>
                  <a:pt x="402" y="552"/>
                </a:lnTo>
                <a:lnTo>
                  <a:pt x="403" y="551"/>
                </a:lnTo>
                <a:lnTo>
                  <a:pt x="402" y="552"/>
                </a:lnTo>
                <a:lnTo>
                  <a:pt x="402" y="552"/>
                </a:lnTo>
                <a:close/>
                <a:moveTo>
                  <a:pt x="410" y="547"/>
                </a:moveTo>
                <a:lnTo>
                  <a:pt x="410" y="547"/>
                </a:lnTo>
                <a:lnTo>
                  <a:pt x="413" y="549"/>
                </a:lnTo>
                <a:lnTo>
                  <a:pt x="413" y="550"/>
                </a:lnTo>
                <a:lnTo>
                  <a:pt x="410" y="551"/>
                </a:lnTo>
                <a:lnTo>
                  <a:pt x="408" y="551"/>
                </a:lnTo>
                <a:lnTo>
                  <a:pt x="408" y="550"/>
                </a:lnTo>
                <a:lnTo>
                  <a:pt x="410" y="547"/>
                </a:lnTo>
                <a:lnTo>
                  <a:pt x="410" y="547"/>
                </a:lnTo>
                <a:lnTo>
                  <a:pt x="410" y="549"/>
                </a:lnTo>
                <a:lnTo>
                  <a:pt x="410" y="547"/>
                </a:lnTo>
                <a:lnTo>
                  <a:pt x="410" y="547"/>
                </a:lnTo>
                <a:close/>
                <a:moveTo>
                  <a:pt x="401" y="551"/>
                </a:moveTo>
                <a:lnTo>
                  <a:pt x="401" y="551"/>
                </a:lnTo>
                <a:lnTo>
                  <a:pt x="402" y="551"/>
                </a:lnTo>
                <a:lnTo>
                  <a:pt x="401" y="551"/>
                </a:lnTo>
                <a:lnTo>
                  <a:pt x="401" y="551"/>
                </a:lnTo>
                <a:lnTo>
                  <a:pt x="402" y="551"/>
                </a:lnTo>
                <a:lnTo>
                  <a:pt x="401" y="551"/>
                </a:lnTo>
                <a:lnTo>
                  <a:pt x="401" y="551"/>
                </a:lnTo>
                <a:close/>
                <a:moveTo>
                  <a:pt x="365" y="557"/>
                </a:moveTo>
                <a:lnTo>
                  <a:pt x="365" y="557"/>
                </a:lnTo>
                <a:lnTo>
                  <a:pt x="369" y="556"/>
                </a:lnTo>
                <a:lnTo>
                  <a:pt x="369" y="556"/>
                </a:lnTo>
                <a:lnTo>
                  <a:pt x="365" y="557"/>
                </a:lnTo>
                <a:lnTo>
                  <a:pt x="365" y="557"/>
                </a:lnTo>
                <a:close/>
                <a:moveTo>
                  <a:pt x="371" y="556"/>
                </a:moveTo>
                <a:lnTo>
                  <a:pt x="371" y="556"/>
                </a:lnTo>
                <a:lnTo>
                  <a:pt x="371" y="556"/>
                </a:lnTo>
                <a:lnTo>
                  <a:pt x="371" y="556"/>
                </a:lnTo>
                <a:lnTo>
                  <a:pt x="372" y="556"/>
                </a:lnTo>
                <a:lnTo>
                  <a:pt x="371" y="557"/>
                </a:lnTo>
                <a:lnTo>
                  <a:pt x="371" y="557"/>
                </a:lnTo>
                <a:lnTo>
                  <a:pt x="369" y="556"/>
                </a:lnTo>
                <a:lnTo>
                  <a:pt x="371" y="556"/>
                </a:lnTo>
                <a:lnTo>
                  <a:pt x="371" y="556"/>
                </a:lnTo>
                <a:close/>
                <a:moveTo>
                  <a:pt x="359" y="557"/>
                </a:moveTo>
                <a:lnTo>
                  <a:pt x="359" y="557"/>
                </a:lnTo>
                <a:lnTo>
                  <a:pt x="353" y="560"/>
                </a:lnTo>
                <a:lnTo>
                  <a:pt x="353" y="560"/>
                </a:lnTo>
                <a:lnTo>
                  <a:pt x="353" y="558"/>
                </a:lnTo>
                <a:lnTo>
                  <a:pt x="356" y="556"/>
                </a:lnTo>
                <a:lnTo>
                  <a:pt x="359" y="556"/>
                </a:lnTo>
                <a:lnTo>
                  <a:pt x="359" y="557"/>
                </a:lnTo>
                <a:lnTo>
                  <a:pt x="359" y="557"/>
                </a:lnTo>
                <a:lnTo>
                  <a:pt x="359" y="557"/>
                </a:lnTo>
                <a:lnTo>
                  <a:pt x="359" y="557"/>
                </a:lnTo>
                <a:lnTo>
                  <a:pt x="359" y="557"/>
                </a:lnTo>
                <a:close/>
                <a:moveTo>
                  <a:pt x="279" y="550"/>
                </a:moveTo>
                <a:lnTo>
                  <a:pt x="279" y="550"/>
                </a:lnTo>
                <a:lnTo>
                  <a:pt x="283" y="550"/>
                </a:lnTo>
                <a:lnTo>
                  <a:pt x="284" y="551"/>
                </a:lnTo>
                <a:lnTo>
                  <a:pt x="283" y="551"/>
                </a:lnTo>
                <a:lnTo>
                  <a:pt x="279" y="550"/>
                </a:lnTo>
                <a:lnTo>
                  <a:pt x="279" y="550"/>
                </a:lnTo>
                <a:lnTo>
                  <a:pt x="280" y="550"/>
                </a:lnTo>
                <a:lnTo>
                  <a:pt x="279" y="550"/>
                </a:lnTo>
                <a:lnTo>
                  <a:pt x="279" y="550"/>
                </a:lnTo>
                <a:close/>
                <a:moveTo>
                  <a:pt x="221" y="527"/>
                </a:moveTo>
                <a:lnTo>
                  <a:pt x="221" y="527"/>
                </a:lnTo>
                <a:lnTo>
                  <a:pt x="220" y="526"/>
                </a:lnTo>
                <a:lnTo>
                  <a:pt x="220" y="526"/>
                </a:lnTo>
                <a:lnTo>
                  <a:pt x="221" y="527"/>
                </a:lnTo>
                <a:lnTo>
                  <a:pt x="223" y="527"/>
                </a:lnTo>
                <a:lnTo>
                  <a:pt x="221" y="527"/>
                </a:lnTo>
                <a:lnTo>
                  <a:pt x="221" y="527"/>
                </a:lnTo>
                <a:close/>
                <a:moveTo>
                  <a:pt x="397" y="554"/>
                </a:moveTo>
                <a:lnTo>
                  <a:pt x="397" y="554"/>
                </a:lnTo>
                <a:lnTo>
                  <a:pt x="402" y="552"/>
                </a:lnTo>
                <a:lnTo>
                  <a:pt x="402" y="552"/>
                </a:lnTo>
                <a:lnTo>
                  <a:pt x="398" y="554"/>
                </a:lnTo>
                <a:lnTo>
                  <a:pt x="397" y="554"/>
                </a:lnTo>
                <a:lnTo>
                  <a:pt x="397" y="554"/>
                </a:lnTo>
                <a:close/>
                <a:moveTo>
                  <a:pt x="289" y="555"/>
                </a:moveTo>
                <a:lnTo>
                  <a:pt x="289" y="555"/>
                </a:lnTo>
                <a:lnTo>
                  <a:pt x="296" y="554"/>
                </a:lnTo>
                <a:lnTo>
                  <a:pt x="296" y="554"/>
                </a:lnTo>
                <a:lnTo>
                  <a:pt x="289" y="555"/>
                </a:lnTo>
                <a:lnTo>
                  <a:pt x="289" y="555"/>
                </a:lnTo>
                <a:close/>
                <a:moveTo>
                  <a:pt x="377" y="560"/>
                </a:moveTo>
                <a:lnTo>
                  <a:pt x="377" y="560"/>
                </a:lnTo>
                <a:lnTo>
                  <a:pt x="383" y="558"/>
                </a:lnTo>
                <a:lnTo>
                  <a:pt x="384" y="560"/>
                </a:lnTo>
                <a:lnTo>
                  <a:pt x="384" y="560"/>
                </a:lnTo>
                <a:lnTo>
                  <a:pt x="380" y="560"/>
                </a:lnTo>
                <a:lnTo>
                  <a:pt x="377" y="560"/>
                </a:lnTo>
                <a:lnTo>
                  <a:pt x="377" y="560"/>
                </a:lnTo>
                <a:lnTo>
                  <a:pt x="378" y="560"/>
                </a:lnTo>
                <a:lnTo>
                  <a:pt x="377" y="560"/>
                </a:lnTo>
                <a:lnTo>
                  <a:pt x="377" y="560"/>
                </a:lnTo>
                <a:close/>
                <a:moveTo>
                  <a:pt x="304" y="557"/>
                </a:moveTo>
                <a:lnTo>
                  <a:pt x="304" y="557"/>
                </a:lnTo>
                <a:lnTo>
                  <a:pt x="297" y="557"/>
                </a:lnTo>
                <a:lnTo>
                  <a:pt x="304" y="557"/>
                </a:lnTo>
                <a:lnTo>
                  <a:pt x="304" y="557"/>
                </a:lnTo>
                <a:lnTo>
                  <a:pt x="303" y="557"/>
                </a:lnTo>
                <a:lnTo>
                  <a:pt x="304" y="557"/>
                </a:lnTo>
                <a:lnTo>
                  <a:pt x="304" y="557"/>
                </a:lnTo>
                <a:close/>
                <a:moveTo>
                  <a:pt x="344" y="562"/>
                </a:moveTo>
                <a:lnTo>
                  <a:pt x="344" y="562"/>
                </a:lnTo>
                <a:lnTo>
                  <a:pt x="341" y="562"/>
                </a:lnTo>
                <a:lnTo>
                  <a:pt x="341" y="562"/>
                </a:lnTo>
                <a:lnTo>
                  <a:pt x="344" y="561"/>
                </a:lnTo>
                <a:lnTo>
                  <a:pt x="344" y="562"/>
                </a:lnTo>
                <a:lnTo>
                  <a:pt x="344" y="562"/>
                </a:lnTo>
                <a:lnTo>
                  <a:pt x="344" y="562"/>
                </a:lnTo>
                <a:close/>
                <a:moveTo>
                  <a:pt x="368" y="562"/>
                </a:moveTo>
                <a:lnTo>
                  <a:pt x="368" y="562"/>
                </a:lnTo>
                <a:lnTo>
                  <a:pt x="373" y="561"/>
                </a:lnTo>
                <a:lnTo>
                  <a:pt x="368" y="562"/>
                </a:lnTo>
                <a:lnTo>
                  <a:pt x="368" y="562"/>
                </a:lnTo>
                <a:lnTo>
                  <a:pt x="369" y="562"/>
                </a:lnTo>
                <a:lnTo>
                  <a:pt x="368" y="562"/>
                </a:lnTo>
                <a:lnTo>
                  <a:pt x="368" y="562"/>
                </a:lnTo>
                <a:close/>
                <a:moveTo>
                  <a:pt x="333" y="563"/>
                </a:moveTo>
                <a:lnTo>
                  <a:pt x="333" y="563"/>
                </a:lnTo>
                <a:lnTo>
                  <a:pt x="338" y="562"/>
                </a:lnTo>
                <a:lnTo>
                  <a:pt x="338" y="562"/>
                </a:lnTo>
                <a:lnTo>
                  <a:pt x="333" y="563"/>
                </a:lnTo>
                <a:lnTo>
                  <a:pt x="333" y="563"/>
                </a:lnTo>
                <a:close/>
                <a:moveTo>
                  <a:pt x="319" y="563"/>
                </a:moveTo>
                <a:lnTo>
                  <a:pt x="319" y="563"/>
                </a:lnTo>
                <a:lnTo>
                  <a:pt x="321" y="563"/>
                </a:lnTo>
                <a:lnTo>
                  <a:pt x="324" y="563"/>
                </a:lnTo>
                <a:lnTo>
                  <a:pt x="323" y="563"/>
                </a:lnTo>
                <a:lnTo>
                  <a:pt x="319" y="563"/>
                </a:lnTo>
                <a:lnTo>
                  <a:pt x="319" y="563"/>
                </a:lnTo>
                <a:lnTo>
                  <a:pt x="320" y="563"/>
                </a:lnTo>
                <a:lnTo>
                  <a:pt x="319" y="563"/>
                </a:lnTo>
                <a:lnTo>
                  <a:pt x="319" y="563"/>
                </a:lnTo>
                <a:close/>
                <a:moveTo>
                  <a:pt x="330" y="562"/>
                </a:moveTo>
                <a:lnTo>
                  <a:pt x="330" y="562"/>
                </a:lnTo>
                <a:lnTo>
                  <a:pt x="327" y="563"/>
                </a:lnTo>
                <a:lnTo>
                  <a:pt x="324" y="563"/>
                </a:lnTo>
                <a:lnTo>
                  <a:pt x="324" y="563"/>
                </a:lnTo>
                <a:lnTo>
                  <a:pt x="327" y="562"/>
                </a:lnTo>
                <a:lnTo>
                  <a:pt x="330" y="562"/>
                </a:lnTo>
                <a:lnTo>
                  <a:pt x="330" y="562"/>
                </a:lnTo>
                <a:close/>
                <a:moveTo>
                  <a:pt x="361" y="563"/>
                </a:moveTo>
                <a:lnTo>
                  <a:pt x="361" y="563"/>
                </a:lnTo>
                <a:lnTo>
                  <a:pt x="363" y="562"/>
                </a:lnTo>
                <a:lnTo>
                  <a:pt x="366" y="562"/>
                </a:lnTo>
                <a:lnTo>
                  <a:pt x="366" y="562"/>
                </a:lnTo>
                <a:lnTo>
                  <a:pt x="361" y="563"/>
                </a:lnTo>
                <a:lnTo>
                  <a:pt x="361" y="563"/>
                </a:lnTo>
                <a:close/>
                <a:moveTo>
                  <a:pt x="326" y="564"/>
                </a:moveTo>
                <a:lnTo>
                  <a:pt x="326" y="564"/>
                </a:lnTo>
                <a:lnTo>
                  <a:pt x="331" y="563"/>
                </a:lnTo>
                <a:lnTo>
                  <a:pt x="331" y="563"/>
                </a:lnTo>
                <a:lnTo>
                  <a:pt x="329" y="564"/>
                </a:lnTo>
                <a:lnTo>
                  <a:pt x="326" y="564"/>
                </a:lnTo>
                <a:lnTo>
                  <a:pt x="326" y="564"/>
                </a:lnTo>
                <a:close/>
                <a:moveTo>
                  <a:pt x="320" y="566"/>
                </a:moveTo>
                <a:lnTo>
                  <a:pt x="320" y="566"/>
                </a:lnTo>
                <a:lnTo>
                  <a:pt x="325" y="564"/>
                </a:lnTo>
                <a:lnTo>
                  <a:pt x="323" y="563"/>
                </a:lnTo>
                <a:lnTo>
                  <a:pt x="319" y="564"/>
                </a:lnTo>
                <a:lnTo>
                  <a:pt x="319" y="566"/>
                </a:lnTo>
                <a:lnTo>
                  <a:pt x="320" y="566"/>
                </a:lnTo>
                <a:lnTo>
                  <a:pt x="320" y="566"/>
                </a:lnTo>
                <a:lnTo>
                  <a:pt x="320" y="566"/>
                </a:lnTo>
                <a:lnTo>
                  <a:pt x="320" y="566"/>
                </a:lnTo>
                <a:lnTo>
                  <a:pt x="320" y="566"/>
                </a:lnTo>
                <a:close/>
                <a:moveTo>
                  <a:pt x="312" y="566"/>
                </a:moveTo>
                <a:lnTo>
                  <a:pt x="312" y="566"/>
                </a:lnTo>
                <a:lnTo>
                  <a:pt x="323" y="564"/>
                </a:lnTo>
                <a:lnTo>
                  <a:pt x="323" y="564"/>
                </a:lnTo>
                <a:lnTo>
                  <a:pt x="319" y="566"/>
                </a:lnTo>
                <a:lnTo>
                  <a:pt x="312" y="566"/>
                </a:lnTo>
                <a:lnTo>
                  <a:pt x="312" y="566"/>
                </a:lnTo>
                <a:close/>
                <a:moveTo>
                  <a:pt x="363" y="566"/>
                </a:moveTo>
                <a:lnTo>
                  <a:pt x="363" y="566"/>
                </a:lnTo>
                <a:lnTo>
                  <a:pt x="371" y="563"/>
                </a:lnTo>
                <a:lnTo>
                  <a:pt x="371" y="563"/>
                </a:lnTo>
                <a:lnTo>
                  <a:pt x="363" y="566"/>
                </a:lnTo>
                <a:lnTo>
                  <a:pt x="363" y="566"/>
                </a:lnTo>
                <a:close/>
                <a:moveTo>
                  <a:pt x="347" y="567"/>
                </a:moveTo>
                <a:lnTo>
                  <a:pt x="347" y="567"/>
                </a:lnTo>
                <a:lnTo>
                  <a:pt x="348" y="566"/>
                </a:lnTo>
                <a:lnTo>
                  <a:pt x="350" y="566"/>
                </a:lnTo>
                <a:lnTo>
                  <a:pt x="350" y="566"/>
                </a:lnTo>
                <a:lnTo>
                  <a:pt x="347" y="567"/>
                </a:lnTo>
                <a:lnTo>
                  <a:pt x="347" y="567"/>
                </a:lnTo>
                <a:close/>
                <a:moveTo>
                  <a:pt x="350" y="568"/>
                </a:moveTo>
                <a:lnTo>
                  <a:pt x="350" y="568"/>
                </a:lnTo>
                <a:lnTo>
                  <a:pt x="348" y="568"/>
                </a:lnTo>
                <a:lnTo>
                  <a:pt x="348" y="567"/>
                </a:lnTo>
                <a:lnTo>
                  <a:pt x="351" y="566"/>
                </a:lnTo>
                <a:lnTo>
                  <a:pt x="354" y="564"/>
                </a:lnTo>
                <a:lnTo>
                  <a:pt x="354" y="566"/>
                </a:lnTo>
                <a:lnTo>
                  <a:pt x="350" y="568"/>
                </a:lnTo>
                <a:lnTo>
                  <a:pt x="350" y="568"/>
                </a:lnTo>
                <a:lnTo>
                  <a:pt x="349" y="568"/>
                </a:lnTo>
                <a:lnTo>
                  <a:pt x="350" y="568"/>
                </a:lnTo>
                <a:lnTo>
                  <a:pt x="350" y="568"/>
                </a:lnTo>
                <a:lnTo>
                  <a:pt x="350" y="568"/>
                </a:lnTo>
                <a:lnTo>
                  <a:pt x="350" y="568"/>
                </a:lnTo>
                <a:close/>
                <a:moveTo>
                  <a:pt x="308" y="564"/>
                </a:moveTo>
                <a:lnTo>
                  <a:pt x="308" y="564"/>
                </a:lnTo>
                <a:lnTo>
                  <a:pt x="303" y="564"/>
                </a:lnTo>
                <a:lnTo>
                  <a:pt x="302" y="564"/>
                </a:lnTo>
                <a:lnTo>
                  <a:pt x="302" y="563"/>
                </a:lnTo>
                <a:lnTo>
                  <a:pt x="302" y="563"/>
                </a:lnTo>
                <a:lnTo>
                  <a:pt x="308" y="564"/>
                </a:lnTo>
                <a:lnTo>
                  <a:pt x="308" y="564"/>
                </a:lnTo>
                <a:close/>
                <a:moveTo>
                  <a:pt x="307" y="566"/>
                </a:moveTo>
                <a:lnTo>
                  <a:pt x="307" y="566"/>
                </a:lnTo>
                <a:lnTo>
                  <a:pt x="310" y="566"/>
                </a:lnTo>
                <a:lnTo>
                  <a:pt x="307" y="566"/>
                </a:lnTo>
                <a:lnTo>
                  <a:pt x="307" y="566"/>
                </a:lnTo>
                <a:lnTo>
                  <a:pt x="308" y="566"/>
                </a:lnTo>
                <a:lnTo>
                  <a:pt x="307" y="566"/>
                </a:lnTo>
                <a:lnTo>
                  <a:pt x="307" y="566"/>
                </a:lnTo>
                <a:close/>
                <a:moveTo>
                  <a:pt x="327" y="568"/>
                </a:moveTo>
                <a:lnTo>
                  <a:pt x="327" y="568"/>
                </a:lnTo>
                <a:lnTo>
                  <a:pt x="331" y="568"/>
                </a:lnTo>
                <a:lnTo>
                  <a:pt x="327" y="568"/>
                </a:lnTo>
                <a:lnTo>
                  <a:pt x="327" y="568"/>
                </a:lnTo>
                <a:lnTo>
                  <a:pt x="327" y="568"/>
                </a:lnTo>
                <a:lnTo>
                  <a:pt x="327" y="568"/>
                </a:lnTo>
                <a:lnTo>
                  <a:pt x="327" y="568"/>
                </a:lnTo>
                <a:close/>
                <a:moveTo>
                  <a:pt x="337" y="569"/>
                </a:moveTo>
                <a:lnTo>
                  <a:pt x="337" y="569"/>
                </a:lnTo>
                <a:lnTo>
                  <a:pt x="336" y="569"/>
                </a:lnTo>
                <a:lnTo>
                  <a:pt x="337" y="568"/>
                </a:lnTo>
                <a:lnTo>
                  <a:pt x="337" y="568"/>
                </a:lnTo>
                <a:lnTo>
                  <a:pt x="338" y="569"/>
                </a:lnTo>
                <a:lnTo>
                  <a:pt x="337" y="569"/>
                </a:lnTo>
                <a:lnTo>
                  <a:pt x="337" y="569"/>
                </a:lnTo>
                <a:close/>
                <a:moveTo>
                  <a:pt x="309" y="567"/>
                </a:moveTo>
                <a:lnTo>
                  <a:pt x="309" y="567"/>
                </a:lnTo>
                <a:lnTo>
                  <a:pt x="307" y="567"/>
                </a:lnTo>
                <a:lnTo>
                  <a:pt x="306" y="567"/>
                </a:lnTo>
                <a:lnTo>
                  <a:pt x="306" y="567"/>
                </a:lnTo>
                <a:lnTo>
                  <a:pt x="308" y="567"/>
                </a:lnTo>
                <a:lnTo>
                  <a:pt x="309" y="567"/>
                </a:lnTo>
                <a:lnTo>
                  <a:pt x="309" y="567"/>
                </a:lnTo>
                <a:close/>
                <a:moveTo>
                  <a:pt x="327" y="572"/>
                </a:moveTo>
                <a:lnTo>
                  <a:pt x="327" y="572"/>
                </a:lnTo>
                <a:lnTo>
                  <a:pt x="326" y="570"/>
                </a:lnTo>
                <a:lnTo>
                  <a:pt x="327" y="570"/>
                </a:lnTo>
                <a:lnTo>
                  <a:pt x="332" y="569"/>
                </a:lnTo>
                <a:lnTo>
                  <a:pt x="335" y="568"/>
                </a:lnTo>
                <a:lnTo>
                  <a:pt x="327" y="572"/>
                </a:lnTo>
                <a:lnTo>
                  <a:pt x="327" y="572"/>
                </a:lnTo>
                <a:lnTo>
                  <a:pt x="329" y="570"/>
                </a:lnTo>
                <a:lnTo>
                  <a:pt x="327" y="572"/>
                </a:lnTo>
                <a:lnTo>
                  <a:pt x="327" y="572"/>
                </a:lnTo>
                <a:close/>
                <a:moveTo>
                  <a:pt x="313" y="572"/>
                </a:moveTo>
                <a:lnTo>
                  <a:pt x="313" y="572"/>
                </a:lnTo>
                <a:lnTo>
                  <a:pt x="319" y="572"/>
                </a:lnTo>
                <a:lnTo>
                  <a:pt x="324" y="572"/>
                </a:lnTo>
                <a:lnTo>
                  <a:pt x="324" y="572"/>
                </a:lnTo>
                <a:lnTo>
                  <a:pt x="317" y="572"/>
                </a:lnTo>
                <a:lnTo>
                  <a:pt x="314" y="572"/>
                </a:lnTo>
                <a:lnTo>
                  <a:pt x="313" y="572"/>
                </a:lnTo>
                <a:lnTo>
                  <a:pt x="313" y="572"/>
                </a:lnTo>
                <a:close/>
                <a:moveTo>
                  <a:pt x="315" y="572"/>
                </a:moveTo>
                <a:lnTo>
                  <a:pt x="315" y="572"/>
                </a:lnTo>
                <a:lnTo>
                  <a:pt x="319" y="572"/>
                </a:lnTo>
                <a:lnTo>
                  <a:pt x="315" y="572"/>
                </a:lnTo>
                <a:lnTo>
                  <a:pt x="315" y="572"/>
                </a:lnTo>
                <a:lnTo>
                  <a:pt x="317" y="572"/>
                </a:lnTo>
                <a:lnTo>
                  <a:pt x="315" y="572"/>
                </a:lnTo>
                <a:lnTo>
                  <a:pt x="315" y="572"/>
                </a:lnTo>
                <a:close/>
                <a:moveTo>
                  <a:pt x="297" y="573"/>
                </a:moveTo>
                <a:lnTo>
                  <a:pt x="297" y="573"/>
                </a:lnTo>
                <a:lnTo>
                  <a:pt x="294" y="572"/>
                </a:lnTo>
                <a:lnTo>
                  <a:pt x="297" y="573"/>
                </a:lnTo>
                <a:lnTo>
                  <a:pt x="297" y="573"/>
                </a:lnTo>
                <a:lnTo>
                  <a:pt x="296" y="573"/>
                </a:lnTo>
                <a:lnTo>
                  <a:pt x="297" y="573"/>
                </a:lnTo>
                <a:lnTo>
                  <a:pt x="297" y="573"/>
                </a:lnTo>
                <a:close/>
                <a:moveTo>
                  <a:pt x="250" y="563"/>
                </a:moveTo>
                <a:lnTo>
                  <a:pt x="250" y="563"/>
                </a:lnTo>
                <a:lnTo>
                  <a:pt x="255" y="563"/>
                </a:lnTo>
                <a:lnTo>
                  <a:pt x="256" y="564"/>
                </a:lnTo>
                <a:lnTo>
                  <a:pt x="256" y="564"/>
                </a:lnTo>
                <a:lnTo>
                  <a:pt x="256" y="564"/>
                </a:lnTo>
                <a:lnTo>
                  <a:pt x="250" y="563"/>
                </a:lnTo>
                <a:lnTo>
                  <a:pt x="250" y="563"/>
                </a:lnTo>
                <a:close/>
                <a:moveTo>
                  <a:pt x="203" y="541"/>
                </a:moveTo>
                <a:lnTo>
                  <a:pt x="203" y="541"/>
                </a:lnTo>
                <a:lnTo>
                  <a:pt x="203" y="541"/>
                </a:lnTo>
                <a:lnTo>
                  <a:pt x="203" y="541"/>
                </a:lnTo>
                <a:lnTo>
                  <a:pt x="206" y="541"/>
                </a:lnTo>
                <a:lnTo>
                  <a:pt x="206" y="541"/>
                </a:lnTo>
                <a:lnTo>
                  <a:pt x="203" y="541"/>
                </a:lnTo>
                <a:lnTo>
                  <a:pt x="203" y="541"/>
                </a:lnTo>
                <a:close/>
                <a:moveTo>
                  <a:pt x="251" y="564"/>
                </a:moveTo>
                <a:lnTo>
                  <a:pt x="251" y="564"/>
                </a:lnTo>
                <a:lnTo>
                  <a:pt x="255" y="564"/>
                </a:lnTo>
                <a:lnTo>
                  <a:pt x="256" y="564"/>
                </a:lnTo>
                <a:lnTo>
                  <a:pt x="255" y="564"/>
                </a:lnTo>
                <a:lnTo>
                  <a:pt x="254" y="566"/>
                </a:lnTo>
                <a:lnTo>
                  <a:pt x="251" y="564"/>
                </a:lnTo>
                <a:lnTo>
                  <a:pt x="251" y="564"/>
                </a:lnTo>
                <a:lnTo>
                  <a:pt x="253" y="564"/>
                </a:lnTo>
                <a:lnTo>
                  <a:pt x="251" y="564"/>
                </a:lnTo>
                <a:lnTo>
                  <a:pt x="251" y="564"/>
                </a:lnTo>
                <a:close/>
                <a:moveTo>
                  <a:pt x="250" y="564"/>
                </a:moveTo>
                <a:lnTo>
                  <a:pt x="250" y="564"/>
                </a:lnTo>
                <a:lnTo>
                  <a:pt x="249" y="564"/>
                </a:lnTo>
                <a:lnTo>
                  <a:pt x="249" y="564"/>
                </a:lnTo>
                <a:lnTo>
                  <a:pt x="251" y="564"/>
                </a:lnTo>
                <a:lnTo>
                  <a:pt x="251" y="564"/>
                </a:lnTo>
                <a:lnTo>
                  <a:pt x="251" y="564"/>
                </a:lnTo>
                <a:lnTo>
                  <a:pt x="250" y="564"/>
                </a:lnTo>
                <a:lnTo>
                  <a:pt x="250" y="564"/>
                </a:lnTo>
                <a:close/>
                <a:moveTo>
                  <a:pt x="271" y="572"/>
                </a:moveTo>
                <a:lnTo>
                  <a:pt x="271" y="572"/>
                </a:lnTo>
                <a:lnTo>
                  <a:pt x="268" y="572"/>
                </a:lnTo>
                <a:lnTo>
                  <a:pt x="271" y="572"/>
                </a:lnTo>
                <a:lnTo>
                  <a:pt x="271" y="572"/>
                </a:lnTo>
                <a:lnTo>
                  <a:pt x="270" y="572"/>
                </a:lnTo>
                <a:lnTo>
                  <a:pt x="271" y="572"/>
                </a:lnTo>
                <a:lnTo>
                  <a:pt x="271" y="572"/>
                </a:lnTo>
                <a:close/>
                <a:moveTo>
                  <a:pt x="249" y="566"/>
                </a:moveTo>
                <a:lnTo>
                  <a:pt x="249" y="566"/>
                </a:lnTo>
                <a:lnTo>
                  <a:pt x="253" y="566"/>
                </a:lnTo>
                <a:lnTo>
                  <a:pt x="249" y="566"/>
                </a:lnTo>
                <a:lnTo>
                  <a:pt x="249" y="566"/>
                </a:lnTo>
                <a:lnTo>
                  <a:pt x="250" y="566"/>
                </a:lnTo>
                <a:lnTo>
                  <a:pt x="249" y="566"/>
                </a:lnTo>
                <a:lnTo>
                  <a:pt x="249" y="566"/>
                </a:lnTo>
                <a:close/>
                <a:moveTo>
                  <a:pt x="241" y="562"/>
                </a:moveTo>
                <a:lnTo>
                  <a:pt x="241" y="562"/>
                </a:lnTo>
                <a:lnTo>
                  <a:pt x="238" y="562"/>
                </a:lnTo>
                <a:lnTo>
                  <a:pt x="236" y="561"/>
                </a:lnTo>
                <a:lnTo>
                  <a:pt x="236" y="561"/>
                </a:lnTo>
                <a:lnTo>
                  <a:pt x="241" y="562"/>
                </a:lnTo>
                <a:lnTo>
                  <a:pt x="241" y="562"/>
                </a:lnTo>
                <a:close/>
                <a:moveTo>
                  <a:pt x="235" y="561"/>
                </a:moveTo>
                <a:lnTo>
                  <a:pt x="235" y="561"/>
                </a:lnTo>
                <a:lnTo>
                  <a:pt x="235" y="561"/>
                </a:lnTo>
                <a:lnTo>
                  <a:pt x="236" y="561"/>
                </a:lnTo>
                <a:lnTo>
                  <a:pt x="236" y="560"/>
                </a:lnTo>
                <a:lnTo>
                  <a:pt x="235" y="561"/>
                </a:lnTo>
                <a:lnTo>
                  <a:pt x="235" y="561"/>
                </a:lnTo>
                <a:lnTo>
                  <a:pt x="235" y="561"/>
                </a:lnTo>
                <a:lnTo>
                  <a:pt x="235" y="561"/>
                </a:lnTo>
                <a:close/>
                <a:moveTo>
                  <a:pt x="188" y="535"/>
                </a:moveTo>
                <a:lnTo>
                  <a:pt x="188" y="535"/>
                </a:lnTo>
                <a:lnTo>
                  <a:pt x="176" y="532"/>
                </a:lnTo>
                <a:lnTo>
                  <a:pt x="174" y="531"/>
                </a:lnTo>
                <a:lnTo>
                  <a:pt x="177" y="531"/>
                </a:lnTo>
                <a:lnTo>
                  <a:pt x="183" y="533"/>
                </a:lnTo>
                <a:lnTo>
                  <a:pt x="186" y="534"/>
                </a:lnTo>
                <a:lnTo>
                  <a:pt x="188" y="535"/>
                </a:lnTo>
                <a:lnTo>
                  <a:pt x="188" y="535"/>
                </a:lnTo>
                <a:lnTo>
                  <a:pt x="189" y="535"/>
                </a:lnTo>
                <a:lnTo>
                  <a:pt x="188" y="535"/>
                </a:lnTo>
                <a:lnTo>
                  <a:pt x="188" y="535"/>
                </a:lnTo>
                <a:close/>
                <a:moveTo>
                  <a:pt x="241" y="563"/>
                </a:moveTo>
                <a:lnTo>
                  <a:pt x="241" y="563"/>
                </a:lnTo>
                <a:lnTo>
                  <a:pt x="235" y="561"/>
                </a:lnTo>
                <a:lnTo>
                  <a:pt x="241" y="563"/>
                </a:lnTo>
                <a:lnTo>
                  <a:pt x="241" y="563"/>
                </a:lnTo>
                <a:lnTo>
                  <a:pt x="239" y="563"/>
                </a:lnTo>
                <a:lnTo>
                  <a:pt x="241" y="563"/>
                </a:lnTo>
                <a:lnTo>
                  <a:pt x="241" y="563"/>
                </a:lnTo>
                <a:lnTo>
                  <a:pt x="241" y="563"/>
                </a:lnTo>
                <a:lnTo>
                  <a:pt x="241" y="563"/>
                </a:lnTo>
                <a:close/>
                <a:moveTo>
                  <a:pt x="258" y="570"/>
                </a:moveTo>
                <a:lnTo>
                  <a:pt x="258" y="570"/>
                </a:lnTo>
                <a:lnTo>
                  <a:pt x="261" y="570"/>
                </a:lnTo>
                <a:lnTo>
                  <a:pt x="264" y="570"/>
                </a:lnTo>
                <a:lnTo>
                  <a:pt x="264" y="570"/>
                </a:lnTo>
                <a:lnTo>
                  <a:pt x="258" y="570"/>
                </a:lnTo>
                <a:lnTo>
                  <a:pt x="258" y="570"/>
                </a:lnTo>
                <a:close/>
                <a:moveTo>
                  <a:pt x="221" y="556"/>
                </a:moveTo>
                <a:lnTo>
                  <a:pt x="221" y="556"/>
                </a:lnTo>
                <a:lnTo>
                  <a:pt x="225" y="557"/>
                </a:lnTo>
                <a:lnTo>
                  <a:pt x="221" y="556"/>
                </a:lnTo>
                <a:lnTo>
                  <a:pt x="221" y="556"/>
                </a:lnTo>
                <a:lnTo>
                  <a:pt x="223" y="556"/>
                </a:lnTo>
                <a:lnTo>
                  <a:pt x="221" y="556"/>
                </a:lnTo>
                <a:lnTo>
                  <a:pt x="221" y="556"/>
                </a:lnTo>
                <a:close/>
                <a:moveTo>
                  <a:pt x="206" y="554"/>
                </a:moveTo>
                <a:lnTo>
                  <a:pt x="206" y="554"/>
                </a:lnTo>
                <a:lnTo>
                  <a:pt x="221" y="556"/>
                </a:lnTo>
                <a:lnTo>
                  <a:pt x="230" y="558"/>
                </a:lnTo>
                <a:lnTo>
                  <a:pt x="230" y="558"/>
                </a:lnTo>
                <a:lnTo>
                  <a:pt x="229" y="558"/>
                </a:lnTo>
                <a:lnTo>
                  <a:pt x="224" y="560"/>
                </a:lnTo>
                <a:lnTo>
                  <a:pt x="224" y="560"/>
                </a:lnTo>
                <a:lnTo>
                  <a:pt x="213" y="555"/>
                </a:lnTo>
                <a:lnTo>
                  <a:pt x="208" y="552"/>
                </a:lnTo>
                <a:lnTo>
                  <a:pt x="206" y="552"/>
                </a:lnTo>
                <a:lnTo>
                  <a:pt x="206" y="554"/>
                </a:lnTo>
                <a:lnTo>
                  <a:pt x="206" y="554"/>
                </a:lnTo>
                <a:lnTo>
                  <a:pt x="206" y="554"/>
                </a:lnTo>
                <a:lnTo>
                  <a:pt x="206" y="554"/>
                </a:lnTo>
                <a:lnTo>
                  <a:pt x="206" y="554"/>
                </a:lnTo>
                <a:close/>
                <a:moveTo>
                  <a:pt x="203" y="554"/>
                </a:moveTo>
                <a:lnTo>
                  <a:pt x="203" y="554"/>
                </a:lnTo>
                <a:lnTo>
                  <a:pt x="200" y="554"/>
                </a:lnTo>
                <a:lnTo>
                  <a:pt x="196" y="551"/>
                </a:lnTo>
                <a:lnTo>
                  <a:pt x="195" y="551"/>
                </a:lnTo>
                <a:lnTo>
                  <a:pt x="203" y="554"/>
                </a:lnTo>
                <a:lnTo>
                  <a:pt x="203" y="554"/>
                </a:lnTo>
                <a:lnTo>
                  <a:pt x="202" y="554"/>
                </a:lnTo>
                <a:lnTo>
                  <a:pt x="203" y="554"/>
                </a:lnTo>
                <a:lnTo>
                  <a:pt x="203" y="554"/>
                </a:lnTo>
                <a:close/>
                <a:moveTo>
                  <a:pt x="258" y="570"/>
                </a:moveTo>
                <a:lnTo>
                  <a:pt x="258" y="570"/>
                </a:lnTo>
                <a:lnTo>
                  <a:pt x="250" y="569"/>
                </a:lnTo>
                <a:lnTo>
                  <a:pt x="250" y="569"/>
                </a:lnTo>
                <a:lnTo>
                  <a:pt x="255" y="569"/>
                </a:lnTo>
                <a:lnTo>
                  <a:pt x="258" y="570"/>
                </a:lnTo>
                <a:lnTo>
                  <a:pt x="258" y="570"/>
                </a:lnTo>
                <a:close/>
                <a:moveTo>
                  <a:pt x="237" y="563"/>
                </a:moveTo>
                <a:lnTo>
                  <a:pt x="237" y="563"/>
                </a:lnTo>
                <a:lnTo>
                  <a:pt x="241" y="564"/>
                </a:lnTo>
                <a:lnTo>
                  <a:pt x="241" y="564"/>
                </a:lnTo>
                <a:lnTo>
                  <a:pt x="238" y="564"/>
                </a:lnTo>
                <a:lnTo>
                  <a:pt x="237" y="563"/>
                </a:lnTo>
                <a:lnTo>
                  <a:pt x="237" y="563"/>
                </a:lnTo>
                <a:close/>
                <a:moveTo>
                  <a:pt x="227" y="561"/>
                </a:moveTo>
                <a:lnTo>
                  <a:pt x="227" y="561"/>
                </a:lnTo>
                <a:lnTo>
                  <a:pt x="231" y="562"/>
                </a:lnTo>
                <a:lnTo>
                  <a:pt x="232" y="562"/>
                </a:lnTo>
                <a:lnTo>
                  <a:pt x="232" y="562"/>
                </a:lnTo>
                <a:lnTo>
                  <a:pt x="227" y="561"/>
                </a:lnTo>
                <a:lnTo>
                  <a:pt x="227" y="561"/>
                </a:lnTo>
                <a:close/>
                <a:moveTo>
                  <a:pt x="245" y="568"/>
                </a:moveTo>
                <a:lnTo>
                  <a:pt x="245" y="568"/>
                </a:lnTo>
                <a:lnTo>
                  <a:pt x="249" y="569"/>
                </a:lnTo>
                <a:lnTo>
                  <a:pt x="249" y="569"/>
                </a:lnTo>
                <a:lnTo>
                  <a:pt x="245" y="568"/>
                </a:lnTo>
                <a:lnTo>
                  <a:pt x="245" y="568"/>
                </a:lnTo>
                <a:close/>
                <a:moveTo>
                  <a:pt x="167" y="526"/>
                </a:moveTo>
                <a:lnTo>
                  <a:pt x="167" y="526"/>
                </a:lnTo>
                <a:lnTo>
                  <a:pt x="168" y="527"/>
                </a:lnTo>
                <a:lnTo>
                  <a:pt x="170" y="527"/>
                </a:lnTo>
                <a:lnTo>
                  <a:pt x="170" y="527"/>
                </a:lnTo>
                <a:lnTo>
                  <a:pt x="171" y="527"/>
                </a:lnTo>
                <a:lnTo>
                  <a:pt x="170" y="527"/>
                </a:lnTo>
                <a:lnTo>
                  <a:pt x="167" y="526"/>
                </a:lnTo>
                <a:lnTo>
                  <a:pt x="167" y="526"/>
                </a:lnTo>
                <a:close/>
                <a:moveTo>
                  <a:pt x="162" y="523"/>
                </a:moveTo>
                <a:lnTo>
                  <a:pt x="162" y="523"/>
                </a:lnTo>
                <a:lnTo>
                  <a:pt x="164" y="523"/>
                </a:lnTo>
                <a:lnTo>
                  <a:pt x="165" y="523"/>
                </a:lnTo>
                <a:lnTo>
                  <a:pt x="167" y="526"/>
                </a:lnTo>
                <a:lnTo>
                  <a:pt x="167" y="527"/>
                </a:lnTo>
                <a:lnTo>
                  <a:pt x="167" y="527"/>
                </a:lnTo>
                <a:lnTo>
                  <a:pt x="162" y="523"/>
                </a:lnTo>
                <a:lnTo>
                  <a:pt x="162" y="523"/>
                </a:lnTo>
                <a:lnTo>
                  <a:pt x="162" y="523"/>
                </a:lnTo>
                <a:lnTo>
                  <a:pt x="162" y="523"/>
                </a:lnTo>
                <a:lnTo>
                  <a:pt x="162" y="523"/>
                </a:lnTo>
                <a:close/>
                <a:moveTo>
                  <a:pt x="214" y="557"/>
                </a:moveTo>
                <a:lnTo>
                  <a:pt x="214" y="557"/>
                </a:lnTo>
                <a:lnTo>
                  <a:pt x="217" y="558"/>
                </a:lnTo>
                <a:lnTo>
                  <a:pt x="218" y="558"/>
                </a:lnTo>
                <a:lnTo>
                  <a:pt x="218" y="558"/>
                </a:lnTo>
                <a:lnTo>
                  <a:pt x="214" y="557"/>
                </a:lnTo>
                <a:lnTo>
                  <a:pt x="214" y="557"/>
                </a:lnTo>
                <a:close/>
                <a:moveTo>
                  <a:pt x="223" y="563"/>
                </a:moveTo>
                <a:lnTo>
                  <a:pt x="223" y="563"/>
                </a:lnTo>
                <a:lnTo>
                  <a:pt x="226" y="563"/>
                </a:lnTo>
                <a:lnTo>
                  <a:pt x="226" y="563"/>
                </a:lnTo>
                <a:lnTo>
                  <a:pt x="223" y="563"/>
                </a:lnTo>
                <a:lnTo>
                  <a:pt x="223" y="563"/>
                </a:lnTo>
                <a:close/>
                <a:moveTo>
                  <a:pt x="194" y="550"/>
                </a:moveTo>
                <a:lnTo>
                  <a:pt x="194" y="550"/>
                </a:lnTo>
                <a:lnTo>
                  <a:pt x="190" y="549"/>
                </a:lnTo>
                <a:lnTo>
                  <a:pt x="194" y="550"/>
                </a:lnTo>
                <a:lnTo>
                  <a:pt x="194" y="550"/>
                </a:lnTo>
                <a:lnTo>
                  <a:pt x="194" y="550"/>
                </a:lnTo>
                <a:lnTo>
                  <a:pt x="194" y="550"/>
                </a:lnTo>
                <a:lnTo>
                  <a:pt x="194" y="550"/>
                </a:lnTo>
                <a:lnTo>
                  <a:pt x="194" y="550"/>
                </a:lnTo>
                <a:lnTo>
                  <a:pt x="194" y="550"/>
                </a:lnTo>
                <a:close/>
                <a:moveTo>
                  <a:pt x="184" y="545"/>
                </a:moveTo>
                <a:lnTo>
                  <a:pt x="184" y="545"/>
                </a:lnTo>
                <a:lnTo>
                  <a:pt x="183" y="544"/>
                </a:lnTo>
                <a:lnTo>
                  <a:pt x="183" y="544"/>
                </a:lnTo>
                <a:lnTo>
                  <a:pt x="186" y="544"/>
                </a:lnTo>
                <a:lnTo>
                  <a:pt x="188" y="545"/>
                </a:lnTo>
                <a:lnTo>
                  <a:pt x="184" y="545"/>
                </a:lnTo>
                <a:lnTo>
                  <a:pt x="184" y="545"/>
                </a:lnTo>
                <a:lnTo>
                  <a:pt x="184" y="545"/>
                </a:lnTo>
                <a:lnTo>
                  <a:pt x="184" y="545"/>
                </a:lnTo>
                <a:lnTo>
                  <a:pt x="184" y="545"/>
                </a:lnTo>
                <a:close/>
                <a:moveTo>
                  <a:pt x="189" y="549"/>
                </a:moveTo>
                <a:lnTo>
                  <a:pt x="189" y="549"/>
                </a:lnTo>
                <a:lnTo>
                  <a:pt x="188" y="549"/>
                </a:lnTo>
                <a:lnTo>
                  <a:pt x="189" y="549"/>
                </a:lnTo>
                <a:lnTo>
                  <a:pt x="194" y="549"/>
                </a:lnTo>
                <a:lnTo>
                  <a:pt x="195" y="550"/>
                </a:lnTo>
                <a:lnTo>
                  <a:pt x="189" y="549"/>
                </a:lnTo>
                <a:lnTo>
                  <a:pt x="189" y="549"/>
                </a:lnTo>
                <a:lnTo>
                  <a:pt x="189" y="549"/>
                </a:lnTo>
                <a:lnTo>
                  <a:pt x="189" y="549"/>
                </a:lnTo>
                <a:lnTo>
                  <a:pt x="189" y="549"/>
                </a:lnTo>
                <a:close/>
                <a:moveTo>
                  <a:pt x="93" y="442"/>
                </a:moveTo>
                <a:lnTo>
                  <a:pt x="93" y="442"/>
                </a:lnTo>
                <a:lnTo>
                  <a:pt x="94" y="444"/>
                </a:lnTo>
                <a:lnTo>
                  <a:pt x="93" y="442"/>
                </a:lnTo>
                <a:lnTo>
                  <a:pt x="93" y="442"/>
                </a:lnTo>
                <a:lnTo>
                  <a:pt x="93" y="442"/>
                </a:lnTo>
                <a:lnTo>
                  <a:pt x="93" y="442"/>
                </a:lnTo>
                <a:lnTo>
                  <a:pt x="93" y="442"/>
                </a:lnTo>
                <a:close/>
                <a:moveTo>
                  <a:pt x="142" y="513"/>
                </a:moveTo>
                <a:lnTo>
                  <a:pt x="142" y="513"/>
                </a:lnTo>
                <a:lnTo>
                  <a:pt x="138" y="510"/>
                </a:lnTo>
                <a:lnTo>
                  <a:pt x="142" y="513"/>
                </a:lnTo>
                <a:lnTo>
                  <a:pt x="142" y="513"/>
                </a:lnTo>
                <a:lnTo>
                  <a:pt x="141" y="511"/>
                </a:lnTo>
                <a:lnTo>
                  <a:pt x="142" y="513"/>
                </a:lnTo>
                <a:lnTo>
                  <a:pt x="142" y="513"/>
                </a:lnTo>
                <a:close/>
                <a:moveTo>
                  <a:pt x="173" y="540"/>
                </a:moveTo>
                <a:lnTo>
                  <a:pt x="173" y="540"/>
                </a:lnTo>
                <a:lnTo>
                  <a:pt x="180" y="544"/>
                </a:lnTo>
                <a:lnTo>
                  <a:pt x="182" y="545"/>
                </a:lnTo>
                <a:lnTo>
                  <a:pt x="179" y="545"/>
                </a:lnTo>
                <a:lnTo>
                  <a:pt x="176" y="545"/>
                </a:lnTo>
                <a:lnTo>
                  <a:pt x="167" y="541"/>
                </a:lnTo>
                <a:lnTo>
                  <a:pt x="167" y="540"/>
                </a:lnTo>
                <a:lnTo>
                  <a:pt x="167" y="540"/>
                </a:lnTo>
                <a:lnTo>
                  <a:pt x="173" y="540"/>
                </a:lnTo>
                <a:lnTo>
                  <a:pt x="173" y="540"/>
                </a:lnTo>
                <a:lnTo>
                  <a:pt x="173" y="540"/>
                </a:lnTo>
                <a:lnTo>
                  <a:pt x="173" y="540"/>
                </a:lnTo>
                <a:lnTo>
                  <a:pt x="172" y="540"/>
                </a:lnTo>
                <a:lnTo>
                  <a:pt x="173" y="540"/>
                </a:lnTo>
                <a:lnTo>
                  <a:pt x="173" y="540"/>
                </a:lnTo>
                <a:close/>
                <a:moveTo>
                  <a:pt x="206" y="562"/>
                </a:moveTo>
                <a:lnTo>
                  <a:pt x="206" y="562"/>
                </a:lnTo>
                <a:lnTo>
                  <a:pt x="200" y="560"/>
                </a:lnTo>
                <a:lnTo>
                  <a:pt x="200" y="560"/>
                </a:lnTo>
                <a:lnTo>
                  <a:pt x="200" y="560"/>
                </a:lnTo>
                <a:lnTo>
                  <a:pt x="202" y="561"/>
                </a:lnTo>
                <a:lnTo>
                  <a:pt x="206" y="562"/>
                </a:lnTo>
                <a:lnTo>
                  <a:pt x="206" y="562"/>
                </a:lnTo>
                <a:lnTo>
                  <a:pt x="205" y="562"/>
                </a:lnTo>
                <a:lnTo>
                  <a:pt x="206" y="562"/>
                </a:lnTo>
                <a:lnTo>
                  <a:pt x="206" y="562"/>
                </a:lnTo>
                <a:close/>
                <a:moveTo>
                  <a:pt x="172" y="541"/>
                </a:moveTo>
                <a:lnTo>
                  <a:pt x="172" y="541"/>
                </a:lnTo>
                <a:lnTo>
                  <a:pt x="166" y="539"/>
                </a:lnTo>
                <a:lnTo>
                  <a:pt x="172" y="541"/>
                </a:lnTo>
                <a:lnTo>
                  <a:pt x="172" y="541"/>
                </a:lnTo>
                <a:lnTo>
                  <a:pt x="173" y="543"/>
                </a:lnTo>
                <a:lnTo>
                  <a:pt x="172" y="541"/>
                </a:lnTo>
                <a:lnTo>
                  <a:pt x="172" y="541"/>
                </a:lnTo>
                <a:close/>
                <a:moveTo>
                  <a:pt x="188" y="555"/>
                </a:moveTo>
                <a:lnTo>
                  <a:pt x="188" y="555"/>
                </a:lnTo>
                <a:lnTo>
                  <a:pt x="192" y="555"/>
                </a:lnTo>
                <a:lnTo>
                  <a:pt x="192" y="555"/>
                </a:lnTo>
                <a:lnTo>
                  <a:pt x="188" y="555"/>
                </a:lnTo>
                <a:lnTo>
                  <a:pt x="188" y="555"/>
                </a:lnTo>
                <a:close/>
                <a:moveTo>
                  <a:pt x="190" y="557"/>
                </a:moveTo>
                <a:lnTo>
                  <a:pt x="190" y="557"/>
                </a:lnTo>
                <a:lnTo>
                  <a:pt x="194" y="558"/>
                </a:lnTo>
                <a:lnTo>
                  <a:pt x="196" y="560"/>
                </a:lnTo>
                <a:lnTo>
                  <a:pt x="197" y="560"/>
                </a:lnTo>
                <a:lnTo>
                  <a:pt x="196" y="560"/>
                </a:lnTo>
                <a:lnTo>
                  <a:pt x="190" y="557"/>
                </a:lnTo>
                <a:lnTo>
                  <a:pt x="190" y="557"/>
                </a:lnTo>
                <a:lnTo>
                  <a:pt x="191" y="557"/>
                </a:lnTo>
                <a:lnTo>
                  <a:pt x="190" y="557"/>
                </a:lnTo>
                <a:lnTo>
                  <a:pt x="190" y="557"/>
                </a:lnTo>
                <a:close/>
                <a:moveTo>
                  <a:pt x="161" y="535"/>
                </a:moveTo>
                <a:lnTo>
                  <a:pt x="161" y="535"/>
                </a:lnTo>
                <a:lnTo>
                  <a:pt x="160" y="534"/>
                </a:lnTo>
                <a:lnTo>
                  <a:pt x="159" y="533"/>
                </a:lnTo>
                <a:lnTo>
                  <a:pt x="159" y="533"/>
                </a:lnTo>
                <a:lnTo>
                  <a:pt x="161" y="535"/>
                </a:lnTo>
                <a:lnTo>
                  <a:pt x="162" y="535"/>
                </a:lnTo>
                <a:lnTo>
                  <a:pt x="161" y="535"/>
                </a:lnTo>
                <a:lnTo>
                  <a:pt x="161" y="535"/>
                </a:lnTo>
                <a:close/>
                <a:moveTo>
                  <a:pt x="170" y="544"/>
                </a:moveTo>
                <a:lnTo>
                  <a:pt x="176" y="546"/>
                </a:lnTo>
                <a:lnTo>
                  <a:pt x="176" y="546"/>
                </a:lnTo>
                <a:lnTo>
                  <a:pt x="172" y="545"/>
                </a:lnTo>
                <a:lnTo>
                  <a:pt x="170" y="544"/>
                </a:lnTo>
                <a:lnTo>
                  <a:pt x="170" y="544"/>
                </a:lnTo>
                <a:close/>
                <a:moveTo>
                  <a:pt x="185" y="555"/>
                </a:moveTo>
                <a:lnTo>
                  <a:pt x="185" y="555"/>
                </a:lnTo>
                <a:lnTo>
                  <a:pt x="189" y="556"/>
                </a:lnTo>
                <a:lnTo>
                  <a:pt x="190" y="557"/>
                </a:lnTo>
                <a:lnTo>
                  <a:pt x="190" y="557"/>
                </a:lnTo>
                <a:lnTo>
                  <a:pt x="185" y="555"/>
                </a:lnTo>
                <a:lnTo>
                  <a:pt x="185" y="555"/>
                </a:lnTo>
                <a:lnTo>
                  <a:pt x="186" y="555"/>
                </a:lnTo>
                <a:lnTo>
                  <a:pt x="185" y="555"/>
                </a:lnTo>
                <a:lnTo>
                  <a:pt x="185" y="555"/>
                </a:lnTo>
                <a:close/>
                <a:moveTo>
                  <a:pt x="142" y="525"/>
                </a:moveTo>
                <a:lnTo>
                  <a:pt x="142" y="525"/>
                </a:lnTo>
                <a:lnTo>
                  <a:pt x="152" y="529"/>
                </a:lnTo>
                <a:lnTo>
                  <a:pt x="155" y="533"/>
                </a:lnTo>
                <a:lnTo>
                  <a:pt x="153" y="532"/>
                </a:lnTo>
                <a:lnTo>
                  <a:pt x="142" y="525"/>
                </a:lnTo>
                <a:lnTo>
                  <a:pt x="142" y="525"/>
                </a:lnTo>
                <a:lnTo>
                  <a:pt x="144" y="527"/>
                </a:lnTo>
                <a:lnTo>
                  <a:pt x="142" y="525"/>
                </a:lnTo>
                <a:lnTo>
                  <a:pt x="142" y="525"/>
                </a:lnTo>
                <a:close/>
                <a:moveTo>
                  <a:pt x="74" y="416"/>
                </a:moveTo>
                <a:lnTo>
                  <a:pt x="74" y="416"/>
                </a:lnTo>
                <a:lnTo>
                  <a:pt x="77" y="420"/>
                </a:lnTo>
                <a:lnTo>
                  <a:pt x="77" y="420"/>
                </a:lnTo>
                <a:lnTo>
                  <a:pt x="74" y="416"/>
                </a:lnTo>
                <a:lnTo>
                  <a:pt x="74" y="416"/>
                </a:lnTo>
                <a:close/>
                <a:moveTo>
                  <a:pt x="113" y="491"/>
                </a:moveTo>
                <a:lnTo>
                  <a:pt x="113" y="491"/>
                </a:lnTo>
                <a:lnTo>
                  <a:pt x="113" y="488"/>
                </a:lnTo>
                <a:lnTo>
                  <a:pt x="114" y="488"/>
                </a:lnTo>
                <a:lnTo>
                  <a:pt x="114" y="490"/>
                </a:lnTo>
                <a:lnTo>
                  <a:pt x="113" y="491"/>
                </a:lnTo>
                <a:lnTo>
                  <a:pt x="113" y="491"/>
                </a:lnTo>
                <a:lnTo>
                  <a:pt x="113" y="490"/>
                </a:lnTo>
                <a:lnTo>
                  <a:pt x="113" y="491"/>
                </a:lnTo>
                <a:lnTo>
                  <a:pt x="113" y="491"/>
                </a:lnTo>
                <a:close/>
                <a:moveTo>
                  <a:pt x="176" y="550"/>
                </a:moveTo>
                <a:lnTo>
                  <a:pt x="176" y="550"/>
                </a:lnTo>
                <a:lnTo>
                  <a:pt x="184" y="554"/>
                </a:lnTo>
                <a:lnTo>
                  <a:pt x="176" y="550"/>
                </a:lnTo>
                <a:lnTo>
                  <a:pt x="176" y="550"/>
                </a:lnTo>
                <a:lnTo>
                  <a:pt x="177" y="551"/>
                </a:lnTo>
                <a:lnTo>
                  <a:pt x="176" y="550"/>
                </a:lnTo>
                <a:lnTo>
                  <a:pt x="176" y="550"/>
                </a:lnTo>
                <a:close/>
                <a:moveTo>
                  <a:pt x="137" y="517"/>
                </a:moveTo>
                <a:lnTo>
                  <a:pt x="137" y="517"/>
                </a:lnTo>
                <a:lnTo>
                  <a:pt x="141" y="520"/>
                </a:lnTo>
                <a:lnTo>
                  <a:pt x="143" y="522"/>
                </a:lnTo>
                <a:lnTo>
                  <a:pt x="143" y="522"/>
                </a:lnTo>
                <a:lnTo>
                  <a:pt x="140" y="520"/>
                </a:lnTo>
                <a:lnTo>
                  <a:pt x="137" y="517"/>
                </a:lnTo>
                <a:lnTo>
                  <a:pt x="137" y="517"/>
                </a:lnTo>
                <a:close/>
                <a:moveTo>
                  <a:pt x="140" y="522"/>
                </a:moveTo>
                <a:lnTo>
                  <a:pt x="140" y="522"/>
                </a:lnTo>
                <a:lnTo>
                  <a:pt x="135" y="517"/>
                </a:lnTo>
                <a:lnTo>
                  <a:pt x="140" y="522"/>
                </a:lnTo>
                <a:lnTo>
                  <a:pt x="140" y="522"/>
                </a:lnTo>
                <a:lnTo>
                  <a:pt x="140" y="521"/>
                </a:lnTo>
                <a:lnTo>
                  <a:pt x="140" y="522"/>
                </a:lnTo>
                <a:lnTo>
                  <a:pt x="140" y="522"/>
                </a:lnTo>
                <a:close/>
                <a:moveTo>
                  <a:pt x="171" y="549"/>
                </a:moveTo>
                <a:lnTo>
                  <a:pt x="171" y="549"/>
                </a:lnTo>
                <a:lnTo>
                  <a:pt x="174" y="550"/>
                </a:lnTo>
                <a:lnTo>
                  <a:pt x="171" y="549"/>
                </a:lnTo>
                <a:lnTo>
                  <a:pt x="171" y="549"/>
                </a:lnTo>
                <a:lnTo>
                  <a:pt x="172" y="549"/>
                </a:lnTo>
                <a:lnTo>
                  <a:pt x="171" y="549"/>
                </a:lnTo>
                <a:lnTo>
                  <a:pt x="171" y="549"/>
                </a:lnTo>
                <a:close/>
                <a:moveTo>
                  <a:pt x="162" y="544"/>
                </a:moveTo>
                <a:lnTo>
                  <a:pt x="162" y="544"/>
                </a:lnTo>
                <a:lnTo>
                  <a:pt x="167" y="546"/>
                </a:lnTo>
                <a:lnTo>
                  <a:pt x="167" y="546"/>
                </a:lnTo>
                <a:lnTo>
                  <a:pt x="162" y="544"/>
                </a:lnTo>
                <a:lnTo>
                  <a:pt x="162" y="544"/>
                </a:lnTo>
                <a:close/>
                <a:moveTo>
                  <a:pt x="138" y="522"/>
                </a:moveTo>
                <a:lnTo>
                  <a:pt x="138" y="522"/>
                </a:lnTo>
                <a:lnTo>
                  <a:pt x="135" y="520"/>
                </a:lnTo>
                <a:lnTo>
                  <a:pt x="138" y="522"/>
                </a:lnTo>
                <a:lnTo>
                  <a:pt x="138" y="522"/>
                </a:lnTo>
                <a:lnTo>
                  <a:pt x="137" y="521"/>
                </a:lnTo>
                <a:lnTo>
                  <a:pt x="138" y="522"/>
                </a:lnTo>
                <a:lnTo>
                  <a:pt x="138" y="522"/>
                </a:lnTo>
                <a:close/>
                <a:moveTo>
                  <a:pt x="166" y="547"/>
                </a:moveTo>
                <a:lnTo>
                  <a:pt x="166" y="547"/>
                </a:lnTo>
                <a:lnTo>
                  <a:pt x="159" y="543"/>
                </a:lnTo>
                <a:lnTo>
                  <a:pt x="166" y="547"/>
                </a:lnTo>
                <a:lnTo>
                  <a:pt x="166" y="547"/>
                </a:lnTo>
                <a:lnTo>
                  <a:pt x="165" y="546"/>
                </a:lnTo>
                <a:lnTo>
                  <a:pt x="166" y="547"/>
                </a:lnTo>
                <a:lnTo>
                  <a:pt x="166" y="547"/>
                </a:lnTo>
                <a:close/>
                <a:moveTo>
                  <a:pt x="155" y="540"/>
                </a:moveTo>
                <a:lnTo>
                  <a:pt x="155" y="540"/>
                </a:lnTo>
                <a:lnTo>
                  <a:pt x="158" y="541"/>
                </a:lnTo>
                <a:lnTo>
                  <a:pt x="161" y="543"/>
                </a:lnTo>
                <a:lnTo>
                  <a:pt x="161" y="543"/>
                </a:lnTo>
                <a:lnTo>
                  <a:pt x="160" y="543"/>
                </a:lnTo>
                <a:lnTo>
                  <a:pt x="155" y="540"/>
                </a:lnTo>
                <a:lnTo>
                  <a:pt x="155" y="540"/>
                </a:lnTo>
                <a:lnTo>
                  <a:pt x="156" y="541"/>
                </a:lnTo>
                <a:lnTo>
                  <a:pt x="155" y="540"/>
                </a:lnTo>
                <a:lnTo>
                  <a:pt x="155" y="540"/>
                </a:lnTo>
                <a:close/>
                <a:moveTo>
                  <a:pt x="124" y="513"/>
                </a:moveTo>
                <a:lnTo>
                  <a:pt x="124" y="513"/>
                </a:lnTo>
                <a:lnTo>
                  <a:pt x="129" y="515"/>
                </a:lnTo>
                <a:lnTo>
                  <a:pt x="131" y="516"/>
                </a:lnTo>
                <a:lnTo>
                  <a:pt x="131" y="517"/>
                </a:lnTo>
                <a:lnTo>
                  <a:pt x="131" y="517"/>
                </a:lnTo>
                <a:lnTo>
                  <a:pt x="127" y="515"/>
                </a:lnTo>
                <a:lnTo>
                  <a:pt x="124" y="513"/>
                </a:lnTo>
                <a:lnTo>
                  <a:pt x="124" y="513"/>
                </a:lnTo>
                <a:close/>
                <a:moveTo>
                  <a:pt x="113" y="502"/>
                </a:moveTo>
                <a:lnTo>
                  <a:pt x="113" y="502"/>
                </a:lnTo>
                <a:lnTo>
                  <a:pt x="117" y="504"/>
                </a:lnTo>
                <a:lnTo>
                  <a:pt x="117" y="504"/>
                </a:lnTo>
                <a:lnTo>
                  <a:pt x="113" y="502"/>
                </a:lnTo>
                <a:lnTo>
                  <a:pt x="113" y="502"/>
                </a:lnTo>
                <a:close/>
                <a:moveTo>
                  <a:pt x="112" y="502"/>
                </a:moveTo>
                <a:lnTo>
                  <a:pt x="112" y="502"/>
                </a:lnTo>
                <a:lnTo>
                  <a:pt x="117" y="507"/>
                </a:lnTo>
                <a:lnTo>
                  <a:pt x="119" y="508"/>
                </a:lnTo>
                <a:lnTo>
                  <a:pt x="119" y="509"/>
                </a:lnTo>
                <a:lnTo>
                  <a:pt x="119" y="509"/>
                </a:lnTo>
                <a:lnTo>
                  <a:pt x="115" y="505"/>
                </a:lnTo>
                <a:lnTo>
                  <a:pt x="112" y="502"/>
                </a:lnTo>
                <a:lnTo>
                  <a:pt x="112" y="502"/>
                </a:lnTo>
                <a:close/>
                <a:moveTo>
                  <a:pt x="100" y="488"/>
                </a:moveTo>
                <a:lnTo>
                  <a:pt x="100" y="488"/>
                </a:lnTo>
                <a:lnTo>
                  <a:pt x="103" y="491"/>
                </a:lnTo>
                <a:lnTo>
                  <a:pt x="103" y="491"/>
                </a:lnTo>
                <a:lnTo>
                  <a:pt x="100" y="488"/>
                </a:lnTo>
                <a:lnTo>
                  <a:pt x="100" y="488"/>
                </a:lnTo>
                <a:close/>
                <a:moveTo>
                  <a:pt x="101" y="492"/>
                </a:moveTo>
                <a:lnTo>
                  <a:pt x="101" y="492"/>
                </a:lnTo>
                <a:lnTo>
                  <a:pt x="96" y="484"/>
                </a:lnTo>
                <a:lnTo>
                  <a:pt x="99" y="485"/>
                </a:lnTo>
                <a:lnTo>
                  <a:pt x="101" y="490"/>
                </a:lnTo>
                <a:lnTo>
                  <a:pt x="102" y="492"/>
                </a:lnTo>
                <a:lnTo>
                  <a:pt x="101" y="492"/>
                </a:lnTo>
                <a:lnTo>
                  <a:pt x="101" y="492"/>
                </a:lnTo>
                <a:lnTo>
                  <a:pt x="101" y="491"/>
                </a:lnTo>
                <a:lnTo>
                  <a:pt x="101" y="491"/>
                </a:lnTo>
                <a:lnTo>
                  <a:pt x="101" y="492"/>
                </a:lnTo>
                <a:lnTo>
                  <a:pt x="101" y="492"/>
                </a:lnTo>
                <a:lnTo>
                  <a:pt x="101" y="492"/>
                </a:lnTo>
                <a:close/>
                <a:moveTo>
                  <a:pt x="100" y="491"/>
                </a:moveTo>
                <a:lnTo>
                  <a:pt x="100" y="491"/>
                </a:lnTo>
                <a:lnTo>
                  <a:pt x="96" y="486"/>
                </a:lnTo>
                <a:lnTo>
                  <a:pt x="95" y="486"/>
                </a:lnTo>
                <a:lnTo>
                  <a:pt x="95" y="486"/>
                </a:lnTo>
                <a:lnTo>
                  <a:pt x="97" y="488"/>
                </a:lnTo>
                <a:lnTo>
                  <a:pt x="100" y="491"/>
                </a:lnTo>
                <a:lnTo>
                  <a:pt x="100" y="491"/>
                </a:lnTo>
                <a:lnTo>
                  <a:pt x="100" y="490"/>
                </a:lnTo>
                <a:lnTo>
                  <a:pt x="100" y="491"/>
                </a:lnTo>
                <a:lnTo>
                  <a:pt x="100" y="491"/>
                </a:lnTo>
                <a:lnTo>
                  <a:pt x="100" y="491"/>
                </a:lnTo>
                <a:lnTo>
                  <a:pt x="100" y="491"/>
                </a:lnTo>
                <a:close/>
                <a:moveTo>
                  <a:pt x="88" y="479"/>
                </a:moveTo>
                <a:lnTo>
                  <a:pt x="88" y="479"/>
                </a:lnTo>
                <a:lnTo>
                  <a:pt x="91" y="481"/>
                </a:lnTo>
                <a:lnTo>
                  <a:pt x="91" y="481"/>
                </a:lnTo>
                <a:lnTo>
                  <a:pt x="89" y="480"/>
                </a:lnTo>
                <a:lnTo>
                  <a:pt x="88" y="479"/>
                </a:lnTo>
                <a:lnTo>
                  <a:pt x="88" y="479"/>
                </a:lnTo>
                <a:close/>
                <a:moveTo>
                  <a:pt x="107" y="507"/>
                </a:moveTo>
                <a:lnTo>
                  <a:pt x="107" y="507"/>
                </a:lnTo>
                <a:lnTo>
                  <a:pt x="112" y="510"/>
                </a:lnTo>
                <a:lnTo>
                  <a:pt x="112" y="510"/>
                </a:lnTo>
                <a:lnTo>
                  <a:pt x="107" y="507"/>
                </a:lnTo>
                <a:lnTo>
                  <a:pt x="107" y="507"/>
                </a:lnTo>
                <a:close/>
                <a:moveTo>
                  <a:pt x="107" y="508"/>
                </a:moveTo>
                <a:lnTo>
                  <a:pt x="107" y="508"/>
                </a:lnTo>
                <a:lnTo>
                  <a:pt x="111" y="511"/>
                </a:lnTo>
                <a:lnTo>
                  <a:pt x="111" y="511"/>
                </a:lnTo>
                <a:lnTo>
                  <a:pt x="107" y="508"/>
                </a:lnTo>
                <a:lnTo>
                  <a:pt x="107" y="508"/>
                </a:lnTo>
                <a:close/>
                <a:moveTo>
                  <a:pt x="102" y="502"/>
                </a:moveTo>
                <a:lnTo>
                  <a:pt x="102" y="502"/>
                </a:lnTo>
                <a:lnTo>
                  <a:pt x="102" y="502"/>
                </a:lnTo>
                <a:lnTo>
                  <a:pt x="102" y="502"/>
                </a:lnTo>
                <a:lnTo>
                  <a:pt x="103" y="504"/>
                </a:lnTo>
                <a:lnTo>
                  <a:pt x="105" y="504"/>
                </a:lnTo>
                <a:lnTo>
                  <a:pt x="102" y="502"/>
                </a:lnTo>
                <a:lnTo>
                  <a:pt x="102" y="502"/>
                </a:lnTo>
                <a:lnTo>
                  <a:pt x="103" y="503"/>
                </a:lnTo>
                <a:lnTo>
                  <a:pt x="102" y="502"/>
                </a:lnTo>
                <a:lnTo>
                  <a:pt x="102" y="502"/>
                </a:lnTo>
                <a:close/>
                <a:moveTo>
                  <a:pt x="101" y="504"/>
                </a:moveTo>
                <a:lnTo>
                  <a:pt x="101" y="504"/>
                </a:lnTo>
                <a:lnTo>
                  <a:pt x="103" y="507"/>
                </a:lnTo>
                <a:lnTo>
                  <a:pt x="101" y="504"/>
                </a:lnTo>
                <a:lnTo>
                  <a:pt x="101" y="504"/>
                </a:lnTo>
                <a:lnTo>
                  <a:pt x="102" y="505"/>
                </a:lnTo>
                <a:lnTo>
                  <a:pt x="101" y="504"/>
                </a:lnTo>
                <a:lnTo>
                  <a:pt x="101" y="504"/>
                </a:lnTo>
                <a:close/>
                <a:moveTo>
                  <a:pt x="76" y="463"/>
                </a:moveTo>
                <a:lnTo>
                  <a:pt x="76" y="463"/>
                </a:lnTo>
                <a:lnTo>
                  <a:pt x="78" y="466"/>
                </a:lnTo>
                <a:lnTo>
                  <a:pt x="78" y="466"/>
                </a:lnTo>
                <a:lnTo>
                  <a:pt x="76" y="463"/>
                </a:lnTo>
                <a:lnTo>
                  <a:pt x="76" y="463"/>
                </a:lnTo>
                <a:close/>
                <a:moveTo>
                  <a:pt x="96" y="497"/>
                </a:moveTo>
                <a:lnTo>
                  <a:pt x="96" y="497"/>
                </a:lnTo>
                <a:lnTo>
                  <a:pt x="99" y="499"/>
                </a:lnTo>
                <a:lnTo>
                  <a:pt x="99" y="499"/>
                </a:lnTo>
                <a:lnTo>
                  <a:pt x="96" y="497"/>
                </a:lnTo>
                <a:lnTo>
                  <a:pt x="96" y="497"/>
                </a:lnTo>
                <a:close/>
                <a:moveTo>
                  <a:pt x="78" y="469"/>
                </a:moveTo>
                <a:lnTo>
                  <a:pt x="78" y="469"/>
                </a:lnTo>
                <a:lnTo>
                  <a:pt x="70" y="460"/>
                </a:lnTo>
                <a:lnTo>
                  <a:pt x="78" y="469"/>
                </a:lnTo>
                <a:lnTo>
                  <a:pt x="78" y="469"/>
                </a:lnTo>
                <a:lnTo>
                  <a:pt x="77" y="467"/>
                </a:lnTo>
                <a:lnTo>
                  <a:pt x="78" y="469"/>
                </a:lnTo>
                <a:lnTo>
                  <a:pt x="78" y="469"/>
                </a:lnTo>
                <a:close/>
                <a:moveTo>
                  <a:pt x="67" y="454"/>
                </a:moveTo>
                <a:lnTo>
                  <a:pt x="67" y="454"/>
                </a:lnTo>
                <a:lnTo>
                  <a:pt x="68" y="457"/>
                </a:lnTo>
                <a:lnTo>
                  <a:pt x="70" y="458"/>
                </a:lnTo>
                <a:lnTo>
                  <a:pt x="70" y="456"/>
                </a:lnTo>
                <a:lnTo>
                  <a:pt x="67" y="454"/>
                </a:lnTo>
                <a:lnTo>
                  <a:pt x="67" y="454"/>
                </a:lnTo>
                <a:lnTo>
                  <a:pt x="66" y="454"/>
                </a:lnTo>
                <a:lnTo>
                  <a:pt x="67" y="454"/>
                </a:lnTo>
                <a:lnTo>
                  <a:pt x="67" y="455"/>
                </a:lnTo>
                <a:lnTo>
                  <a:pt x="67" y="454"/>
                </a:lnTo>
                <a:lnTo>
                  <a:pt x="67" y="454"/>
                </a:lnTo>
                <a:close/>
                <a:moveTo>
                  <a:pt x="62" y="450"/>
                </a:moveTo>
                <a:lnTo>
                  <a:pt x="62" y="450"/>
                </a:lnTo>
                <a:lnTo>
                  <a:pt x="65" y="451"/>
                </a:lnTo>
                <a:lnTo>
                  <a:pt x="66" y="452"/>
                </a:lnTo>
                <a:lnTo>
                  <a:pt x="67" y="452"/>
                </a:lnTo>
                <a:lnTo>
                  <a:pt x="66" y="451"/>
                </a:lnTo>
                <a:lnTo>
                  <a:pt x="62" y="450"/>
                </a:lnTo>
                <a:lnTo>
                  <a:pt x="62" y="450"/>
                </a:lnTo>
                <a:lnTo>
                  <a:pt x="62" y="449"/>
                </a:lnTo>
                <a:lnTo>
                  <a:pt x="62" y="449"/>
                </a:lnTo>
                <a:lnTo>
                  <a:pt x="62" y="450"/>
                </a:lnTo>
                <a:lnTo>
                  <a:pt x="62" y="450"/>
                </a:lnTo>
                <a:lnTo>
                  <a:pt x="62" y="450"/>
                </a:lnTo>
                <a:close/>
                <a:moveTo>
                  <a:pt x="58" y="438"/>
                </a:moveTo>
                <a:lnTo>
                  <a:pt x="58" y="438"/>
                </a:lnTo>
                <a:lnTo>
                  <a:pt x="60" y="442"/>
                </a:lnTo>
                <a:lnTo>
                  <a:pt x="60" y="442"/>
                </a:lnTo>
                <a:lnTo>
                  <a:pt x="58" y="438"/>
                </a:lnTo>
                <a:lnTo>
                  <a:pt x="58" y="438"/>
                </a:lnTo>
                <a:close/>
                <a:moveTo>
                  <a:pt x="37" y="301"/>
                </a:moveTo>
                <a:lnTo>
                  <a:pt x="37" y="301"/>
                </a:lnTo>
                <a:lnTo>
                  <a:pt x="36" y="296"/>
                </a:lnTo>
                <a:lnTo>
                  <a:pt x="37" y="297"/>
                </a:lnTo>
                <a:lnTo>
                  <a:pt x="37" y="299"/>
                </a:lnTo>
                <a:lnTo>
                  <a:pt x="37" y="301"/>
                </a:lnTo>
                <a:lnTo>
                  <a:pt x="37" y="301"/>
                </a:lnTo>
                <a:lnTo>
                  <a:pt x="37" y="301"/>
                </a:lnTo>
                <a:lnTo>
                  <a:pt x="37" y="301"/>
                </a:lnTo>
                <a:lnTo>
                  <a:pt x="37" y="301"/>
                </a:lnTo>
                <a:lnTo>
                  <a:pt x="37" y="301"/>
                </a:lnTo>
                <a:close/>
                <a:moveTo>
                  <a:pt x="42" y="414"/>
                </a:moveTo>
                <a:lnTo>
                  <a:pt x="42" y="414"/>
                </a:lnTo>
                <a:lnTo>
                  <a:pt x="42" y="414"/>
                </a:lnTo>
                <a:lnTo>
                  <a:pt x="43" y="415"/>
                </a:lnTo>
                <a:lnTo>
                  <a:pt x="44" y="419"/>
                </a:lnTo>
                <a:lnTo>
                  <a:pt x="44" y="419"/>
                </a:lnTo>
                <a:lnTo>
                  <a:pt x="42" y="414"/>
                </a:lnTo>
                <a:lnTo>
                  <a:pt x="42" y="414"/>
                </a:lnTo>
                <a:close/>
                <a:moveTo>
                  <a:pt x="37" y="293"/>
                </a:moveTo>
                <a:lnTo>
                  <a:pt x="37" y="293"/>
                </a:lnTo>
                <a:lnTo>
                  <a:pt x="36" y="284"/>
                </a:lnTo>
                <a:lnTo>
                  <a:pt x="36" y="283"/>
                </a:lnTo>
                <a:lnTo>
                  <a:pt x="36" y="285"/>
                </a:lnTo>
                <a:lnTo>
                  <a:pt x="37" y="290"/>
                </a:lnTo>
                <a:lnTo>
                  <a:pt x="37" y="292"/>
                </a:lnTo>
                <a:lnTo>
                  <a:pt x="37" y="293"/>
                </a:lnTo>
                <a:lnTo>
                  <a:pt x="37" y="293"/>
                </a:lnTo>
                <a:lnTo>
                  <a:pt x="37" y="292"/>
                </a:lnTo>
                <a:lnTo>
                  <a:pt x="37" y="293"/>
                </a:lnTo>
                <a:lnTo>
                  <a:pt x="37" y="293"/>
                </a:lnTo>
                <a:close/>
                <a:moveTo>
                  <a:pt x="36" y="278"/>
                </a:moveTo>
                <a:lnTo>
                  <a:pt x="36" y="278"/>
                </a:lnTo>
                <a:lnTo>
                  <a:pt x="36" y="283"/>
                </a:lnTo>
                <a:lnTo>
                  <a:pt x="36" y="283"/>
                </a:lnTo>
                <a:lnTo>
                  <a:pt x="36" y="279"/>
                </a:lnTo>
                <a:lnTo>
                  <a:pt x="36" y="278"/>
                </a:lnTo>
                <a:lnTo>
                  <a:pt x="36" y="278"/>
                </a:lnTo>
                <a:lnTo>
                  <a:pt x="36" y="278"/>
                </a:lnTo>
                <a:close/>
                <a:moveTo>
                  <a:pt x="34" y="417"/>
                </a:moveTo>
                <a:lnTo>
                  <a:pt x="34" y="417"/>
                </a:lnTo>
                <a:lnTo>
                  <a:pt x="36" y="422"/>
                </a:lnTo>
                <a:lnTo>
                  <a:pt x="36" y="422"/>
                </a:lnTo>
                <a:lnTo>
                  <a:pt x="35" y="420"/>
                </a:lnTo>
                <a:lnTo>
                  <a:pt x="34" y="417"/>
                </a:lnTo>
                <a:lnTo>
                  <a:pt x="34" y="417"/>
                </a:lnTo>
                <a:close/>
                <a:moveTo>
                  <a:pt x="29" y="409"/>
                </a:moveTo>
                <a:lnTo>
                  <a:pt x="29" y="409"/>
                </a:lnTo>
                <a:lnTo>
                  <a:pt x="25" y="407"/>
                </a:lnTo>
                <a:lnTo>
                  <a:pt x="24" y="405"/>
                </a:lnTo>
                <a:lnTo>
                  <a:pt x="24" y="407"/>
                </a:lnTo>
                <a:lnTo>
                  <a:pt x="24" y="408"/>
                </a:lnTo>
                <a:lnTo>
                  <a:pt x="28" y="410"/>
                </a:lnTo>
                <a:lnTo>
                  <a:pt x="29" y="410"/>
                </a:lnTo>
                <a:lnTo>
                  <a:pt x="29" y="409"/>
                </a:lnTo>
                <a:lnTo>
                  <a:pt x="29" y="409"/>
                </a:lnTo>
                <a:lnTo>
                  <a:pt x="29" y="409"/>
                </a:lnTo>
                <a:lnTo>
                  <a:pt x="29" y="409"/>
                </a:lnTo>
                <a:lnTo>
                  <a:pt x="29" y="409"/>
                </a:lnTo>
                <a:lnTo>
                  <a:pt x="29" y="409"/>
                </a:lnTo>
                <a:lnTo>
                  <a:pt x="29" y="409"/>
                </a:lnTo>
                <a:close/>
                <a:moveTo>
                  <a:pt x="26" y="407"/>
                </a:moveTo>
                <a:lnTo>
                  <a:pt x="26" y="407"/>
                </a:lnTo>
                <a:lnTo>
                  <a:pt x="30" y="414"/>
                </a:lnTo>
                <a:lnTo>
                  <a:pt x="30" y="414"/>
                </a:lnTo>
                <a:lnTo>
                  <a:pt x="29" y="410"/>
                </a:lnTo>
                <a:lnTo>
                  <a:pt x="26" y="407"/>
                </a:lnTo>
                <a:lnTo>
                  <a:pt x="26" y="407"/>
                </a:lnTo>
                <a:close/>
                <a:moveTo>
                  <a:pt x="38" y="246"/>
                </a:moveTo>
                <a:lnTo>
                  <a:pt x="38" y="246"/>
                </a:lnTo>
                <a:lnTo>
                  <a:pt x="38" y="243"/>
                </a:lnTo>
                <a:lnTo>
                  <a:pt x="40" y="239"/>
                </a:lnTo>
                <a:lnTo>
                  <a:pt x="40" y="239"/>
                </a:lnTo>
                <a:lnTo>
                  <a:pt x="38" y="244"/>
                </a:lnTo>
                <a:lnTo>
                  <a:pt x="38" y="246"/>
                </a:lnTo>
                <a:lnTo>
                  <a:pt x="38" y="246"/>
                </a:lnTo>
                <a:close/>
                <a:moveTo>
                  <a:pt x="23" y="397"/>
                </a:moveTo>
                <a:lnTo>
                  <a:pt x="23" y="397"/>
                </a:lnTo>
                <a:lnTo>
                  <a:pt x="23" y="396"/>
                </a:lnTo>
                <a:lnTo>
                  <a:pt x="23" y="396"/>
                </a:lnTo>
                <a:lnTo>
                  <a:pt x="24" y="398"/>
                </a:lnTo>
                <a:lnTo>
                  <a:pt x="24" y="401"/>
                </a:lnTo>
                <a:lnTo>
                  <a:pt x="23" y="397"/>
                </a:lnTo>
                <a:lnTo>
                  <a:pt x="23" y="397"/>
                </a:lnTo>
                <a:lnTo>
                  <a:pt x="23" y="398"/>
                </a:lnTo>
                <a:lnTo>
                  <a:pt x="23" y="397"/>
                </a:lnTo>
                <a:lnTo>
                  <a:pt x="23" y="397"/>
                </a:lnTo>
                <a:close/>
                <a:moveTo>
                  <a:pt x="20" y="387"/>
                </a:moveTo>
                <a:lnTo>
                  <a:pt x="20" y="387"/>
                </a:lnTo>
                <a:lnTo>
                  <a:pt x="19" y="384"/>
                </a:lnTo>
                <a:lnTo>
                  <a:pt x="19" y="384"/>
                </a:lnTo>
                <a:lnTo>
                  <a:pt x="20" y="387"/>
                </a:lnTo>
                <a:lnTo>
                  <a:pt x="20" y="387"/>
                </a:lnTo>
                <a:lnTo>
                  <a:pt x="20" y="387"/>
                </a:lnTo>
                <a:lnTo>
                  <a:pt x="20" y="387"/>
                </a:lnTo>
                <a:close/>
                <a:moveTo>
                  <a:pt x="19" y="392"/>
                </a:moveTo>
                <a:lnTo>
                  <a:pt x="19" y="392"/>
                </a:lnTo>
                <a:lnTo>
                  <a:pt x="19" y="391"/>
                </a:lnTo>
                <a:lnTo>
                  <a:pt x="19" y="392"/>
                </a:lnTo>
                <a:lnTo>
                  <a:pt x="20" y="393"/>
                </a:lnTo>
                <a:lnTo>
                  <a:pt x="21" y="393"/>
                </a:lnTo>
                <a:lnTo>
                  <a:pt x="19" y="392"/>
                </a:lnTo>
                <a:lnTo>
                  <a:pt x="19" y="392"/>
                </a:lnTo>
                <a:lnTo>
                  <a:pt x="19" y="391"/>
                </a:lnTo>
                <a:lnTo>
                  <a:pt x="19" y="392"/>
                </a:lnTo>
                <a:lnTo>
                  <a:pt x="19" y="392"/>
                </a:lnTo>
                <a:close/>
                <a:moveTo>
                  <a:pt x="43" y="224"/>
                </a:moveTo>
                <a:lnTo>
                  <a:pt x="43" y="224"/>
                </a:lnTo>
                <a:lnTo>
                  <a:pt x="42" y="226"/>
                </a:lnTo>
                <a:lnTo>
                  <a:pt x="41" y="227"/>
                </a:lnTo>
                <a:lnTo>
                  <a:pt x="41" y="227"/>
                </a:lnTo>
                <a:lnTo>
                  <a:pt x="43" y="224"/>
                </a:lnTo>
                <a:lnTo>
                  <a:pt x="43" y="224"/>
                </a:lnTo>
                <a:lnTo>
                  <a:pt x="42" y="224"/>
                </a:lnTo>
                <a:lnTo>
                  <a:pt x="43" y="224"/>
                </a:lnTo>
                <a:lnTo>
                  <a:pt x="43" y="224"/>
                </a:lnTo>
                <a:close/>
                <a:moveTo>
                  <a:pt x="13" y="369"/>
                </a:moveTo>
                <a:lnTo>
                  <a:pt x="13" y="369"/>
                </a:lnTo>
                <a:lnTo>
                  <a:pt x="11" y="367"/>
                </a:lnTo>
                <a:lnTo>
                  <a:pt x="12" y="369"/>
                </a:lnTo>
                <a:lnTo>
                  <a:pt x="13" y="372"/>
                </a:lnTo>
                <a:lnTo>
                  <a:pt x="14" y="372"/>
                </a:lnTo>
                <a:lnTo>
                  <a:pt x="13" y="369"/>
                </a:lnTo>
                <a:lnTo>
                  <a:pt x="13" y="369"/>
                </a:lnTo>
                <a:lnTo>
                  <a:pt x="13" y="369"/>
                </a:lnTo>
                <a:lnTo>
                  <a:pt x="13" y="369"/>
                </a:lnTo>
                <a:lnTo>
                  <a:pt x="13" y="369"/>
                </a:lnTo>
                <a:close/>
                <a:moveTo>
                  <a:pt x="46" y="215"/>
                </a:moveTo>
                <a:lnTo>
                  <a:pt x="44" y="218"/>
                </a:lnTo>
                <a:lnTo>
                  <a:pt x="44" y="218"/>
                </a:lnTo>
                <a:lnTo>
                  <a:pt x="46" y="215"/>
                </a:lnTo>
                <a:lnTo>
                  <a:pt x="46" y="215"/>
                </a:lnTo>
                <a:lnTo>
                  <a:pt x="46" y="215"/>
                </a:lnTo>
                <a:lnTo>
                  <a:pt x="46" y="215"/>
                </a:lnTo>
                <a:close/>
                <a:moveTo>
                  <a:pt x="9" y="356"/>
                </a:moveTo>
                <a:lnTo>
                  <a:pt x="9" y="356"/>
                </a:lnTo>
                <a:lnTo>
                  <a:pt x="8" y="351"/>
                </a:lnTo>
                <a:lnTo>
                  <a:pt x="9" y="356"/>
                </a:lnTo>
                <a:lnTo>
                  <a:pt x="9" y="356"/>
                </a:lnTo>
                <a:lnTo>
                  <a:pt x="9" y="355"/>
                </a:lnTo>
                <a:lnTo>
                  <a:pt x="9" y="356"/>
                </a:lnTo>
                <a:lnTo>
                  <a:pt x="9" y="356"/>
                </a:lnTo>
                <a:close/>
                <a:moveTo>
                  <a:pt x="52" y="195"/>
                </a:moveTo>
                <a:lnTo>
                  <a:pt x="52" y="195"/>
                </a:lnTo>
                <a:lnTo>
                  <a:pt x="53" y="192"/>
                </a:lnTo>
                <a:lnTo>
                  <a:pt x="53" y="195"/>
                </a:lnTo>
                <a:lnTo>
                  <a:pt x="50" y="197"/>
                </a:lnTo>
                <a:lnTo>
                  <a:pt x="52" y="195"/>
                </a:lnTo>
                <a:lnTo>
                  <a:pt x="52" y="195"/>
                </a:lnTo>
                <a:lnTo>
                  <a:pt x="52" y="196"/>
                </a:lnTo>
                <a:lnTo>
                  <a:pt x="52" y="195"/>
                </a:lnTo>
                <a:lnTo>
                  <a:pt x="52" y="195"/>
                </a:lnTo>
                <a:close/>
                <a:moveTo>
                  <a:pt x="6" y="339"/>
                </a:moveTo>
                <a:lnTo>
                  <a:pt x="6" y="339"/>
                </a:lnTo>
                <a:lnTo>
                  <a:pt x="5" y="332"/>
                </a:lnTo>
                <a:lnTo>
                  <a:pt x="5" y="332"/>
                </a:lnTo>
                <a:lnTo>
                  <a:pt x="6" y="333"/>
                </a:lnTo>
                <a:lnTo>
                  <a:pt x="6" y="337"/>
                </a:lnTo>
                <a:lnTo>
                  <a:pt x="6" y="339"/>
                </a:lnTo>
                <a:lnTo>
                  <a:pt x="6" y="339"/>
                </a:lnTo>
                <a:lnTo>
                  <a:pt x="6" y="339"/>
                </a:lnTo>
                <a:lnTo>
                  <a:pt x="6" y="339"/>
                </a:lnTo>
                <a:lnTo>
                  <a:pt x="6" y="339"/>
                </a:lnTo>
                <a:close/>
                <a:moveTo>
                  <a:pt x="55" y="186"/>
                </a:moveTo>
                <a:lnTo>
                  <a:pt x="55" y="186"/>
                </a:lnTo>
                <a:lnTo>
                  <a:pt x="55" y="187"/>
                </a:lnTo>
                <a:lnTo>
                  <a:pt x="55" y="187"/>
                </a:lnTo>
                <a:lnTo>
                  <a:pt x="54" y="187"/>
                </a:lnTo>
                <a:lnTo>
                  <a:pt x="55" y="186"/>
                </a:lnTo>
                <a:lnTo>
                  <a:pt x="55" y="186"/>
                </a:lnTo>
                <a:close/>
                <a:moveTo>
                  <a:pt x="5" y="328"/>
                </a:moveTo>
                <a:lnTo>
                  <a:pt x="5" y="328"/>
                </a:lnTo>
                <a:lnTo>
                  <a:pt x="5" y="326"/>
                </a:lnTo>
                <a:lnTo>
                  <a:pt x="5" y="328"/>
                </a:lnTo>
                <a:lnTo>
                  <a:pt x="5" y="330"/>
                </a:lnTo>
                <a:lnTo>
                  <a:pt x="5" y="328"/>
                </a:lnTo>
                <a:lnTo>
                  <a:pt x="5" y="328"/>
                </a:lnTo>
                <a:lnTo>
                  <a:pt x="5" y="327"/>
                </a:lnTo>
                <a:lnTo>
                  <a:pt x="5" y="328"/>
                </a:lnTo>
                <a:lnTo>
                  <a:pt x="5" y="330"/>
                </a:lnTo>
                <a:lnTo>
                  <a:pt x="5" y="328"/>
                </a:lnTo>
                <a:lnTo>
                  <a:pt x="5" y="328"/>
                </a:lnTo>
                <a:close/>
                <a:moveTo>
                  <a:pt x="56" y="183"/>
                </a:moveTo>
                <a:lnTo>
                  <a:pt x="56" y="183"/>
                </a:lnTo>
                <a:lnTo>
                  <a:pt x="55" y="185"/>
                </a:lnTo>
                <a:lnTo>
                  <a:pt x="55" y="185"/>
                </a:lnTo>
                <a:lnTo>
                  <a:pt x="56" y="183"/>
                </a:lnTo>
                <a:lnTo>
                  <a:pt x="56" y="183"/>
                </a:lnTo>
                <a:close/>
                <a:moveTo>
                  <a:pt x="3" y="321"/>
                </a:moveTo>
                <a:lnTo>
                  <a:pt x="3" y="321"/>
                </a:lnTo>
                <a:lnTo>
                  <a:pt x="5" y="330"/>
                </a:lnTo>
                <a:lnTo>
                  <a:pt x="5" y="331"/>
                </a:lnTo>
                <a:lnTo>
                  <a:pt x="3" y="330"/>
                </a:lnTo>
                <a:lnTo>
                  <a:pt x="3" y="326"/>
                </a:lnTo>
                <a:lnTo>
                  <a:pt x="3" y="321"/>
                </a:lnTo>
                <a:lnTo>
                  <a:pt x="3" y="321"/>
                </a:lnTo>
                <a:lnTo>
                  <a:pt x="3" y="322"/>
                </a:lnTo>
                <a:lnTo>
                  <a:pt x="3" y="321"/>
                </a:lnTo>
                <a:lnTo>
                  <a:pt x="3" y="321"/>
                </a:lnTo>
                <a:close/>
                <a:moveTo>
                  <a:pt x="3" y="318"/>
                </a:moveTo>
                <a:lnTo>
                  <a:pt x="3" y="318"/>
                </a:lnTo>
                <a:lnTo>
                  <a:pt x="5" y="322"/>
                </a:lnTo>
                <a:lnTo>
                  <a:pt x="5" y="325"/>
                </a:lnTo>
                <a:lnTo>
                  <a:pt x="3" y="324"/>
                </a:lnTo>
                <a:lnTo>
                  <a:pt x="3" y="318"/>
                </a:lnTo>
                <a:lnTo>
                  <a:pt x="3" y="318"/>
                </a:lnTo>
                <a:lnTo>
                  <a:pt x="3" y="319"/>
                </a:lnTo>
                <a:lnTo>
                  <a:pt x="3" y="318"/>
                </a:lnTo>
                <a:lnTo>
                  <a:pt x="3" y="318"/>
                </a:lnTo>
                <a:close/>
                <a:moveTo>
                  <a:pt x="61" y="172"/>
                </a:moveTo>
                <a:lnTo>
                  <a:pt x="61" y="172"/>
                </a:lnTo>
                <a:lnTo>
                  <a:pt x="59" y="178"/>
                </a:lnTo>
                <a:lnTo>
                  <a:pt x="61" y="172"/>
                </a:lnTo>
                <a:lnTo>
                  <a:pt x="61" y="172"/>
                </a:lnTo>
                <a:lnTo>
                  <a:pt x="61" y="173"/>
                </a:lnTo>
                <a:lnTo>
                  <a:pt x="61" y="172"/>
                </a:lnTo>
                <a:lnTo>
                  <a:pt x="61" y="172"/>
                </a:lnTo>
                <a:close/>
                <a:moveTo>
                  <a:pt x="1" y="313"/>
                </a:moveTo>
                <a:lnTo>
                  <a:pt x="1" y="313"/>
                </a:lnTo>
                <a:lnTo>
                  <a:pt x="2" y="312"/>
                </a:lnTo>
                <a:lnTo>
                  <a:pt x="2" y="312"/>
                </a:lnTo>
                <a:lnTo>
                  <a:pt x="3" y="314"/>
                </a:lnTo>
                <a:lnTo>
                  <a:pt x="3" y="315"/>
                </a:lnTo>
                <a:lnTo>
                  <a:pt x="1" y="313"/>
                </a:lnTo>
                <a:lnTo>
                  <a:pt x="1" y="313"/>
                </a:lnTo>
                <a:lnTo>
                  <a:pt x="1" y="313"/>
                </a:lnTo>
                <a:lnTo>
                  <a:pt x="2" y="313"/>
                </a:lnTo>
                <a:lnTo>
                  <a:pt x="2" y="314"/>
                </a:lnTo>
                <a:lnTo>
                  <a:pt x="1" y="313"/>
                </a:lnTo>
                <a:lnTo>
                  <a:pt x="1" y="313"/>
                </a:lnTo>
                <a:close/>
                <a:moveTo>
                  <a:pt x="2" y="305"/>
                </a:moveTo>
                <a:lnTo>
                  <a:pt x="2" y="305"/>
                </a:lnTo>
                <a:lnTo>
                  <a:pt x="2" y="301"/>
                </a:lnTo>
                <a:lnTo>
                  <a:pt x="2" y="301"/>
                </a:lnTo>
                <a:lnTo>
                  <a:pt x="2" y="304"/>
                </a:lnTo>
                <a:lnTo>
                  <a:pt x="2" y="305"/>
                </a:lnTo>
                <a:lnTo>
                  <a:pt x="2" y="305"/>
                </a:lnTo>
                <a:close/>
                <a:moveTo>
                  <a:pt x="1" y="293"/>
                </a:moveTo>
                <a:lnTo>
                  <a:pt x="1" y="293"/>
                </a:lnTo>
                <a:lnTo>
                  <a:pt x="1" y="290"/>
                </a:lnTo>
                <a:lnTo>
                  <a:pt x="1" y="293"/>
                </a:lnTo>
                <a:lnTo>
                  <a:pt x="1" y="293"/>
                </a:lnTo>
                <a:lnTo>
                  <a:pt x="1" y="293"/>
                </a:lnTo>
                <a:lnTo>
                  <a:pt x="1" y="293"/>
                </a:lnTo>
                <a:lnTo>
                  <a:pt x="1" y="293"/>
                </a:lnTo>
                <a:close/>
                <a:moveTo>
                  <a:pt x="2" y="281"/>
                </a:moveTo>
                <a:lnTo>
                  <a:pt x="2" y="281"/>
                </a:lnTo>
                <a:lnTo>
                  <a:pt x="1" y="286"/>
                </a:lnTo>
                <a:lnTo>
                  <a:pt x="1" y="286"/>
                </a:lnTo>
                <a:lnTo>
                  <a:pt x="1" y="286"/>
                </a:lnTo>
                <a:lnTo>
                  <a:pt x="2" y="284"/>
                </a:lnTo>
                <a:lnTo>
                  <a:pt x="2" y="281"/>
                </a:lnTo>
                <a:lnTo>
                  <a:pt x="2" y="281"/>
                </a:lnTo>
                <a:lnTo>
                  <a:pt x="1" y="281"/>
                </a:lnTo>
                <a:lnTo>
                  <a:pt x="2" y="281"/>
                </a:lnTo>
                <a:lnTo>
                  <a:pt x="2" y="281"/>
                </a:lnTo>
                <a:close/>
                <a:moveTo>
                  <a:pt x="2" y="283"/>
                </a:moveTo>
                <a:lnTo>
                  <a:pt x="2" y="283"/>
                </a:lnTo>
                <a:lnTo>
                  <a:pt x="2" y="281"/>
                </a:lnTo>
                <a:lnTo>
                  <a:pt x="2" y="283"/>
                </a:lnTo>
                <a:lnTo>
                  <a:pt x="2" y="283"/>
                </a:lnTo>
                <a:lnTo>
                  <a:pt x="2" y="283"/>
                </a:lnTo>
                <a:lnTo>
                  <a:pt x="2" y="283"/>
                </a:lnTo>
                <a:lnTo>
                  <a:pt x="2" y="283"/>
                </a:lnTo>
                <a:close/>
                <a:moveTo>
                  <a:pt x="2" y="271"/>
                </a:moveTo>
                <a:lnTo>
                  <a:pt x="2" y="271"/>
                </a:lnTo>
                <a:lnTo>
                  <a:pt x="2" y="279"/>
                </a:lnTo>
                <a:lnTo>
                  <a:pt x="2" y="279"/>
                </a:lnTo>
                <a:lnTo>
                  <a:pt x="2" y="271"/>
                </a:lnTo>
                <a:lnTo>
                  <a:pt x="2" y="271"/>
                </a:lnTo>
                <a:close/>
                <a:moveTo>
                  <a:pt x="1" y="268"/>
                </a:moveTo>
                <a:lnTo>
                  <a:pt x="1" y="268"/>
                </a:lnTo>
                <a:lnTo>
                  <a:pt x="2" y="272"/>
                </a:lnTo>
                <a:lnTo>
                  <a:pt x="1" y="275"/>
                </a:lnTo>
                <a:lnTo>
                  <a:pt x="1" y="275"/>
                </a:lnTo>
                <a:lnTo>
                  <a:pt x="1" y="272"/>
                </a:lnTo>
                <a:lnTo>
                  <a:pt x="1" y="268"/>
                </a:lnTo>
                <a:lnTo>
                  <a:pt x="1" y="268"/>
                </a:lnTo>
                <a:close/>
                <a:moveTo>
                  <a:pt x="3" y="255"/>
                </a:moveTo>
                <a:lnTo>
                  <a:pt x="3" y="255"/>
                </a:lnTo>
                <a:lnTo>
                  <a:pt x="3" y="259"/>
                </a:lnTo>
                <a:lnTo>
                  <a:pt x="5" y="259"/>
                </a:lnTo>
                <a:lnTo>
                  <a:pt x="6" y="257"/>
                </a:lnTo>
                <a:lnTo>
                  <a:pt x="3" y="255"/>
                </a:lnTo>
                <a:lnTo>
                  <a:pt x="3" y="255"/>
                </a:lnTo>
                <a:lnTo>
                  <a:pt x="5" y="255"/>
                </a:lnTo>
                <a:lnTo>
                  <a:pt x="3" y="255"/>
                </a:lnTo>
                <a:lnTo>
                  <a:pt x="3" y="255"/>
                </a:lnTo>
                <a:close/>
                <a:moveTo>
                  <a:pt x="8" y="224"/>
                </a:moveTo>
                <a:lnTo>
                  <a:pt x="8" y="224"/>
                </a:lnTo>
                <a:lnTo>
                  <a:pt x="7" y="221"/>
                </a:lnTo>
                <a:lnTo>
                  <a:pt x="7" y="224"/>
                </a:lnTo>
                <a:lnTo>
                  <a:pt x="7" y="225"/>
                </a:lnTo>
                <a:lnTo>
                  <a:pt x="8" y="224"/>
                </a:lnTo>
                <a:lnTo>
                  <a:pt x="8" y="224"/>
                </a:lnTo>
                <a:lnTo>
                  <a:pt x="7" y="225"/>
                </a:lnTo>
                <a:lnTo>
                  <a:pt x="8" y="224"/>
                </a:lnTo>
                <a:lnTo>
                  <a:pt x="8" y="224"/>
                </a:lnTo>
                <a:close/>
                <a:moveTo>
                  <a:pt x="132" y="45"/>
                </a:moveTo>
                <a:lnTo>
                  <a:pt x="132" y="45"/>
                </a:lnTo>
                <a:lnTo>
                  <a:pt x="135" y="44"/>
                </a:lnTo>
                <a:lnTo>
                  <a:pt x="136" y="44"/>
                </a:lnTo>
                <a:lnTo>
                  <a:pt x="133" y="47"/>
                </a:lnTo>
                <a:lnTo>
                  <a:pt x="131" y="49"/>
                </a:lnTo>
                <a:lnTo>
                  <a:pt x="130" y="48"/>
                </a:lnTo>
                <a:lnTo>
                  <a:pt x="132" y="45"/>
                </a:lnTo>
                <a:lnTo>
                  <a:pt x="132" y="45"/>
                </a:lnTo>
                <a:lnTo>
                  <a:pt x="132" y="45"/>
                </a:lnTo>
                <a:lnTo>
                  <a:pt x="132" y="45"/>
                </a:lnTo>
                <a:lnTo>
                  <a:pt x="131" y="45"/>
                </a:lnTo>
                <a:lnTo>
                  <a:pt x="132" y="45"/>
                </a:lnTo>
                <a:lnTo>
                  <a:pt x="132" y="45"/>
                </a:lnTo>
                <a:close/>
                <a:moveTo>
                  <a:pt x="147" y="37"/>
                </a:moveTo>
                <a:lnTo>
                  <a:pt x="147" y="37"/>
                </a:lnTo>
                <a:lnTo>
                  <a:pt x="144" y="38"/>
                </a:lnTo>
                <a:lnTo>
                  <a:pt x="143" y="39"/>
                </a:lnTo>
                <a:lnTo>
                  <a:pt x="143" y="38"/>
                </a:lnTo>
                <a:lnTo>
                  <a:pt x="143" y="38"/>
                </a:lnTo>
                <a:lnTo>
                  <a:pt x="146" y="37"/>
                </a:lnTo>
                <a:lnTo>
                  <a:pt x="147" y="37"/>
                </a:lnTo>
                <a:lnTo>
                  <a:pt x="147" y="37"/>
                </a:lnTo>
                <a:close/>
                <a:moveTo>
                  <a:pt x="339" y="37"/>
                </a:moveTo>
                <a:lnTo>
                  <a:pt x="339" y="37"/>
                </a:lnTo>
                <a:lnTo>
                  <a:pt x="336" y="36"/>
                </a:lnTo>
                <a:lnTo>
                  <a:pt x="339" y="37"/>
                </a:lnTo>
                <a:lnTo>
                  <a:pt x="339" y="37"/>
                </a:lnTo>
                <a:lnTo>
                  <a:pt x="337" y="36"/>
                </a:lnTo>
                <a:lnTo>
                  <a:pt x="339" y="37"/>
                </a:lnTo>
                <a:lnTo>
                  <a:pt x="339" y="37"/>
                </a:lnTo>
                <a:close/>
                <a:moveTo>
                  <a:pt x="333" y="37"/>
                </a:moveTo>
                <a:lnTo>
                  <a:pt x="333" y="37"/>
                </a:lnTo>
                <a:lnTo>
                  <a:pt x="331" y="36"/>
                </a:lnTo>
                <a:lnTo>
                  <a:pt x="333" y="37"/>
                </a:lnTo>
                <a:lnTo>
                  <a:pt x="333" y="37"/>
                </a:lnTo>
                <a:lnTo>
                  <a:pt x="335" y="37"/>
                </a:lnTo>
                <a:lnTo>
                  <a:pt x="333" y="37"/>
                </a:lnTo>
                <a:lnTo>
                  <a:pt x="333" y="37"/>
                </a:lnTo>
                <a:close/>
                <a:moveTo>
                  <a:pt x="195" y="14"/>
                </a:moveTo>
                <a:lnTo>
                  <a:pt x="195" y="14"/>
                </a:lnTo>
                <a:lnTo>
                  <a:pt x="200" y="13"/>
                </a:lnTo>
                <a:lnTo>
                  <a:pt x="195" y="14"/>
                </a:lnTo>
                <a:lnTo>
                  <a:pt x="195" y="14"/>
                </a:lnTo>
                <a:lnTo>
                  <a:pt x="196" y="14"/>
                </a:lnTo>
                <a:lnTo>
                  <a:pt x="195" y="14"/>
                </a:lnTo>
                <a:lnTo>
                  <a:pt x="195" y="14"/>
                </a:lnTo>
                <a:close/>
                <a:moveTo>
                  <a:pt x="345" y="38"/>
                </a:moveTo>
                <a:lnTo>
                  <a:pt x="345" y="38"/>
                </a:lnTo>
                <a:lnTo>
                  <a:pt x="347" y="38"/>
                </a:lnTo>
                <a:lnTo>
                  <a:pt x="345" y="39"/>
                </a:lnTo>
                <a:lnTo>
                  <a:pt x="344" y="39"/>
                </a:lnTo>
                <a:lnTo>
                  <a:pt x="343" y="39"/>
                </a:lnTo>
                <a:lnTo>
                  <a:pt x="345" y="38"/>
                </a:lnTo>
                <a:lnTo>
                  <a:pt x="345" y="38"/>
                </a:lnTo>
                <a:lnTo>
                  <a:pt x="347" y="38"/>
                </a:lnTo>
                <a:lnTo>
                  <a:pt x="345" y="38"/>
                </a:lnTo>
                <a:lnTo>
                  <a:pt x="345" y="38"/>
                </a:lnTo>
                <a:lnTo>
                  <a:pt x="345" y="38"/>
                </a:lnTo>
                <a:lnTo>
                  <a:pt x="345" y="38"/>
                </a:lnTo>
                <a:close/>
                <a:moveTo>
                  <a:pt x="206" y="12"/>
                </a:moveTo>
                <a:lnTo>
                  <a:pt x="206" y="12"/>
                </a:lnTo>
                <a:lnTo>
                  <a:pt x="202" y="13"/>
                </a:lnTo>
                <a:lnTo>
                  <a:pt x="202" y="13"/>
                </a:lnTo>
                <a:lnTo>
                  <a:pt x="205" y="12"/>
                </a:lnTo>
                <a:lnTo>
                  <a:pt x="206" y="12"/>
                </a:lnTo>
                <a:lnTo>
                  <a:pt x="206" y="12"/>
                </a:lnTo>
                <a:close/>
                <a:moveTo>
                  <a:pt x="348" y="38"/>
                </a:moveTo>
                <a:lnTo>
                  <a:pt x="348" y="38"/>
                </a:lnTo>
                <a:lnTo>
                  <a:pt x="350" y="39"/>
                </a:lnTo>
                <a:lnTo>
                  <a:pt x="348" y="38"/>
                </a:lnTo>
                <a:lnTo>
                  <a:pt x="348" y="38"/>
                </a:lnTo>
                <a:lnTo>
                  <a:pt x="348" y="39"/>
                </a:lnTo>
                <a:lnTo>
                  <a:pt x="348" y="38"/>
                </a:lnTo>
                <a:lnTo>
                  <a:pt x="348" y="38"/>
                </a:lnTo>
                <a:close/>
                <a:moveTo>
                  <a:pt x="363" y="8"/>
                </a:moveTo>
                <a:lnTo>
                  <a:pt x="363" y="8"/>
                </a:lnTo>
                <a:lnTo>
                  <a:pt x="357" y="7"/>
                </a:lnTo>
                <a:lnTo>
                  <a:pt x="357" y="7"/>
                </a:lnTo>
                <a:lnTo>
                  <a:pt x="361" y="8"/>
                </a:lnTo>
                <a:lnTo>
                  <a:pt x="363" y="8"/>
                </a:lnTo>
                <a:lnTo>
                  <a:pt x="363" y="8"/>
                </a:lnTo>
                <a:close/>
                <a:moveTo>
                  <a:pt x="372" y="11"/>
                </a:moveTo>
                <a:lnTo>
                  <a:pt x="372" y="11"/>
                </a:lnTo>
                <a:lnTo>
                  <a:pt x="363" y="8"/>
                </a:lnTo>
                <a:lnTo>
                  <a:pt x="363" y="8"/>
                </a:lnTo>
                <a:lnTo>
                  <a:pt x="367" y="9"/>
                </a:lnTo>
                <a:lnTo>
                  <a:pt x="372" y="11"/>
                </a:lnTo>
                <a:lnTo>
                  <a:pt x="372" y="11"/>
                </a:lnTo>
                <a:close/>
                <a:moveTo>
                  <a:pt x="376" y="12"/>
                </a:moveTo>
                <a:lnTo>
                  <a:pt x="376" y="12"/>
                </a:lnTo>
                <a:lnTo>
                  <a:pt x="372" y="11"/>
                </a:lnTo>
                <a:lnTo>
                  <a:pt x="376" y="12"/>
                </a:lnTo>
                <a:lnTo>
                  <a:pt x="376" y="12"/>
                </a:lnTo>
                <a:lnTo>
                  <a:pt x="374" y="12"/>
                </a:lnTo>
                <a:lnTo>
                  <a:pt x="376" y="12"/>
                </a:lnTo>
                <a:lnTo>
                  <a:pt x="376" y="12"/>
                </a:lnTo>
                <a:close/>
                <a:moveTo>
                  <a:pt x="500" y="119"/>
                </a:moveTo>
                <a:lnTo>
                  <a:pt x="500" y="119"/>
                </a:lnTo>
                <a:lnTo>
                  <a:pt x="492" y="110"/>
                </a:lnTo>
                <a:lnTo>
                  <a:pt x="500" y="119"/>
                </a:lnTo>
                <a:lnTo>
                  <a:pt x="500" y="119"/>
                </a:lnTo>
                <a:lnTo>
                  <a:pt x="500" y="119"/>
                </a:lnTo>
                <a:lnTo>
                  <a:pt x="500" y="119"/>
                </a:lnTo>
                <a:lnTo>
                  <a:pt x="500" y="119"/>
                </a:lnTo>
                <a:close/>
                <a:moveTo>
                  <a:pt x="508" y="131"/>
                </a:moveTo>
                <a:lnTo>
                  <a:pt x="508" y="131"/>
                </a:lnTo>
                <a:lnTo>
                  <a:pt x="508" y="131"/>
                </a:lnTo>
                <a:lnTo>
                  <a:pt x="507" y="130"/>
                </a:lnTo>
                <a:lnTo>
                  <a:pt x="502" y="125"/>
                </a:lnTo>
                <a:lnTo>
                  <a:pt x="501" y="122"/>
                </a:lnTo>
                <a:lnTo>
                  <a:pt x="508" y="131"/>
                </a:lnTo>
                <a:lnTo>
                  <a:pt x="508" y="131"/>
                </a:lnTo>
                <a:lnTo>
                  <a:pt x="508" y="130"/>
                </a:lnTo>
                <a:lnTo>
                  <a:pt x="508" y="131"/>
                </a:lnTo>
                <a:lnTo>
                  <a:pt x="508" y="131"/>
                </a:lnTo>
                <a:close/>
                <a:moveTo>
                  <a:pt x="463" y="56"/>
                </a:moveTo>
                <a:lnTo>
                  <a:pt x="463" y="56"/>
                </a:lnTo>
                <a:lnTo>
                  <a:pt x="457" y="53"/>
                </a:lnTo>
                <a:lnTo>
                  <a:pt x="457" y="53"/>
                </a:lnTo>
                <a:lnTo>
                  <a:pt x="463" y="56"/>
                </a:lnTo>
                <a:lnTo>
                  <a:pt x="463" y="56"/>
                </a:lnTo>
                <a:close/>
                <a:moveTo>
                  <a:pt x="518" y="143"/>
                </a:moveTo>
                <a:lnTo>
                  <a:pt x="518" y="143"/>
                </a:lnTo>
                <a:lnTo>
                  <a:pt x="512" y="135"/>
                </a:lnTo>
                <a:lnTo>
                  <a:pt x="510" y="133"/>
                </a:lnTo>
                <a:lnTo>
                  <a:pt x="514" y="137"/>
                </a:lnTo>
                <a:lnTo>
                  <a:pt x="518" y="143"/>
                </a:lnTo>
                <a:lnTo>
                  <a:pt x="518" y="143"/>
                </a:lnTo>
                <a:lnTo>
                  <a:pt x="515" y="139"/>
                </a:lnTo>
                <a:lnTo>
                  <a:pt x="518" y="143"/>
                </a:lnTo>
                <a:lnTo>
                  <a:pt x="518" y="143"/>
                </a:lnTo>
                <a:close/>
                <a:moveTo>
                  <a:pt x="495" y="80"/>
                </a:moveTo>
                <a:lnTo>
                  <a:pt x="495" y="80"/>
                </a:lnTo>
                <a:lnTo>
                  <a:pt x="497" y="82"/>
                </a:lnTo>
                <a:lnTo>
                  <a:pt x="495" y="80"/>
                </a:lnTo>
                <a:lnTo>
                  <a:pt x="495" y="80"/>
                </a:lnTo>
                <a:lnTo>
                  <a:pt x="496" y="82"/>
                </a:lnTo>
                <a:lnTo>
                  <a:pt x="495" y="80"/>
                </a:lnTo>
                <a:lnTo>
                  <a:pt x="495" y="80"/>
                </a:lnTo>
                <a:close/>
                <a:moveTo>
                  <a:pt x="534" y="177"/>
                </a:moveTo>
                <a:lnTo>
                  <a:pt x="534" y="177"/>
                </a:lnTo>
                <a:lnTo>
                  <a:pt x="532" y="174"/>
                </a:lnTo>
                <a:lnTo>
                  <a:pt x="534" y="177"/>
                </a:lnTo>
                <a:lnTo>
                  <a:pt x="534" y="177"/>
                </a:lnTo>
                <a:lnTo>
                  <a:pt x="534" y="177"/>
                </a:lnTo>
                <a:lnTo>
                  <a:pt x="534" y="177"/>
                </a:lnTo>
                <a:lnTo>
                  <a:pt x="534" y="177"/>
                </a:lnTo>
                <a:lnTo>
                  <a:pt x="534" y="177"/>
                </a:lnTo>
                <a:lnTo>
                  <a:pt x="534" y="177"/>
                </a:lnTo>
                <a:close/>
                <a:moveTo>
                  <a:pt x="533" y="156"/>
                </a:moveTo>
                <a:lnTo>
                  <a:pt x="533" y="156"/>
                </a:lnTo>
                <a:lnTo>
                  <a:pt x="536" y="160"/>
                </a:lnTo>
                <a:lnTo>
                  <a:pt x="536" y="160"/>
                </a:lnTo>
                <a:lnTo>
                  <a:pt x="536" y="160"/>
                </a:lnTo>
                <a:lnTo>
                  <a:pt x="536" y="157"/>
                </a:lnTo>
                <a:lnTo>
                  <a:pt x="533" y="156"/>
                </a:lnTo>
                <a:lnTo>
                  <a:pt x="533" y="156"/>
                </a:lnTo>
                <a:lnTo>
                  <a:pt x="533" y="156"/>
                </a:lnTo>
                <a:lnTo>
                  <a:pt x="533" y="156"/>
                </a:lnTo>
                <a:lnTo>
                  <a:pt x="533" y="156"/>
                </a:lnTo>
                <a:close/>
                <a:moveTo>
                  <a:pt x="532" y="133"/>
                </a:moveTo>
                <a:lnTo>
                  <a:pt x="532" y="133"/>
                </a:lnTo>
                <a:lnTo>
                  <a:pt x="531" y="131"/>
                </a:lnTo>
                <a:lnTo>
                  <a:pt x="531" y="131"/>
                </a:lnTo>
                <a:lnTo>
                  <a:pt x="532" y="133"/>
                </a:lnTo>
                <a:lnTo>
                  <a:pt x="532" y="133"/>
                </a:lnTo>
                <a:close/>
                <a:moveTo>
                  <a:pt x="540" y="147"/>
                </a:moveTo>
                <a:lnTo>
                  <a:pt x="540" y="147"/>
                </a:lnTo>
                <a:lnTo>
                  <a:pt x="536" y="141"/>
                </a:lnTo>
                <a:lnTo>
                  <a:pt x="536" y="141"/>
                </a:lnTo>
                <a:lnTo>
                  <a:pt x="540" y="147"/>
                </a:lnTo>
                <a:lnTo>
                  <a:pt x="540" y="147"/>
                </a:lnTo>
                <a:close/>
                <a:moveTo>
                  <a:pt x="545" y="157"/>
                </a:moveTo>
                <a:lnTo>
                  <a:pt x="545" y="157"/>
                </a:lnTo>
                <a:lnTo>
                  <a:pt x="543" y="153"/>
                </a:lnTo>
                <a:lnTo>
                  <a:pt x="543" y="153"/>
                </a:lnTo>
                <a:lnTo>
                  <a:pt x="545" y="157"/>
                </a:lnTo>
                <a:lnTo>
                  <a:pt x="545" y="157"/>
                </a:lnTo>
                <a:close/>
                <a:moveTo>
                  <a:pt x="546" y="155"/>
                </a:moveTo>
                <a:lnTo>
                  <a:pt x="546" y="155"/>
                </a:lnTo>
                <a:lnTo>
                  <a:pt x="546" y="157"/>
                </a:lnTo>
                <a:lnTo>
                  <a:pt x="546" y="157"/>
                </a:lnTo>
                <a:lnTo>
                  <a:pt x="545" y="156"/>
                </a:lnTo>
                <a:lnTo>
                  <a:pt x="546" y="155"/>
                </a:lnTo>
                <a:lnTo>
                  <a:pt x="546" y="155"/>
                </a:lnTo>
                <a:lnTo>
                  <a:pt x="546" y="156"/>
                </a:lnTo>
                <a:lnTo>
                  <a:pt x="546" y="155"/>
                </a:lnTo>
                <a:lnTo>
                  <a:pt x="546" y="155"/>
                </a:lnTo>
                <a:close/>
                <a:moveTo>
                  <a:pt x="571" y="249"/>
                </a:moveTo>
                <a:lnTo>
                  <a:pt x="571" y="249"/>
                </a:lnTo>
                <a:lnTo>
                  <a:pt x="569" y="244"/>
                </a:lnTo>
                <a:lnTo>
                  <a:pt x="569" y="244"/>
                </a:lnTo>
                <a:lnTo>
                  <a:pt x="569" y="245"/>
                </a:lnTo>
                <a:lnTo>
                  <a:pt x="571" y="249"/>
                </a:lnTo>
                <a:lnTo>
                  <a:pt x="571" y="249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5464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2" grpId="0" animBg="1"/>
      <p:bldP spid="12" grpId="1" animBg="1"/>
      <p:bldP spid="13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03566" y="237581"/>
            <a:ext cx="893074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事業目標（</a:t>
            </a:r>
            <a:r>
              <a:rPr kumimoji="0" lang="en-US" altLang="ja-JP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3</a:t>
            </a:r>
            <a:r>
              <a:rPr kumimoji="0" lang="ja-JP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年後の到達目標）   </a:t>
            </a:r>
            <a:r>
              <a:rPr kumimoji="0" lang="en-US" altLang="ja-JP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※3/3</a:t>
            </a:r>
            <a:r>
              <a:rPr kumimoji="0" lang="ja-JP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年目</a:t>
            </a:r>
            <a:endParaRPr kumimoji="0" lang="ja-JP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GS明朝E" panose="02020900000000000000" pitchFamily="18" charset="-128"/>
              <a:ea typeface="HGS明朝E" panose="02020900000000000000" pitchFamily="18" charset="-128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80986" y="2902350"/>
            <a:ext cx="669893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■数値目標</a:t>
            </a:r>
            <a:r>
              <a:rPr kumimoji="0" lang="ja-JP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（対</a:t>
            </a:r>
            <a:r>
              <a:rPr kumimoji="0" lang="en-US" altLang="ja-JP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2021</a:t>
            </a:r>
            <a:r>
              <a:rPr kumimoji="0" lang="ja-JP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年度比）</a:t>
            </a:r>
            <a:endParaRPr kumimoji="0" lang="ja-JP" altLang="ja-JP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ja-JP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2" name="表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6249143"/>
              </p:ext>
            </p:extLst>
          </p:nvPr>
        </p:nvGraphicFramePr>
        <p:xfrm>
          <a:off x="348721" y="3462175"/>
          <a:ext cx="9554809" cy="303942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56223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492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8320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342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24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経常利益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altLang="ja-JP" sz="24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3000</a:t>
                      </a:r>
                      <a:endParaRPr lang="ja-JP" sz="2400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24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万円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42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24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営業利益</a:t>
                      </a:r>
                      <a:r>
                        <a:rPr lang="ja-JP" altLang="en-US" sz="24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成長</a:t>
                      </a:r>
                      <a:r>
                        <a:rPr lang="ja-JP" sz="24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率（成長性）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100</a:t>
                      </a:r>
                      <a:endParaRPr lang="ja-JP" sz="2400" kern="10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2400" kern="10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％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42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24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売上高当期純利益率（収益性）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2</a:t>
                      </a:r>
                      <a:endParaRPr lang="ja-JP" sz="2400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24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％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42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24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総資産回転率（効率性）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altLang="ja-JP" sz="24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24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00</a:t>
                      </a:r>
                      <a:endParaRPr lang="ja-JP" sz="2400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24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％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42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24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自己資本比率（安全性）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altLang="ja-JP" sz="24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40</a:t>
                      </a:r>
                      <a:endParaRPr lang="ja-JP" sz="2400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24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％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342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altLang="en-US" sz="24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海外販売比率（売上ベース）</a:t>
                      </a:r>
                      <a:endParaRPr lang="ja-JP" sz="2400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altLang="ja-JP" sz="24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20</a:t>
                      </a:r>
                      <a:endParaRPr lang="ja-JP" sz="2400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24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％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342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altLang="en-US" sz="24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取引社数</a:t>
                      </a:r>
                      <a:endParaRPr lang="ja-JP" sz="2400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altLang="ja-JP" sz="24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100</a:t>
                      </a:r>
                      <a:endParaRPr lang="ja-JP" sz="2400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24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社</a:t>
                      </a:r>
                      <a:endParaRPr lang="en-US" altLang="ja-JP" sz="2400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3" name="正方形/長方形 12"/>
          <p:cNvSpPr/>
          <p:nvPr/>
        </p:nvSpPr>
        <p:spPr>
          <a:xfrm>
            <a:off x="303565" y="885567"/>
            <a:ext cx="11550684" cy="17440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endParaRPr lang="en-US" altLang="ja-JP" sz="2000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ts val="2000"/>
              </a:lnSpc>
            </a:pPr>
            <a:r>
              <a:rPr lang="ja-JP" altLang="en-US" sz="2400" kern="100" dirty="0" smtClean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・プラン</a:t>
            </a:r>
            <a:r>
              <a:rPr lang="en-US" altLang="ja-JP" sz="2400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B</a:t>
            </a:r>
            <a:r>
              <a:rPr lang="ja-JP" altLang="en-US" sz="2400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の</a:t>
            </a:r>
            <a:r>
              <a:rPr lang="en-US" altLang="ja-JP" sz="2400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FC</a:t>
            </a:r>
            <a:r>
              <a:rPr lang="ja-JP" altLang="en-US" sz="2400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事業</a:t>
            </a:r>
            <a:r>
              <a:rPr lang="en-US" altLang="ja-JP" sz="2400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 </a:t>
            </a:r>
            <a:r>
              <a:rPr lang="ja-JP" altLang="en-US" sz="2400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早期の</a:t>
            </a:r>
            <a:r>
              <a:rPr lang="ja-JP" altLang="en-US" sz="2400" kern="100" dirty="0" smtClean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収益化</a:t>
            </a:r>
            <a:r>
              <a:rPr lang="ja-JP" altLang="en-US" sz="2400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を</a:t>
            </a:r>
            <a:r>
              <a:rPr lang="ja-JP" altLang="en-US" sz="2400" kern="100" dirty="0" smtClean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目指す</a:t>
            </a:r>
            <a:r>
              <a:rPr lang="ja-JP" altLang="en-US" sz="2400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　➔</a:t>
            </a:r>
            <a:r>
              <a:rPr lang="en-US" altLang="ja-JP" sz="2400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 FC</a:t>
            </a:r>
            <a:r>
              <a:rPr lang="ja-JP" altLang="en-US" sz="2400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ノウハウ構築し、新事業へ注入</a:t>
            </a:r>
            <a:endParaRPr lang="en-US" altLang="ja-JP" sz="2400" kern="100" dirty="0" smtClean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ts val="2000"/>
              </a:lnSpc>
            </a:pPr>
            <a:endParaRPr lang="en-US" altLang="ja-JP" sz="2400" kern="100" dirty="0" smtClean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ts val="2000"/>
              </a:lnSpc>
            </a:pPr>
            <a:r>
              <a:rPr lang="ja-JP" altLang="en-US" sz="2400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・海外販売を事業の柱へ成長させる。 </a:t>
            </a:r>
            <a:r>
              <a:rPr lang="ja-JP" altLang="en-US" sz="2400" kern="100" dirty="0" smtClean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　</a:t>
            </a:r>
            <a:endParaRPr lang="en-US" altLang="ja-JP" sz="2400" kern="100" dirty="0" smtClean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ts val="2000"/>
              </a:lnSpc>
            </a:pPr>
            <a:endParaRPr lang="ja-JP" altLang="ja-JP" sz="2400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r>
              <a:rPr lang="ja-JP" altLang="ja-JP" sz="2400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・取引社数</a:t>
            </a:r>
            <a:r>
              <a:rPr lang="en-US" altLang="ja-JP" sz="2400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110</a:t>
            </a:r>
            <a:r>
              <a:rPr lang="ja-JP" altLang="ja-JP" sz="2400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社</a:t>
            </a:r>
            <a:r>
              <a:rPr lang="ja-JP" altLang="en-US" sz="2400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　➔　</a:t>
            </a:r>
            <a:r>
              <a:rPr lang="en-US" altLang="ja-JP" sz="2400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100</a:t>
            </a:r>
            <a:r>
              <a:rPr lang="ja-JP" altLang="en-US" sz="2400" kern="100" dirty="0" smtClean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社　➔　</a:t>
            </a:r>
            <a:r>
              <a:rPr lang="en-US" altLang="ja-JP" sz="2400" kern="100" dirty="0" smtClean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90</a:t>
            </a:r>
            <a:r>
              <a:rPr lang="ja-JP" altLang="en-US" sz="2400" kern="100" dirty="0" smtClean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社</a:t>
            </a:r>
            <a:endParaRPr lang="ja-JP" altLang="en-US" sz="20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78419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484225" y="123082"/>
            <a:ext cx="2040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sz="24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■具体的方策</a:t>
            </a:r>
            <a:endParaRPr lang="ja-JP" altLang="en-US" sz="24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484225" y="678957"/>
            <a:ext cx="11217236" cy="57719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tIns="46800">
            <a:spAutoFit/>
          </a:bodyPr>
          <a:lstStyle/>
          <a:p>
            <a:pPr algn="just">
              <a:lnSpc>
                <a:spcPts val="2000"/>
              </a:lnSpc>
              <a:spcAft>
                <a:spcPts val="0"/>
              </a:spcAft>
            </a:pPr>
            <a:endParaRPr lang="en-US" altLang="ja-JP" sz="2400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</a:pPr>
            <a:r>
              <a:rPr lang="ja-JP" altLang="en-US" sz="2400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・</a:t>
            </a:r>
            <a:r>
              <a:rPr lang="en-US" altLang="ja-JP" sz="2400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FC</a:t>
            </a:r>
            <a:r>
              <a:rPr lang="ja-JP" altLang="en-US" sz="2400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事業</a:t>
            </a:r>
            <a:r>
              <a:rPr lang="ja-JP" altLang="en-US" sz="2400" kern="100" dirty="0" smtClean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立ち上げ</a:t>
            </a:r>
            <a:endParaRPr lang="en-US" altLang="ja-JP" sz="2400" kern="100" dirty="0" smtClean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</a:pPr>
            <a:endParaRPr lang="en-US" altLang="ja-JP" sz="2400" kern="100" dirty="0" smtClean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</a:pPr>
            <a:r>
              <a:rPr lang="ja-JP" altLang="en-US" sz="2400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　</a:t>
            </a:r>
            <a:r>
              <a:rPr lang="en-US" altLang="ja-JP" sz="2400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FC</a:t>
            </a:r>
            <a:r>
              <a:rPr lang="ja-JP" altLang="en-US" sz="2400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事業を収益の柱にする。　➔　　</a:t>
            </a:r>
            <a:r>
              <a:rPr lang="en-US" altLang="ja-JP" sz="2400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FC</a:t>
            </a:r>
            <a:r>
              <a:rPr lang="ja-JP" altLang="en-US" sz="2400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ノウハウ構築　➔　新事業へ注入</a:t>
            </a:r>
            <a:endParaRPr lang="en-US" altLang="ja-JP" sz="2400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ts val="2000"/>
              </a:lnSpc>
            </a:pPr>
            <a:endParaRPr lang="en-US" altLang="ja-JP" sz="2400" kern="100" dirty="0" smtClean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ts val="2000"/>
              </a:lnSpc>
            </a:pPr>
            <a:endParaRPr lang="en-US" altLang="ja-JP" sz="2400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ts val="2000"/>
              </a:lnSpc>
            </a:pPr>
            <a:r>
              <a:rPr lang="ja-JP" altLang="ja-JP" sz="2400" kern="100" dirty="0" smtClean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・</a:t>
            </a:r>
            <a:r>
              <a:rPr lang="ja-JP" altLang="en-US" sz="2400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海外販売</a:t>
            </a:r>
            <a:r>
              <a:rPr lang="ja-JP" altLang="en-US" sz="2400" kern="100" dirty="0" smtClean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強化</a:t>
            </a:r>
            <a:endParaRPr lang="en-US" altLang="ja-JP" sz="2400" kern="100" dirty="0" smtClean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ts val="2000"/>
              </a:lnSpc>
            </a:pPr>
            <a:endParaRPr lang="en-US" altLang="ja-JP" sz="2400" kern="100" dirty="0" smtClean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ts val="2000"/>
              </a:lnSpc>
            </a:pPr>
            <a:endParaRPr lang="en-US" altLang="ja-JP" sz="2400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ts val="2000"/>
              </a:lnSpc>
            </a:pPr>
            <a:r>
              <a:rPr lang="ja-JP" altLang="en-US" sz="2400" kern="100" dirty="0" smtClean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　</a:t>
            </a:r>
            <a:r>
              <a:rPr lang="en-US" altLang="ja-JP" sz="2400" kern="100" dirty="0" smtClean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Amazon</a:t>
            </a:r>
            <a:r>
              <a:rPr lang="ja-JP" altLang="en-US" sz="2400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とそれ以外の</a:t>
            </a:r>
            <a:r>
              <a:rPr lang="en-US" altLang="ja-JP" sz="2400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MQ</a:t>
            </a:r>
            <a:r>
              <a:rPr lang="ja-JP" altLang="en-US" sz="2400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を分ける</a:t>
            </a:r>
            <a:r>
              <a:rPr lang="ja-JP" altLang="en-US" sz="2400" kern="100" dirty="0" smtClean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。</a:t>
            </a:r>
            <a:endParaRPr lang="en-US" altLang="ja-JP" sz="2400" kern="100" dirty="0" smtClean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ts val="2000"/>
              </a:lnSpc>
            </a:pPr>
            <a:endParaRPr lang="en-US" altLang="ja-JP" sz="2400" kern="100" dirty="0" smtClean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ts val="2000"/>
              </a:lnSpc>
            </a:pPr>
            <a:r>
              <a:rPr lang="ja-JP" altLang="en-US" sz="2400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　</a:t>
            </a:r>
            <a:r>
              <a:rPr lang="ja-JP" altLang="en-US" sz="2400" kern="100" dirty="0" smtClean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中国以外の新規ユーザーを獲得する。</a:t>
            </a:r>
            <a:endParaRPr lang="en-US" altLang="ja-JP" sz="2400" kern="100" dirty="0" smtClean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ts val="2000"/>
              </a:lnSpc>
            </a:pPr>
            <a:endParaRPr lang="en-US" altLang="ja-JP" sz="2400" kern="100" dirty="0" smtClean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ts val="2000"/>
              </a:lnSpc>
            </a:pPr>
            <a:r>
              <a:rPr lang="ja-JP" altLang="en-US" sz="2400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　</a:t>
            </a:r>
            <a:r>
              <a:rPr lang="ja-JP" altLang="en-US" sz="2400" kern="100" dirty="0" smtClean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更に雇用</a:t>
            </a:r>
            <a:r>
              <a:rPr lang="en-US" altLang="ja-JP" sz="2400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1</a:t>
            </a:r>
            <a:r>
              <a:rPr lang="ja-JP" altLang="en-US" sz="2400" kern="100" dirty="0" smtClean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名若しくは、配転を目指し、増益体制</a:t>
            </a:r>
            <a:r>
              <a:rPr lang="ja-JP" altLang="en-US" sz="2400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を整備する</a:t>
            </a:r>
            <a:r>
              <a:rPr lang="ja-JP" altLang="en-US" sz="2400" kern="100" dirty="0" smtClean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。</a:t>
            </a:r>
            <a:endParaRPr lang="en-US" altLang="ja-JP" sz="2400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ts val="2000"/>
              </a:lnSpc>
            </a:pPr>
            <a:r>
              <a:rPr lang="ja-JP" altLang="en-US" sz="2400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　</a:t>
            </a:r>
            <a:endParaRPr lang="en-US" altLang="ja-JP" sz="2400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ts val="2000"/>
              </a:lnSpc>
            </a:pPr>
            <a:endParaRPr lang="en-US" altLang="ja-JP" sz="2400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</a:pPr>
            <a:r>
              <a:rPr lang="ja-JP" altLang="en-US" sz="2400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　　</a:t>
            </a:r>
            <a:endParaRPr lang="ja-JP" altLang="ja-JP" sz="2400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ts val="2000"/>
              </a:lnSpc>
            </a:pPr>
            <a:r>
              <a:rPr lang="ja-JP" altLang="ja-JP" sz="2400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・</a:t>
            </a:r>
            <a:r>
              <a:rPr lang="ja-JP" altLang="en-US" sz="2400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営業グループ強化</a:t>
            </a:r>
            <a:r>
              <a:rPr lang="ja-JP" altLang="en-US" sz="2400" kern="100" dirty="0" smtClean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（新規開拓、リクルート</a:t>
            </a:r>
            <a:r>
              <a:rPr lang="ja-JP" altLang="en-US" sz="2400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、研修、勉強会再開</a:t>
            </a:r>
            <a:r>
              <a:rPr lang="ja-JP" altLang="en-US" sz="2400" kern="100" dirty="0" smtClean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）</a:t>
            </a:r>
            <a:endParaRPr lang="en-US" altLang="ja-JP" sz="2400" kern="100" dirty="0" smtClean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ja-JP" altLang="en-US" sz="2400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　</a:t>
            </a:r>
            <a:endParaRPr lang="en-US" altLang="ja-JP" sz="2400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602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347350" y="677790"/>
            <a:ext cx="572086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ja-JP" altLang="ja-JP" sz="3600" b="1" kern="100" dirty="0"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目　　次</a:t>
            </a:r>
            <a:endParaRPr lang="en-US" altLang="ja-JP" sz="3600" b="1" kern="100" dirty="0">
              <a:latin typeface="HGP明朝B" panose="02020800000000000000" pitchFamily="18" charset="-128"/>
              <a:ea typeface="HGP明朝B" panose="02020800000000000000" pitchFamily="18" charset="-128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ja-JP" sz="3200" b="1" kern="100" dirty="0"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 </a:t>
            </a:r>
            <a:endParaRPr lang="ja-JP" altLang="ja-JP" sz="2000" b="1" kern="100" dirty="0">
              <a:latin typeface="HGP明朝B" panose="02020800000000000000" pitchFamily="18" charset="-128"/>
              <a:ea typeface="HGP明朝B" panose="020208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①会社と私の略年史</a:t>
            </a:r>
            <a:endParaRPr lang="en-US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②会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社概要</a:t>
            </a:r>
            <a:endParaRPr lang="en-US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③組織図</a:t>
            </a:r>
            <a:endParaRPr lang="en-US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④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指針書作成に当たって</a:t>
            </a: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            </a:t>
            </a:r>
            <a:endParaRPr lang="ja-JP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⑤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経営理念</a:t>
            </a:r>
            <a:endParaRPr lang="en-US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⑥自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社事業分析１</a:t>
            </a:r>
          </a:p>
          <a:p>
            <a:pPr algn="just">
              <a:spcAft>
                <a:spcPts val="0"/>
              </a:spcAft>
            </a:pPr>
            <a:r>
              <a:rPr lang="en-US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   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自社事業分析２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6169284" y="1716370"/>
            <a:ext cx="57951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⑦３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カ年経営方針</a:t>
            </a: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（定性）</a:t>
            </a:r>
            <a:endParaRPr lang="ja-JP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⑧３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カ年経営計画</a:t>
            </a: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（定量）</a:t>
            </a:r>
            <a:endParaRPr lang="ja-JP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solidFill>
                  <a:srgbClr val="FF0000"/>
                </a:solidFill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⑨</a:t>
            </a:r>
            <a:r>
              <a:rPr lang="en-US" altLang="ja-JP" sz="3600" b="1" kern="100" dirty="0" smtClean="0">
                <a:solidFill>
                  <a:srgbClr val="FF0000"/>
                </a:solidFill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2024</a:t>
            </a:r>
            <a:r>
              <a:rPr lang="ja-JP" altLang="ja-JP" sz="3600" b="1" kern="100" dirty="0" smtClean="0">
                <a:solidFill>
                  <a:srgbClr val="FF0000"/>
                </a:solidFill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年度</a:t>
            </a:r>
            <a:r>
              <a:rPr lang="ja-JP" altLang="en-US" sz="3600" b="1" kern="100" dirty="0" smtClean="0">
                <a:solidFill>
                  <a:srgbClr val="FF0000"/>
                </a:solidFill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 </a:t>
            </a:r>
            <a:r>
              <a:rPr lang="ja-JP" altLang="en-US" sz="3600" b="1" kern="100" dirty="0">
                <a:solidFill>
                  <a:srgbClr val="FF0000"/>
                </a:solidFill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単年度計画</a:t>
            </a:r>
            <a:endParaRPr lang="en-US" altLang="ja-JP" sz="3600" b="1" kern="100" dirty="0">
              <a:solidFill>
                <a:srgbClr val="FF0000"/>
              </a:solidFill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lvl="0" algn="just"/>
            <a:r>
              <a:rPr lang="ja-JP" altLang="en-US" sz="3600" b="1" kern="100" dirty="0" smtClean="0">
                <a:solidFill>
                  <a:prstClr val="black"/>
                </a:solidFill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⑩最後</a:t>
            </a:r>
            <a:r>
              <a:rPr lang="ja-JP" altLang="en-US" sz="3600" b="1" kern="100" dirty="0">
                <a:solidFill>
                  <a:prstClr val="black"/>
                </a:solidFill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に</a:t>
            </a:r>
            <a:endParaRPr lang="en-US" altLang="ja-JP" sz="3600" b="1" kern="100" dirty="0">
              <a:solidFill>
                <a:prstClr val="black"/>
              </a:solidFill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256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125943" y="96484"/>
            <a:ext cx="35605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ja-JP" altLang="en-US" sz="2800" b="1" kern="100" dirty="0">
                <a:latin typeface="HGP明朝E" panose="02020900000000000000" pitchFamily="18" charset="-128"/>
                <a:ea typeface="HGP明朝E" panose="02020900000000000000" pitchFamily="18" charset="-128"/>
                <a:cs typeface="Times New Roman" panose="02020603050405020304" pitchFamily="18" charset="0"/>
              </a:rPr>
              <a:t>⑨</a:t>
            </a:r>
            <a:r>
              <a:rPr lang="en-US" altLang="ja-JP" sz="2800" b="1" kern="100" dirty="0" smtClean="0">
                <a:latin typeface="HGP明朝E" panose="02020900000000000000" pitchFamily="18" charset="-128"/>
                <a:ea typeface="HGP明朝E" panose="02020900000000000000" pitchFamily="18" charset="-128"/>
                <a:cs typeface="Times New Roman" panose="02020603050405020304" pitchFamily="18" charset="0"/>
              </a:rPr>
              <a:t>2024</a:t>
            </a:r>
            <a:r>
              <a:rPr lang="ja-JP" altLang="ja-JP" sz="2800" b="1" kern="100" dirty="0" smtClean="0">
                <a:latin typeface="HGP明朝E" panose="02020900000000000000" pitchFamily="18" charset="-128"/>
                <a:ea typeface="HGP明朝E" panose="02020900000000000000" pitchFamily="18" charset="-128"/>
                <a:cs typeface="Times New Roman" panose="02020603050405020304" pitchFamily="18" charset="0"/>
              </a:rPr>
              <a:t>年</a:t>
            </a:r>
            <a:r>
              <a:rPr lang="ja-JP" altLang="en-US" sz="2800" b="1" kern="100" dirty="0" smtClean="0">
                <a:latin typeface="HGP明朝E" panose="02020900000000000000" pitchFamily="18" charset="-128"/>
                <a:ea typeface="HGP明朝E" panose="02020900000000000000" pitchFamily="18" charset="-128"/>
                <a:cs typeface="Times New Roman" panose="02020603050405020304" pitchFamily="18" charset="0"/>
              </a:rPr>
              <a:t> </a:t>
            </a:r>
            <a:r>
              <a:rPr lang="ja-JP" altLang="en-US" sz="2800" b="1" kern="100" dirty="0">
                <a:latin typeface="HGP明朝E" panose="02020900000000000000" pitchFamily="18" charset="-128"/>
                <a:ea typeface="HGP明朝E" panose="02020900000000000000" pitchFamily="18" charset="-128"/>
                <a:cs typeface="Times New Roman" panose="02020603050405020304" pitchFamily="18" charset="0"/>
              </a:rPr>
              <a:t>単年度計画</a:t>
            </a:r>
            <a:endParaRPr lang="en-US" altLang="ja-JP" sz="2800" b="1" kern="100" dirty="0">
              <a:latin typeface="HGP明朝E" panose="02020900000000000000" pitchFamily="18" charset="-128"/>
              <a:ea typeface="HGP明朝E" panose="020209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129" y="788640"/>
            <a:ext cx="11318789" cy="57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237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3270181"/>
            <a:ext cx="12191999" cy="317635"/>
          </a:xfrm>
          <a:prstGeom prst="rect">
            <a:avLst/>
          </a:prstGeom>
        </p:spPr>
        <p:style>
          <a:lnRef idx="0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accent6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正方形/長方形 3"/>
          <p:cNvSpPr/>
          <p:nvPr/>
        </p:nvSpPr>
        <p:spPr>
          <a:xfrm>
            <a:off x="910177" y="1130199"/>
            <a:ext cx="2645387" cy="136345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352" tIns="149352" rIns="149352" bIns="149352" numCol="1" spcCol="1270" anchor="ctr" anchorCtr="0">
            <a:spAutoFit/>
          </a:bodyPr>
          <a:lstStyle/>
          <a:p>
            <a:pPr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2011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年、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2013</a:t>
            </a:r>
            <a:r>
              <a:rPr lang="ja-JP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endParaRPr 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ある出来事が起こる</a:t>
            </a: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  </a:t>
            </a:r>
            <a:endParaRPr 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円/楕円 4"/>
          <p:cNvSpPr/>
          <p:nvPr/>
        </p:nvSpPr>
        <p:spPr>
          <a:xfrm>
            <a:off x="1779178" y="3086099"/>
            <a:ext cx="685799" cy="68579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フリーフォーム 5"/>
          <p:cNvSpPr/>
          <p:nvPr/>
        </p:nvSpPr>
        <p:spPr>
          <a:xfrm>
            <a:off x="4657637" y="1881964"/>
            <a:ext cx="2609402" cy="1040285"/>
          </a:xfrm>
          <a:custGeom>
            <a:avLst/>
            <a:gdLst>
              <a:gd name="connsiteX0" fmla="*/ 0 w 3417823"/>
              <a:gd name="connsiteY0" fmla="*/ 0 h 2743199"/>
              <a:gd name="connsiteX1" fmla="*/ 3417823 w 3417823"/>
              <a:gd name="connsiteY1" fmla="*/ 0 h 2743199"/>
              <a:gd name="connsiteX2" fmla="*/ 3417823 w 3417823"/>
              <a:gd name="connsiteY2" fmla="*/ 2743199 h 2743199"/>
              <a:gd name="connsiteX3" fmla="*/ 0 w 3417823"/>
              <a:gd name="connsiteY3" fmla="*/ 2743199 h 2743199"/>
              <a:gd name="connsiteX4" fmla="*/ 0 w 3417823"/>
              <a:gd name="connsiteY4" fmla="*/ 0 h 274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7823" h="2743199">
                <a:moveTo>
                  <a:pt x="0" y="0"/>
                </a:moveTo>
                <a:lnTo>
                  <a:pt x="3417823" y="0"/>
                </a:lnTo>
                <a:lnTo>
                  <a:pt x="3417823" y="2743199"/>
                </a:lnTo>
                <a:lnTo>
                  <a:pt x="0" y="274319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352" tIns="149352" rIns="149352" bIns="149352" numCol="1" spcCol="1270" anchor="ctr" anchorCtr="0">
            <a:spAutoFit/>
          </a:bodyPr>
          <a:lstStyle/>
          <a:p>
            <a:pPr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2014</a:t>
            </a:r>
            <a:r>
              <a:rPr lang="ja-JP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12</a:t>
            </a:r>
            <a:r>
              <a:rPr lang="ja-JP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～</a:t>
            </a:r>
            <a:endParaRPr lang="ja-JP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経営指針を創る会</a:t>
            </a:r>
            <a:endParaRPr lang="ja-JP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円/楕円 6"/>
          <p:cNvSpPr/>
          <p:nvPr/>
        </p:nvSpPr>
        <p:spPr>
          <a:xfrm>
            <a:off x="5499504" y="3086099"/>
            <a:ext cx="685799" cy="68579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正方形/長方形 7"/>
          <p:cNvSpPr/>
          <p:nvPr/>
        </p:nvSpPr>
        <p:spPr>
          <a:xfrm>
            <a:off x="8976395" y="1180628"/>
            <a:ext cx="2013628" cy="1040285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149352" tIns="149352" rIns="149352" bIns="149352" numCol="1" spcCol="1270" anchor="ctr" anchorCtr="0">
            <a:spAutoFit/>
          </a:bodyPr>
          <a:lstStyle/>
          <a:p>
            <a:pPr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2016</a:t>
            </a:r>
            <a:r>
              <a:rPr lang="ja-JP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ja-JP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</a:p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経営理念発表</a:t>
            </a:r>
            <a:endParaRPr lang="ja-JP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円/楕円 9"/>
          <p:cNvSpPr/>
          <p:nvPr/>
        </p:nvSpPr>
        <p:spPr>
          <a:xfrm>
            <a:off x="9640310" y="3080566"/>
            <a:ext cx="685799" cy="68579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cxnSp>
        <p:nvCxnSpPr>
          <p:cNvPr id="11" name="直線コネクタ 10"/>
          <p:cNvCxnSpPr/>
          <p:nvPr/>
        </p:nvCxnSpPr>
        <p:spPr>
          <a:xfrm flipH="1" flipV="1">
            <a:off x="2122075" y="2466452"/>
            <a:ext cx="2" cy="68399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>
            <a:stCxn id="10" idx="0"/>
            <a:endCxn id="8" idx="2"/>
          </p:cNvCxnSpPr>
          <p:nvPr/>
        </p:nvCxnSpPr>
        <p:spPr>
          <a:xfrm flipH="1" flipV="1">
            <a:off x="9983209" y="2220913"/>
            <a:ext cx="1" cy="85965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図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196" y="4150870"/>
            <a:ext cx="3447223" cy="2133288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997" y="3955980"/>
            <a:ext cx="2622430" cy="2902019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41" y="3828538"/>
            <a:ext cx="2757230" cy="257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11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50"/>
                            </p:stCondLst>
                            <p:childTnLst>
                              <p:par>
                                <p:cTn id="3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3375"/>
            <a:ext cx="12192000" cy="5593745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1515762" y="156518"/>
            <a:ext cx="37894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ja-JP" altLang="en-US" sz="2400" b="1" kern="100" dirty="0" smtClean="0"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・細分化　村居</a:t>
            </a:r>
            <a:r>
              <a:rPr lang="ja-JP" altLang="en-US" sz="2400" b="1" kern="100" dirty="0"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課長</a:t>
            </a:r>
            <a:endParaRPr lang="ja-JP" altLang="ja-JP" sz="24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489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1515762" y="156518"/>
            <a:ext cx="37894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ja-JP" altLang="en-US" sz="2400" b="1" kern="100" dirty="0" smtClean="0"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・細分化　松田</a:t>
            </a:r>
            <a:endParaRPr lang="ja-JP" altLang="ja-JP" sz="24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325" y="781836"/>
            <a:ext cx="10437341" cy="560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928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1515762" y="156518"/>
            <a:ext cx="37894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ja-JP" altLang="en-US" sz="2400" b="1" kern="100" dirty="0" smtClean="0"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・細分化　田中</a:t>
            </a:r>
            <a:endParaRPr lang="ja-JP" altLang="ja-JP" sz="24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411" y="836150"/>
            <a:ext cx="10964561" cy="528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845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254" y="737040"/>
            <a:ext cx="9806819" cy="5972678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1515762" y="156518"/>
            <a:ext cx="37894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ja-JP" altLang="en-US" sz="2400" b="1" kern="100" dirty="0" smtClean="0"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・細分化　児玉課長</a:t>
            </a:r>
            <a:endParaRPr lang="ja-JP" altLang="ja-JP" sz="24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470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1515762" y="156518"/>
            <a:ext cx="37894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ja-JP" altLang="en-US" sz="2400" b="1" kern="100" dirty="0" smtClean="0"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・細分化　西村</a:t>
            </a:r>
            <a:endParaRPr lang="ja-JP" altLang="ja-JP" sz="24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827" y="792011"/>
            <a:ext cx="10028518" cy="590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131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1515762" y="156518"/>
            <a:ext cx="37894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ja-JP" altLang="en-US" sz="2400" b="1" kern="100" dirty="0" smtClean="0"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・細分化　施</a:t>
            </a:r>
            <a:endParaRPr lang="ja-JP" altLang="ja-JP" sz="24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66" y="818253"/>
            <a:ext cx="11137557" cy="562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887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1515762" y="156518"/>
            <a:ext cx="37894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ja-JP" altLang="en-US" sz="2400" b="1" kern="100" dirty="0" smtClean="0"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・細分化　関田</a:t>
            </a:r>
            <a:endParaRPr lang="ja-JP" altLang="ja-JP" sz="24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125" y="809383"/>
            <a:ext cx="10328712" cy="585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837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0616" y="466668"/>
            <a:ext cx="6753402" cy="1208968"/>
          </a:xfrm>
        </p:spPr>
        <p:txBody>
          <a:bodyPr>
            <a:noAutofit/>
          </a:bodyPr>
          <a:lstStyle/>
          <a:p>
            <a:r>
              <a:rPr kumimoji="1" lang="ja-JP" altLang="en-US" sz="7200" dirty="0">
                <a:latin typeface="HGS明朝E" panose="02020900000000000000" pitchFamily="18" charset="-128"/>
                <a:ea typeface="HGS明朝E" panose="02020900000000000000" pitchFamily="18" charset="-128"/>
              </a:rPr>
              <a:t>メインテーマ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18495" y="2620960"/>
            <a:ext cx="9144000" cy="2172609"/>
          </a:xfrm>
        </p:spPr>
        <p:txBody>
          <a:bodyPr>
            <a:noAutofit/>
          </a:bodyPr>
          <a:lstStyle/>
          <a:p>
            <a:r>
              <a:rPr kumimoji="1" lang="ja-JP" altLang="en-US" sz="13800" dirty="0" smtClean="0">
                <a:solidFill>
                  <a:srgbClr val="FF0000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変化させる</a:t>
            </a:r>
            <a:endParaRPr kumimoji="1" lang="ja-JP" altLang="en-US" sz="13800" dirty="0">
              <a:solidFill>
                <a:srgbClr val="FF0000"/>
              </a:solidFill>
              <a:latin typeface="HGS明朝E" panose="02020900000000000000" pitchFamily="18" charset="-128"/>
              <a:ea typeface="HGS明朝E" panose="020209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24728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8318090" y="5973097"/>
            <a:ext cx="3169829" cy="755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ja-JP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1399429" y="638559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383" y="120320"/>
            <a:ext cx="7563300" cy="660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62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8318090" y="5973097"/>
            <a:ext cx="3169829" cy="755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ja-JP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1399429" y="638559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8632" y="0"/>
            <a:ext cx="76347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276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3270181"/>
            <a:ext cx="12191999" cy="317635"/>
          </a:xfrm>
          <a:prstGeom prst="rect">
            <a:avLst/>
          </a:prstGeom>
        </p:spPr>
        <p:style>
          <a:lnRef idx="0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accent6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正方形/長方形 3"/>
          <p:cNvSpPr/>
          <p:nvPr/>
        </p:nvSpPr>
        <p:spPr>
          <a:xfrm>
            <a:off x="910177" y="968616"/>
            <a:ext cx="2645387" cy="1686616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352" tIns="149352" rIns="149352" bIns="149352" numCol="1" spcCol="1270" anchor="ctr" anchorCtr="0">
            <a:spAutoFit/>
          </a:bodyPr>
          <a:lstStyle/>
          <a:p>
            <a:pPr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2016</a:t>
            </a:r>
            <a:r>
              <a:rPr lang="ja-JP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endParaRPr 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・株式会社エース物産</a:t>
            </a: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  創業・設立</a:t>
            </a: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  </a:t>
            </a:r>
            <a:endParaRPr 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円/楕円 4"/>
          <p:cNvSpPr/>
          <p:nvPr/>
        </p:nvSpPr>
        <p:spPr>
          <a:xfrm>
            <a:off x="1779178" y="3086099"/>
            <a:ext cx="685799" cy="68579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フリーフォーム 5"/>
          <p:cNvSpPr/>
          <p:nvPr/>
        </p:nvSpPr>
        <p:spPr>
          <a:xfrm>
            <a:off x="4789717" y="1720382"/>
            <a:ext cx="2609402" cy="1363450"/>
          </a:xfrm>
          <a:custGeom>
            <a:avLst/>
            <a:gdLst>
              <a:gd name="connsiteX0" fmla="*/ 0 w 3417823"/>
              <a:gd name="connsiteY0" fmla="*/ 0 h 2743199"/>
              <a:gd name="connsiteX1" fmla="*/ 3417823 w 3417823"/>
              <a:gd name="connsiteY1" fmla="*/ 0 h 2743199"/>
              <a:gd name="connsiteX2" fmla="*/ 3417823 w 3417823"/>
              <a:gd name="connsiteY2" fmla="*/ 2743199 h 2743199"/>
              <a:gd name="connsiteX3" fmla="*/ 0 w 3417823"/>
              <a:gd name="connsiteY3" fmla="*/ 2743199 h 2743199"/>
              <a:gd name="connsiteX4" fmla="*/ 0 w 3417823"/>
              <a:gd name="connsiteY4" fmla="*/ 0 h 274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7823" h="2743199">
                <a:moveTo>
                  <a:pt x="0" y="0"/>
                </a:moveTo>
                <a:lnTo>
                  <a:pt x="3417823" y="0"/>
                </a:lnTo>
                <a:lnTo>
                  <a:pt x="3417823" y="2743199"/>
                </a:lnTo>
                <a:lnTo>
                  <a:pt x="0" y="274319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352" tIns="149352" rIns="149352" bIns="149352" numCol="1" spcCol="1270" anchor="ctr" anchorCtr="0">
            <a:spAutoFit/>
          </a:bodyPr>
          <a:lstStyle/>
          <a:p>
            <a:pPr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2016</a:t>
            </a:r>
            <a:r>
              <a:rPr lang="ja-JP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endParaRPr lang="ja-JP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ミツトヨ特約店表彰</a:t>
            </a: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  伸長率全国</a:t>
            </a: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位に</a:t>
            </a: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円/楕円 6"/>
          <p:cNvSpPr/>
          <p:nvPr/>
        </p:nvSpPr>
        <p:spPr>
          <a:xfrm>
            <a:off x="5753504" y="3086099"/>
            <a:ext cx="685799" cy="68579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正方形/長方形 7"/>
          <p:cNvSpPr/>
          <p:nvPr/>
        </p:nvSpPr>
        <p:spPr>
          <a:xfrm>
            <a:off x="9057418" y="1172793"/>
            <a:ext cx="2748759" cy="136345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352" tIns="149352" rIns="149352" bIns="149352" numCol="1" spcCol="1270" anchor="ctr" anchorCtr="0">
            <a:spAutoFit/>
          </a:bodyPr>
          <a:lstStyle/>
          <a:p>
            <a:pPr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2017</a:t>
            </a:r>
            <a:r>
              <a:rPr lang="ja-JP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</a:p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日立産機・</a:t>
            </a: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TONE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他</a:t>
            </a: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  特約店へ</a:t>
            </a:r>
            <a:endParaRPr lang="ja-JP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円/楕円 9"/>
          <p:cNvSpPr/>
          <p:nvPr/>
        </p:nvSpPr>
        <p:spPr>
          <a:xfrm>
            <a:off x="9640310" y="3080566"/>
            <a:ext cx="685799" cy="68579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cxnSp>
        <p:nvCxnSpPr>
          <p:cNvPr id="11" name="直線コネクタ 10"/>
          <p:cNvCxnSpPr/>
          <p:nvPr/>
        </p:nvCxnSpPr>
        <p:spPr>
          <a:xfrm flipH="1" flipV="1">
            <a:off x="2122075" y="2466452"/>
            <a:ext cx="2" cy="68399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 flipH="1" flipV="1">
            <a:off x="9973733" y="2466452"/>
            <a:ext cx="9478" cy="61411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図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3641" y="3956808"/>
            <a:ext cx="2219136" cy="2737341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3486" y="4199750"/>
            <a:ext cx="3401863" cy="2292295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58" y="4225988"/>
            <a:ext cx="3082833" cy="219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1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414021" y="1197204"/>
            <a:ext cx="10228082" cy="35067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7200" b="1" dirty="0"/>
              <a:t> </a:t>
            </a:r>
            <a:r>
              <a:rPr lang="ja-JP" altLang="en-US" sz="8800" b="1" dirty="0"/>
              <a:t>変化できなければ、</a:t>
            </a:r>
            <a:endParaRPr lang="en-US" altLang="ja-JP" sz="8800" b="1" dirty="0"/>
          </a:p>
          <a:p>
            <a:pPr marL="0" indent="0">
              <a:buNone/>
            </a:pPr>
            <a:r>
              <a:rPr kumimoji="1" lang="ja-JP" altLang="en-US" sz="8800" b="1" dirty="0"/>
              <a:t>現状維持も難しい！</a:t>
            </a:r>
            <a:endParaRPr kumimoji="1" lang="ja-JP" altLang="en-US" sz="5400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823" y="4446049"/>
            <a:ext cx="2758397" cy="183893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665" y="4467622"/>
            <a:ext cx="2983933" cy="181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220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382059"/>
            <a:ext cx="4572000" cy="942975"/>
          </a:xfrm>
        </p:spPr>
        <p:txBody>
          <a:bodyPr>
            <a:normAutofit/>
          </a:bodyPr>
          <a:lstStyle/>
          <a:p>
            <a:r>
              <a:rPr kumimoji="1" lang="ja-JP" altLang="en-US" dirty="0">
                <a:latin typeface="HGS明朝E" panose="02020900000000000000" pitchFamily="18" charset="-128"/>
                <a:ea typeface="HGS明朝E" panose="02020900000000000000" pitchFamily="18" charset="-128"/>
              </a:rPr>
              <a:t>行動目標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324519" y="2815777"/>
            <a:ext cx="11540358" cy="2461374"/>
          </a:xfrm>
        </p:spPr>
        <p:txBody>
          <a:bodyPr>
            <a:noAutofit/>
          </a:bodyPr>
          <a:lstStyle/>
          <a:p>
            <a:r>
              <a:rPr kumimoji="1" lang="ja-JP" altLang="en-US" sz="6600" dirty="0" smtClean="0">
                <a:latin typeface="HGS明朝E" panose="02020900000000000000" pitchFamily="18" charset="-128"/>
                <a:ea typeface="HGS明朝E" panose="02020900000000000000" pitchFamily="18" charset="-128"/>
              </a:rPr>
              <a:t>変化させ、</a:t>
            </a:r>
            <a:r>
              <a:rPr kumimoji="1" lang="ja-JP" altLang="en-US" sz="6600" dirty="0">
                <a:latin typeface="HGS明朝E" panose="02020900000000000000" pitchFamily="18" charset="-128"/>
                <a:ea typeface="HGS明朝E" panose="02020900000000000000" pitchFamily="18" charset="-128"/>
              </a:rPr>
              <a:t>利益を最大化する</a:t>
            </a:r>
          </a:p>
        </p:txBody>
      </p:sp>
    </p:spTree>
    <p:extLst>
      <p:ext uri="{BB962C8B-B14F-4D97-AF65-F5344CB8AC3E}">
        <p14:creationId xmlns:p14="http://schemas.microsoft.com/office/powerpoint/2010/main" val="405583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91914" y="393346"/>
            <a:ext cx="6491110" cy="942975"/>
          </a:xfrm>
        </p:spPr>
        <p:txBody>
          <a:bodyPr>
            <a:normAutofit/>
          </a:bodyPr>
          <a:lstStyle/>
          <a:p>
            <a:r>
              <a:rPr lang="ja-JP" altLang="en-US" dirty="0">
                <a:latin typeface="HGS明朝E" panose="02020900000000000000" pitchFamily="18" charset="-128"/>
                <a:ea typeface="HGS明朝E" panose="02020900000000000000" pitchFamily="18" charset="-128"/>
              </a:rPr>
              <a:t>行動目標細分化①</a:t>
            </a:r>
            <a:endParaRPr kumimoji="1" lang="ja-JP" altLang="en-US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434779" y="2739331"/>
            <a:ext cx="10307550" cy="2977466"/>
          </a:xfrm>
        </p:spPr>
        <p:txBody>
          <a:bodyPr>
            <a:normAutofit/>
          </a:bodyPr>
          <a:lstStyle/>
          <a:p>
            <a:r>
              <a:rPr lang="ja-JP" altLang="en-US" sz="11500" dirty="0" smtClean="0">
                <a:latin typeface="HGS明朝E" panose="02020900000000000000" pitchFamily="18" charset="-128"/>
                <a:ea typeface="HGS明朝E" panose="02020900000000000000" pitchFamily="18" charset="-128"/>
              </a:rPr>
              <a:t>新事業</a:t>
            </a:r>
            <a:endParaRPr lang="ja-JP" altLang="en-US" sz="115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96158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8531014" y="6335455"/>
            <a:ext cx="3033047" cy="412491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" panose="02040604050505020304" pitchFamily="18" charset="0"/>
                <a:ea typeface="ＭＳ 明朝" panose="02020609040205080304" pitchFamily="17" charset="-128"/>
              </a:rPr>
              <a:t>株式会社 </a:t>
            </a:r>
            <a:r>
              <a:rPr kumimoji="0" lang="ja-JP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anose="02040604050505020304" pitchFamily="18" charset="0"/>
                <a:ea typeface="ＭＳ 明朝" panose="02020609040205080304" pitchFamily="17" charset="-128"/>
              </a:rPr>
              <a:t>エース物産</a:t>
            </a:r>
            <a:endParaRPr kumimoji="0" lang="ja-JP" altLang="ja-JP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 flipH="1">
            <a:off x="419703" y="130683"/>
            <a:ext cx="94349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dirty="0" smtClean="0">
                <a:latin typeface="HGP明朝B" panose="02020800000000000000" pitchFamily="18" charset="-128"/>
                <a:ea typeface="HGP明朝B" panose="02020800000000000000" pitchFamily="18" charset="-128"/>
              </a:rPr>
              <a:t>『</a:t>
            </a:r>
            <a:r>
              <a:rPr kumimoji="1" lang="ja-JP" altLang="en-US" sz="6000" dirty="0" smtClean="0">
                <a:latin typeface="HGP明朝B" panose="02020800000000000000" pitchFamily="18" charset="-128"/>
                <a:ea typeface="HGP明朝B" panose="02020800000000000000" pitchFamily="18" charset="-128"/>
              </a:rPr>
              <a:t>いつでもアイス</a:t>
            </a:r>
            <a:r>
              <a:rPr lang="en-US" altLang="ja-JP" sz="6000" dirty="0" smtClean="0">
                <a:latin typeface="HGP明朝B" panose="02020800000000000000" pitchFamily="18" charset="-128"/>
                <a:ea typeface="HGP明朝B" panose="02020800000000000000" pitchFamily="18" charset="-128"/>
              </a:rPr>
              <a:t>』</a:t>
            </a:r>
            <a:r>
              <a:rPr kumimoji="1" lang="ja-JP" altLang="en-US" sz="6000" dirty="0" smtClean="0">
                <a:latin typeface="HGP明朝B" panose="02020800000000000000" pitchFamily="18" charset="-128"/>
                <a:ea typeface="HGP明朝B" panose="02020800000000000000" pitchFamily="18" charset="-128"/>
              </a:rPr>
              <a:t>事業</a:t>
            </a:r>
            <a:endParaRPr kumimoji="1" lang="ja-JP" altLang="en-US" sz="6000" dirty="0">
              <a:latin typeface="HGP明朝B" panose="02020800000000000000" pitchFamily="18" charset="-128"/>
              <a:ea typeface="HGP明朝B" panose="02020800000000000000" pitchFamily="18" charset="-128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8347273" y="5973097"/>
            <a:ext cx="3169829" cy="755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ja-JP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1399429" y="638559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 dirty="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5513" y="6318648"/>
            <a:ext cx="549264" cy="356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221" y="4277659"/>
            <a:ext cx="1808556" cy="12035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684" y="3021843"/>
            <a:ext cx="1795104" cy="11945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386" y="1746528"/>
            <a:ext cx="1795105" cy="1270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530" y="1747815"/>
            <a:ext cx="1886518" cy="12553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134" y="4264491"/>
            <a:ext cx="1853218" cy="12332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53296" y="1266906"/>
            <a:ext cx="1468047" cy="2574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07189" y="4038374"/>
            <a:ext cx="2324529" cy="2750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9289" y="2453687"/>
            <a:ext cx="2067213" cy="3210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95636" y="4508792"/>
            <a:ext cx="2761993" cy="1809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92041" y="1570027"/>
            <a:ext cx="2815148" cy="1968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円/楕円 9"/>
          <p:cNvSpPr/>
          <p:nvPr/>
        </p:nvSpPr>
        <p:spPr>
          <a:xfrm>
            <a:off x="7687139" y="1163153"/>
            <a:ext cx="4490096" cy="5035901"/>
          </a:xfrm>
          <a:prstGeom prst="ellipse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0107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732151" y="1214650"/>
            <a:ext cx="1104586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ja-JP" altLang="en-US" sz="8800" b="1" kern="100" dirty="0" smtClean="0">
                <a:latin typeface="+mn-ea"/>
                <a:cs typeface="Times New Roman" panose="02020603050405020304" pitchFamily="18" charset="0"/>
              </a:rPr>
              <a:t>農産物の消費や</a:t>
            </a:r>
            <a:endParaRPr lang="en-US" altLang="ja-JP" sz="8800" b="1" kern="100" dirty="0" smtClean="0">
              <a:latin typeface="+mn-ea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ja-JP" altLang="en-US" sz="8800" b="1" u="sng" kern="100" dirty="0" smtClean="0">
                <a:solidFill>
                  <a:srgbClr val="00B0F0"/>
                </a:solidFill>
                <a:latin typeface="+mn-ea"/>
                <a:cs typeface="Times New Roman" panose="02020603050405020304" pitchFamily="18" charset="0"/>
              </a:rPr>
              <a:t>ブランディング</a:t>
            </a:r>
            <a:r>
              <a:rPr lang="ja-JP" altLang="en-US" sz="8800" b="1" kern="100" dirty="0" smtClean="0">
                <a:solidFill>
                  <a:srgbClr val="00B0F0"/>
                </a:solidFill>
                <a:latin typeface="+mn-ea"/>
                <a:cs typeface="Times New Roman" panose="02020603050405020304" pitchFamily="18" charset="0"/>
              </a:rPr>
              <a:t>、</a:t>
            </a:r>
            <a:endParaRPr lang="en-US" altLang="ja-JP" sz="8800" b="1" kern="100" dirty="0" smtClean="0">
              <a:solidFill>
                <a:srgbClr val="00B0F0"/>
              </a:solidFill>
              <a:latin typeface="+mn-ea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ja-JP" altLang="en-US" sz="8800" b="1" u="sng" kern="100" dirty="0" smtClean="0">
                <a:solidFill>
                  <a:srgbClr val="00B0F0"/>
                </a:solidFill>
                <a:latin typeface="+mn-ea"/>
                <a:cs typeface="Times New Roman" panose="02020603050405020304" pitchFamily="18" charset="0"/>
              </a:rPr>
              <a:t>雇用創出もできる</a:t>
            </a:r>
            <a:endParaRPr lang="ja-JP" altLang="ja-JP" sz="8800" b="1" u="sng" kern="100" dirty="0">
              <a:solidFill>
                <a:srgbClr val="00B0F0"/>
              </a:solidFill>
              <a:effectLst/>
              <a:latin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285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87" y="4468759"/>
            <a:ext cx="2942304" cy="1961536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134117" y="606527"/>
            <a:ext cx="1185770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ja-JP" altLang="ja-JP" sz="3600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何とか</a:t>
            </a:r>
            <a:r>
              <a:rPr lang="en-US" altLang="ja-JP" sz="3600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8</a:t>
            </a:r>
            <a:r>
              <a:rPr lang="ja-JP" altLang="ja-JP" sz="3600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ヵ月後に給料を少し</a:t>
            </a:r>
            <a:r>
              <a:rPr lang="ja-JP" altLang="en-US" sz="3600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もらう</a:t>
            </a:r>
            <a:r>
              <a:rPr lang="ja-JP" altLang="ja-JP" sz="3600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事はできたものの、</a:t>
            </a:r>
            <a:endParaRPr lang="en-US" altLang="ja-JP" sz="3600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3600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会社</a:t>
            </a:r>
            <a:r>
              <a:rPr lang="ja-JP" altLang="ja-JP" sz="3600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はまだまだ不安定でした。</a:t>
            </a:r>
            <a:endParaRPr lang="en-US" altLang="ja-JP" sz="3600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3600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ただただ毎日が苦しかった・・・・・・。</a:t>
            </a:r>
            <a:endParaRPr lang="en-US" altLang="ja-JP" sz="3600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3600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苦しかったから父親に文句を言い、よく喧嘩をしました。</a:t>
            </a:r>
            <a:endParaRPr lang="en-US" altLang="ja-JP" sz="3600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512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329" y="1853858"/>
            <a:ext cx="2350541" cy="3433759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503553" y="439399"/>
            <a:ext cx="10916510" cy="111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ja-JP" altLang="en-US" sz="6600" b="1" u="sng" kern="100" dirty="0" smtClean="0">
                <a:effectLst/>
                <a:latin typeface="+mn-ea"/>
                <a:cs typeface="Times New Roman" panose="02020603050405020304" pitchFamily="18" charset="0"/>
              </a:rPr>
              <a:t>いくつかの共通点があった</a:t>
            </a:r>
            <a:endParaRPr lang="ja-JP" altLang="ja-JP" sz="6600" b="1" u="sng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3261" y="4803033"/>
            <a:ext cx="2411886" cy="190578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7346" y="2315817"/>
            <a:ext cx="3293862" cy="1948069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8321" y="2940477"/>
            <a:ext cx="5288955" cy="3725112"/>
          </a:xfrm>
          <a:prstGeom prst="rect">
            <a:avLst/>
          </a:prstGeom>
        </p:spPr>
      </p:pic>
      <p:cxnSp>
        <p:nvCxnSpPr>
          <p:cNvPr id="12" name="直線コネクタ 11"/>
          <p:cNvCxnSpPr/>
          <p:nvPr/>
        </p:nvCxnSpPr>
        <p:spPr>
          <a:xfrm>
            <a:off x="6354684" y="1853858"/>
            <a:ext cx="0" cy="4854961"/>
          </a:xfrm>
          <a:prstGeom prst="line">
            <a:avLst/>
          </a:prstGeom>
          <a:ln w="28575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図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0306" y="1581050"/>
            <a:ext cx="3287866" cy="1708801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6044" y="1853858"/>
            <a:ext cx="2181520" cy="217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12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4648" y="-1"/>
            <a:ext cx="4858459" cy="6858000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3927764" y="789709"/>
            <a:ext cx="4312228" cy="1766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フリーフォーム 6"/>
          <p:cNvSpPr/>
          <p:nvPr/>
        </p:nvSpPr>
        <p:spPr>
          <a:xfrm>
            <a:off x="7440" y="-34317"/>
            <a:ext cx="3647208" cy="5398401"/>
          </a:xfrm>
          <a:custGeom>
            <a:avLst/>
            <a:gdLst>
              <a:gd name="connsiteX0" fmla="*/ 0 w 3417823"/>
              <a:gd name="connsiteY0" fmla="*/ 0 h 2743199"/>
              <a:gd name="connsiteX1" fmla="*/ 3417823 w 3417823"/>
              <a:gd name="connsiteY1" fmla="*/ 0 h 2743199"/>
              <a:gd name="connsiteX2" fmla="*/ 3417823 w 3417823"/>
              <a:gd name="connsiteY2" fmla="*/ 2743199 h 2743199"/>
              <a:gd name="connsiteX3" fmla="*/ 0 w 3417823"/>
              <a:gd name="connsiteY3" fmla="*/ 2743199 h 2743199"/>
              <a:gd name="connsiteX4" fmla="*/ 0 w 3417823"/>
              <a:gd name="connsiteY4" fmla="*/ 0 h 274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7823" h="2743199">
                <a:moveTo>
                  <a:pt x="0" y="0"/>
                </a:moveTo>
                <a:lnTo>
                  <a:pt x="3417823" y="0"/>
                </a:lnTo>
                <a:lnTo>
                  <a:pt x="3417823" y="2743199"/>
                </a:lnTo>
                <a:lnTo>
                  <a:pt x="0" y="274319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352" tIns="149352" rIns="149352" bIns="149352" numCol="1" spcCol="1270" anchor="ctr" anchorCtr="0">
            <a:spAutoFit/>
          </a:bodyPr>
          <a:lstStyle/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ja-JP" altLang="en-US" sz="32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・黒壁ガラス館</a:t>
            </a:r>
            <a:endParaRPr lang="en-US" altLang="ja-JP" sz="3200" dirty="0" smtClean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ja-JP" altLang="en-US" sz="32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年間訪問者数　　</a:t>
            </a:r>
            <a:endParaRPr lang="en-US" altLang="ja-JP" sz="3200" dirty="0" smtClean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ja-JP" altLang="en-US" sz="3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32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220</a:t>
            </a:r>
            <a:r>
              <a:rPr lang="ja-JP" altLang="en-US" sz="32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万人超</a:t>
            </a:r>
            <a:endParaRPr lang="en-US" altLang="ja-JP" sz="3200" dirty="0" smtClean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altLang="ja-JP" sz="3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ja-JP" altLang="en-US" sz="32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・コロナ前</a:t>
            </a:r>
            <a:endParaRPr lang="en-US" altLang="ja-JP" sz="3200" dirty="0" smtClean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ja-JP" altLang="en-US" sz="3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32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2019</a:t>
            </a:r>
            <a:r>
              <a:rPr lang="ja-JP" altLang="en-US" sz="32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年実績</a:t>
            </a:r>
            <a:endParaRPr lang="en-US" altLang="ja-JP" sz="3200" dirty="0" smtClean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altLang="ja-JP" sz="3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ja-JP" altLang="en-US" sz="32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・コロナ禍</a:t>
            </a:r>
            <a:r>
              <a:rPr lang="en-US" altLang="ja-JP" sz="32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102</a:t>
            </a:r>
            <a:r>
              <a:rPr lang="ja-JP" altLang="en-US" sz="32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万人</a:t>
            </a:r>
            <a:endParaRPr lang="en-US" altLang="ja-JP" sz="3200" dirty="0" smtClean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ja-JP" altLang="en-US" sz="3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ja-JP" altLang="en-US" sz="32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半分まで落ち込</a:t>
            </a:r>
            <a:r>
              <a:rPr lang="ja-JP" altLang="en-US" sz="3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み</a:t>
            </a:r>
            <a:endParaRPr lang="en-US" altLang="ja-JP" sz="3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altLang="ja-JP" sz="3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9" name="直線矢印コネクタ 8"/>
          <p:cNvCxnSpPr/>
          <p:nvPr/>
        </p:nvCxnSpPr>
        <p:spPr>
          <a:xfrm>
            <a:off x="3345872" y="878032"/>
            <a:ext cx="54032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1265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47904" y="318004"/>
            <a:ext cx="11432956" cy="62883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4500" dirty="0" smtClean="0"/>
              <a:t>・</a:t>
            </a:r>
            <a:r>
              <a:rPr lang="ja-JP" altLang="en-US" sz="4500" dirty="0" smtClean="0">
                <a:latin typeface="+mn-ea"/>
              </a:rPr>
              <a:t>ターゲット</a:t>
            </a:r>
            <a:r>
              <a:rPr lang="en-US" altLang="ja-JP" sz="4500" dirty="0" smtClean="0">
                <a:latin typeface="+mn-ea"/>
              </a:rPr>
              <a:t>1</a:t>
            </a:r>
            <a:r>
              <a:rPr lang="ja-JP" altLang="en-US" sz="4500" dirty="0" smtClean="0">
                <a:latin typeface="+mn-ea"/>
              </a:rPr>
              <a:t>（観光客）</a:t>
            </a:r>
            <a:r>
              <a:rPr lang="ja-JP" altLang="en-US" sz="4500" b="1" dirty="0" smtClean="0">
                <a:latin typeface="+mn-ea"/>
              </a:rPr>
              <a:t>   </a:t>
            </a:r>
            <a:endParaRPr lang="en-US" altLang="ja-JP" sz="4500" b="1" dirty="0" smtClean="0">
              <a:latin typeface="+mn-ea"/>
            </a:endParaRPr>
          </a:p>
          <a:p>
            <a:pPr marL="0" indent="0">
              <a:buNone/>
            </a:pPr>
            <a:r>
              <a:rPr lang="ja-JP" altLang="en-US" sz="4000" b="1" dirty="0">
                <a:latin typeface="+mn-ea"/>
              </a:rPr>
              <a:t> </a:t>
            </a:r>
            <a:r>
              <a:rPr lang="ja-JP" altLang="en-US" sz="4000" b="1" dirty="0" smtClean="0">
                <a:latin typeface="+mn-ea"/>
              </a:rPr>
              <a:t> </a:t>
            </a:r>
            <a:r>
              <a:rPr lang="ja-JP" altLang="en-US" sz="4000" dirty="0" smtClean="0">
                <a:latin typeface="+mn-ea"/>
              </a:rPr>
              <a:t>○</a:t>
            </a:r>
            <a:r>
              <a:rPr lang="ja-JP" altLang="en-US" sz="4000" b="1" dirty="0" smtClean="0">
                <a:latin typeface="+mn-ea"/>
              </a:rPr>
              <a:t>黒壁</a:t>
            </a:r>
            <a:r>
              <a:rPr lang="en-US" altLang="ja-JP" sz="4000" b="1" dirty="0" smtClean="0">
                <a:latin typeface="+mn-ea"/>
              </a:rPr>
              <a:t>220</a:t>
            </a:r>
            <a:r>
              <a:rPr lang="ja-JP" altLang="en-US" sz="4000" b="1" dirty="0" smtClean="0">
                <a:latin typeface="+mn-ea"/>
              </a:rPr>
              <a:t>万人</a:t>
            </a:r>
            <a:r>
              <a:rPr lang="ja-JP" altLang="en-US" sz="4000" b="1" dirty="0">
                <a:latin typeface="+mn-ea"/>
              </a:rPr>
              <a:t>超</a:t>
            </a:r>
            <a:r>
              <a:rPr lang="ja-JP" altLang="en-US" sz="4000" b="1" dirty="0" smtClean="0">
                <a:latin typeface="+mn-ea"/>
              </a:rPr>
              <a:t>の観光客</a:t>
            </a:r>
            <a:endParaRPr lang="en-US" altLang="ja-JP" sz="4000" b="1" dirty="0" smtClean="0">
              <a:latin typeface="+mn-ea"/>
            </a:endParaRPr>
          </a:p>
          <a:p>
            <a:pPr marL="0" indent="0">
              <a:buNone/>
            </a:pPr>
            <a:r>
              <a:rPr lang="ja-JP" altLang="en-US" sz="4000" b="1" dirty="0">
                <a:latin typeface="+mn-ea"/>
              </a:rPr>
              <a:t>　</a:t>
            </a:r>
            <a:r>
              <a:rPr lang="ja-JP" altLang="en-US" sz="4000" dirty="0">
                <a:latin typeface="+mn-ea"/>
              </a:rPr>
              <a:t> 　 </a:t>
            </a:r>
            <a:r>
              <a:rPr lang="en-US" altLang="ja-JP" sz="4000" b="1" dirty="0" smtClean="0">
                <a:latin typeface="+mn-ea"/>
              </a:rPr>
              <a:t>1</a:t>
            </a:r>
            <a:r>
              <a:rPr lang="ja-JP" altLang="en-US" sz="4000" b="1" dirty="0" smtClean="0">
                <a:latin typeface="+mn-ea"/>
              </a:rPr>
              <a:t>～</a:t>
            </a:r>
            <a:r>
              <a:rPr lang="en-US" altLang="ja-JP" sz="4000" b="1" dirty="0" smtClean="0">
                <a:latin typeface="+mn-ea"/>
              </a:rPr>
              <a:t>2</a:t>
            </a:r>
            <a:r>
              <a:rPr lang="ja-JP" altLang="en-US" sz="4000" b="1" dirty="0" smtClean="0">
                <a:latin typeface="+mn-ea"/>
              </a:rPr>
              <a:t>％を顧客化</a:t>
            </a:r>
            <a:endParaRPr lang="en-US" altLang="ja-JP" sz="4000" b="1" dirty="0" smtClean="0">
              <a:latin typeface="+mn-ea"/>
            </a:endParaRPr>
          </a:p>
          <a:p>
            <a:pPr marL="0" indent="0">
              <a:buNone/>
            </a:pPr>
            <a:r>
              <a:rPr lang="ja-JP" altLang="en-US" sz="4000" b="1" dirty="0" smtClean="0">
                <a:latin typeface="+mn-ea"/>
              </a:rPr>
              <a:t>　</a:t>
            </a:r>
            <a:r>
              <a:rPr lang="ja-JP" altLang="en-US" sz="4000" dirty="0" smtClean="0">
                <a:latin typeface="+mn-ea"/>
              </a:rPr>
              <a:t>○</a:t>
            </a:r>
            <a:r>
              <a:rPr lang="ja-JP" altLang="en-US" sz="4000" b="1" dirty="0" smtClean="0">
                <a:latin typeface="+mn-ea"/>
              </a:rPr>
              <a:t>全国の市場規模　</a:t>
            </a:r>
            <a:r>
              <a:rPr lang="en-US" altLang="ja-JP" sz="4000" b="1" dirty="0" smtClean="0">
                <a:latin typeface="+mn-ea"/>
              </a:rPr>
              <a:t>5000</a:t>
            </a:r>
            <a:r>
              <a:rPr lang="ja-JP" altLang="en-US" sz="4000" b="1" dirty="0" smtClean="0">
                <a:latin typeface="+mn-ea"/>
              </a:rPr>
              <a:t>億円</a:t>
            </a:r>
            <a:endParaRPr lang="en-US" altLang="ja-JP" sz="4000" b="1" dirty="0" smtClean="0">
              <a:latin typeface="+mn-ea"/>
            </a:endParaRPr>
          </a:p>
          <a:p>
            <a:pPr marL="0" indent="0">
              <a:buNone/>
            </a:pPr>
            <a:r>
              <a:rPr lang="ja-JP" altLang="en-US" sz="4000" b="1" dirty="0">
                <a:latin typeface="+mn-ea"/>
              </a:rPr>
              <a:t>　</a:t>
            </a:r>
            <a:r>
              <a:rPr lang="ja-JP" altLang="en-US" sz="4000" dirty="0">
                <a:latin typeface="+mn-ea"/>
              </a:rPr>
              <a:t>　 </a:t>
            </a:r>
            <a:r>
              <a:rPr lang="ja-JP" altLang="en-US" sz="4000" b="1" dirty="0" smtClean="0">
                <a:latin typeface="+mn-ea"/>
              </a:rPr>
              <a:t>右肩あがり</a:t>
            </a:r>
            <a:endParaRPr lang="en-US" altLang="ja-JP" sz="4000" b="1" dirty="0" smtClean="0">
              <a:latin typeface="+mn-ea"/>
            </a:endParaRPr>
          </a:p>
          <a:p>
            <a:pPr marL="0" indent="0">
              <a:buNone/>
            </a:pPr>
            <a:r>
              <a:rPr lang="en-US" altLang="ja-JP" sz="4000" b="1" dirty="0">
                <a:latin typeface="+mn-ea"/>
              </a:rPr>
              <a:t> </a:t>
            </a:r>
            <a:r>
              <a:rPr lang="en-US" altLang="ja-JP" sz="4000" b="1" dirty="0" smtClean="0">
                <a:latin typeface="+mn-ea"/>
              </a:rPr>
              <a:t> </a:t>
            </a:r>
            <a:r>
              <a:rPr lang="ja-JP" altLang="en-US" sz="4000" b="1" dirty="0" smtClean="0">
                <a:latin typeface="+mn-ea"/>
              </a:rPr>
              <a:t>○夜アイス　トレンド、年中食す</a:t>
            </a:r>
            <a:endParaRPr lang="en-US" altLang="ja-JP" sz="4000" b="1" dirty="0" smtClean="0">
              <a:latin typeface="+mn-ea"/>
            </a:endParaRPr>
          </a:p>
          <a:p>
            <a:pPr marL="0" indent="0">
              <a:buNone/>
            </a:pPr>
            <a:endParaRPr lang="en-US" altLang="ja-JP" sz="4000" b="1" dirty="0">
              <a:latin typeface="+mn-ea"/>
            </a:endParaRPr>
          </a:p>
          <a:p>
            <a:pPr marL="0" indent="0">
              <a:buNone/>
            </a:pPr>
            <a:r>
              <a:rPr kumimoji="1" lang="ja-JP" altLang="en-US" sz="4000" dirty="0" smtClean="0"/>
              <a:t>　</a:t>
            </a:r>
            <a:r>
              <a:rPr lang="ja-JP" altLang="en-US" sz="4000" dirty="0" smtClean="0"/>
              <a:t>▼</a:t>
            </a:r>
            <a:r>
              <a:rPr kumimoji="1" lang="ja-JP" altLang="en-US" sz="4000" b="1" dirty="0" smtClean="0">
                <a:latin typeface="+mn-ea"/>
              </a:rPr>
              <a:t>家賃の高さ</a:t>
            </a:r>
            <a:endParaRPr kumimoji="1" lang="en-US" altLang="ja-JP" sz="4000" b="1" dirty="0" smtClean="0">
              <a:latin typeface="+mn-ea"/>
            </a:endParaRPr>
          </a:p>
          <a:p>
            <a:pPr marL="0" indent="0">
              <a:buNone/>
            </a:pPr>
            <a:r>
              <a:rPr lang="en-US" altLang="ja-JP" sz="4000" b="1" dirty="0">
                <a:latin typeface="+mn-ea"/>
              </a:rPr>
              <a:t> </a:t>
            </a:r>
            <a:r>
              <a:rPr lang="en-US" altLang="ja-JP" sz="4000" b="1" dirty="0" smtClean="0">
                <a:latin typeface="+mn-ea"/>
              </a:rPr>
              <a:t> </a:t>
            </a:r>
            <a:r>
              <a:rPr lang="ja-JP" altLang="en-US" sz="4000" b="1" dirty="0" smtClean="0">
                <a:latin typeface="+mn-ea"/>
              </a:rPr>
              <a:t>▼平日・冬季の</a:t>
            </a:r>
            <a:r>
              <a:rPr lang="ja-JP" altLang="en-US" sz="4000" b="1" dirty="0">
                <a:latin typeface="+mn-ea"/>
              </a:rPr>
              <a:t>売上</a:t>
            </a:r>
            <a:endParaRPr kumimoji="1" lang="ja-JP" altLang="en-US" sz="4000" b="1" dirty="0">
              <a:latin typeface="+mn-ea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390" y="4667253"/>
            <a:ext cx="2646156" cy="198206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640" y="318004"/>
            <a:ext cx="2857500" cy="403352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382" y="4667253"/>
            <a:ext cx="2968768" cy="209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641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オブジェクト 1"/>
          <p:cNvGraphicFramePr>
            <a:graphicFrameLocks noChangeAspect="1"/>
          </p:cNvGraphicFramePr>
          <p:nvPr>
            <p:extLst/>
          </p:nvPr>
        </p:nvGraphicFramePr>
        <p:xfrm>
          <a:off x="2540854" y="0"/>
          <a:ext cx="6980971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9" name="Worksheet" r:id="rId3" imgW="6724663" imgH="6372123" progId="Excel.Sheet.12">
                  <p:embed/>
                </p:oleObj>
              </mc:Choice>
              <mc:Fallback>
                <p:oleObj name="Worksheet" r:id="rId3" imgW="6724663" imgH="637212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40854" y="0"/>
                        <a:ext cx="6980971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44776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1913" y="3830462"/>
            <a:ext cx="2369579" cy="1777184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0" y="3270181"/>
            <a:ext cx="12191999" cy="317635"/>
          </a:xfrm>
          <a:prstGeom prst="rect">
            <a:avLst/>
          </a:prstGeom>
        </p:spPr>
        <p:style>
          <a:lnRef idx="0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accent6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656526" y="1023911"/>
            <a:ext cx="2645387" cy="1686616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352" tIns="149352" rIns="149352" bIns="149352" numCol="1" spcCol="1270" anchor="ctr" anchorCtr="0">
            <a:spAutoFit/>
          </a:bodyPr>
          <a:lstStyle/>
          <a:p>
            <a:pPr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2018</a:t>
            </a:r>
            <a:r>
              <a:rPr lang="ja-JP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6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endParaRPr 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Yahoo!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から表彰</a:t>
            </a: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  </a:t>
            </a: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年連続</a:t>
            </a: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円/楕円 4"/>
          <p:cNvSpPr/>
          <p:nvPr/>
        </p:nvSpPr>
        <p:spPr>
          <a:xfrm>
            <a:off x="1131478" y="3086099"/>
            <a:ext cx="685799" cy="68579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フリーフォーム 5"/>
          <p:cNvSpPr/>
          <p:nvPr/>
        </p:nvSpPr>
        <p:spPr>
          <a:xfrm>
            <a:off x="3219009" y="1828867"/>
            <a:ext cx="3750530" cy="1040285"/>
          </a:xfrm>
          <a:custGeom>
            <a:avLst/>
            <a:gdLst>
              <a:gd name="connsiteX0" fmla="*/ 0 w 3417823"/>
              <a:gd name="connsiteY0" fmla="*/ 0 h 2743199"/>
              <a:gd name="connsiteX1" fmla="*/ 3417823 w 3417823"/>
              <a:gd name="connsiteY1" fmla="*/ 0 h 2743199"/>
              <a:gd name="connsiteX2" fmla="*/ 3417823 w 3417823"/>
              <a:gd name="connsiteY2" fmla="*/ 2743199 h 2743199"/>
              <a:gd name="connsiteX3" fmla="*/ 0 w 3417823"/>
              <a:gd name="connsiteY3" fmla="*/ 2743199 h 2743199"/>
              <a:gd name="connsiteX4" fmla="*/ 0 w 3417823"/>
              <a:gd name="connsiteY4" fmla="*/ 0 h 274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7823" h="2743199">
                <a:moveTo>
                  <a:pt x="0" y="0"/>
                </a:moveTo>
                <a:lnTo>
                  <a:pt x="3417823" y="0"/>
                </a:lnTo>
                <a:lnTo>
                  <a:pt x="3417823" y="2743199"/>
                </a:lnTo>
                <a:lnTo>
                  <a:pt x="0" y="274319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352" tIns="149352" rIns="149352" bIns="149352" numCol="1" spcCol="1270" anchor="ctr" anchorCtr="0">
            <a:spAutoFit/>
          </a:bodyPr>
          <a:lstStyle/>
          <a:p>
            <a:pPr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2019</a:t>
            </a:r>
            <a:r>
              <a:rPr lang="ja-JP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endParaRPr lang="ja-JP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KOKI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・日東工器  特約店</a:t>
            </a: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円/楕円 6"/>
          <p:cNvSpPr/>
          <p:nvPr/>
        </p:nvSpPr>
        <p:spPr>
          <a:xfrm>
            <a:off x="4305704" y="3086099"/>
            <a:ext cx="685799" cy="68579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正方形/長方形 7"/>
          <p:cNvSpPr/>
          <p:nvPr/>
        </p:nvSpPr>
        <p:spPr>
          <a:xfrm>
            <a:off x="6523308" y="1023911"/>
            <a:ext cx="3008714" cy="1040285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352" tIns="149352" rIns="149352" bIns="149352" numCol="1" spcCol="1270" anchor="ctr" anchorCtr="0">
            <a:spAutoFit/>
          </a:bodyPr>
          <a:lstStyle/>
          <a:p>
            <a:pPr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2020</a:t>
            </a:r>
            <a:r>
              <a:rPr lang="ja-JP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9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endParaRPr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三菱マテリアル  特約店</a:t>
            </a: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円/楕円 9"/>
          <p:cNvSpPr/>
          <p:nvPr/>
        </p:nvSpPr>
        <p:spPr>
          <a:xfrm>
            <a:off x="7392410" y="3080566"/>
            <a:ext cx="685799" cy="68579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cxnSp>
        <p:nvCxnSpPr>
          <p:cNvPr id="11" name="直線コネクタ 10"/>
          <p:cNvCxnSpPr/>
          <p:nvPr/>
        </p:nvCxnSpPr>
        <p:spPr>
          <a:xfrm flipH="1" flipV="1">
            <a:off x="1474375" y="2431512"/>
            <a:ext cx="2" cy="68399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 flipH="1" flipV="1">
            <a:off x="7735309" y="2248278"/>
            <a:ext cx="9479" cy="86722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図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29" y="3955980"/>
            <a:ext cx="2200091" cy="2738169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3909" y="5347823"/>
            <a:ext cx="2909179" cy="636773"/>
          </a:xfrm>
          <a:prstGeom prst="rect">
            <a:avLst/>
          </a:prstGeom>
        </p:spPr>
      </p:pic>
      <p:pic>
        <p:nvPicPr>
          <p:cNvPr id="1026" name="Picture 2" descr="三菱マテリアル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240" y="4451413"/>
            <a:ext cx="3335208" cy="75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円/楕円 14"/>
          <p:cNvSpPr/>
          <p:nvPr/>
        </p:nvSpPr>
        <p:spPr>
          <a:xfrm>
            <a:off x="10462503" y="3050189"/>
            <a:ext cx="685799" cy="68579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正方形/長方形 15"/>
          <p:cNvSpPr/>
          <p:nvPr/>
        </p:nvSpPr>
        <p:spPr>
          <a:xfrm>
            <a:off x="9349483" y="1954348"/>
            <a:ext cx="2743200" cy="1040285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352" tIns="149352" rIns="149352" bIns="149352" numCol="1" spcCol="1270" anchor="ctr" anchorCtr="0">
            <a:spAutoFit/>
          </a:bodyPr>
          <a:lstStyle/>
          <a:p>
            <a:pPr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2020</a:t>
            </a:r>
            <a:r>
              <a:rPr lang="ja-JP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12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endParaRPr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楽天</a:t>
            </a: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億円突破表彰</a:t>
            </a: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99094" y="3890663"/>
            <a:ext cx="1612615" cy="230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62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250"/>
                            </p:stCondLst>
                            <p:childTnLst>
                              <p:par>
                                <p:cTn id="4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75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6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オブジェクト 1"/>
          <p:cNvGraphicFramePr>
            <a:graphicFrameLocks noChangeAspect="1"/>
          </p:cNvGraphicFramePr>
          <p:nvPr>
            <p:extLst/>
          </p:nvPr>
        </p:nvGraphicFramePr>
        <p:xfrm>
          <a:off x="2540854" y="0"/>
          <a:ext cx="6980971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Worksheet" r:id="rId3" imgW="6724663" imgH="6372123" progId="Excel.Sheet.12">
                  <p:embed/>
                </p:oleObj>
              </mc:Choice>
              <mc:Fallback>
                <p:oleObj name="Worksheet" r:id="rId3" imgW="6724663" imgH="637212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40854" y="0"/>
                        <a:ext cx="6980971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43622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オブジェクト 1"/>
          <p:cNvGraphicFramePr>
            <a:graphicFrameLocks noChangeAspect="1"/>
          </p:cNvGraphicFramePr>
          <p:nvPr>
            <p:extLst/>
          </p:nvPr>
        </p:nvGraphicFramePr>
        <p:xfrm>
          <a:off x="2540854" y="0"/>
          <a:ext cx="6980971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1" name="Worksheet" r:id="rId3" imgW="6724663" imgH="6372123" progId="Excel.Sheet.12">
                  <p:embed/>
                </p:oleObj>
              </mc:Choice>
              <mc:Fallback>
                <p:oleObj name="Worksheet" r:id="rId3" imgW="6724663" imgH="637212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40854" y="0"/>
                        <a:ext cx="6980971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65566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オブジェクト 1"/>
          <p:cNvGraphicFramePr>
            <a:graphicFrameLocks noChangeAspect="1"/>
          </p:cNvGraphicFramePr>
          <p:nvPr>
            <p:extLst/>
          </p:nvPr>
        </p:nvGraphicFramePr>
        <p:xfrm>
          <a:off x="2540854" y="0"/>
          <a:ext cx="6980971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5" name="Worksheet" r:id="rId3" imgW="6724663" imgH="6372123" progId="Excel.Sheet.12">
                  <p:embed/>
                </p:oleObj>
              </mc:Choice>
              <mc:Fallback>
                <p:oleObj name="Worksheet" r:id="rId3" imgW="6724663" imgH="637212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40854" y="0"/>
                        <a:ext cx="6980971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1545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0027" y="302636"/>
            <a:ext cx="11432956" cy="62711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4500" dirty="0" smtClean="0"/>
              <a:t>・</a:t>
            </a:r>
            <a:r>
              <a:rPr lang="ja-JP" altLang="en-US" sz="4900" dirty="0" smtClean="0">
                <a:latin typeface="+mn-ea"/>
              </a:rPr>
              <a:t>ターゲット２（若年層）</a:t>
            </a:r>
            <a:endParaRPr lang="en-US" altLang="ja-JP" sz="4900" dirty="0" smtClean="0">
              <a:latin typeface="+mn-ea"/>
            </a:endParaRPr>
          </a:p>
          <a:p>
            <a:pPr marL="0" indent="0">
              <a:buNone/>
            </a:pPr>
            <a:r>
              <a:rPr lang="ja-JP" altLang="en-US" sz="4000" dirty="0" smtClean="0"/>
              <a:t>   </a:t>
            </a:r>
            <a:r>
              <a:rPr lang="ja-JP" altLang="en-US" sz="4000" dirty="0" smtClean="0">
                <a:latin typeface="+mn-ea"/>
              </a:rPr>
              <a:t>○彦根市約</a:t>
            </a:r>
            <a:r>
              <a:rPr lang="en-US" altLang="ja-JP" sz="4000" dirty="0" smtClean="0">
                <a:latin typeface="+mn-ea"/>
              </a:rPr>
              <a:t>12</a:t>
            </a:r>
            <a:r>
              <a:rPr lang="ja-JP" altLang="en-US" sz="4000" dirty="0" smtClean="0">
                <a:latin typeface="+mn-ea"/>
              </a:rPr>
              <a:t>万人</a:t>
            </a:r>
            <a:endParaRPr lang="en-US" altLang="ja-JP" sz="4000" dirty="0" smtClean="0">
              <a:latin typeface="+mn-ea"/>
            </a:endParaRPr>
          </a:p>
          <a:p>
            <a:pPr marL="0" indent="0">
              <a:buNone/>
            </a:pPr>
            <a:r>
              <a:rPr lang="ja-JP" altLang="en-US" sz="4000" dirty="0">
                <a:latin typeface="+mn-ea"/>
              </a:rPr>
              <a:t>　</a:t>
            </a:r>
            <a:r>
              <a:rPr lang="ja-JP" altLang="en-US" sz="4000" dirty="0" smtClean="0">
                <a:latin typeface="+mn-ea"/>
              </a:rPr>
              <a:t>○長浜のマーケットもとれる</a:t>
            </a:r>
            <a:endParaRPr lang="en-US" altLang="ja-JP" sz="4000" dirty="0" smtClean="0">
              <a:latin typeface="+mn-ea"/>
            </a:endParaRPr>
          </a:p>
          <a:p>
            <a:pPr marL="0" indent="0">
              <a:buNone/>
            </a:pPr>
            <a:r>
              <a:rPr lang="ja-JP" altLang="en-US" sz="4000" dirty="0" smtClean="0">
                <a:latin typeface="+mn-ea"/>
              </a:rPr>
              <a:t>　○他市に比べ若い</a:t>
            </a:r>
            <a:endParaRPr lang="en-US" altLang="ja-JP" sz="4000" dirty="0" smtClean="0">
              <a:latin typeface="+mn-ea"/>
            </a:endParaRPr>
          </a:p>
          <a:p>
            <a:pPr marL="0" indent="0">
              <a:buNone/>
            </a:pPr>
            <a:r>
              <a:rPr lang="ja-JP" altLang="en-US" sz="4000" dirty="0" smtClean="0">
                <a:latin typeface="+mn-ea"/>
              </a:rPr>
              <a:t>　○</a:t>
            </a:r>
            <a:r>
              <a:rPr kumimoji="1" lang="ja-JP" altLang="en-US" sz="4000" dirty="0" smtClean="0">
                <a:latin typeface="+mn-ea"/>
              </a:rPr>
              <a:t>労働力も集まりやすい</a:t>
            </a:r>
            <a:endParaRPr kumimoji="1" lang="en-US" altLang="ja-JP" sz="4000" dirty="0" smtClean="0">
              <a:latin typeface="+mn-ea"/>
            </a:endParaRPr>
          </a:p>
          <a:p>
            <a:pPr marL="0" indent="0">
              <a:buNone/>
            </a:pPr>
            <a:r>
              <a:rPr lang="ja-JP" altLang="en-US" sz="4000" dirty="0" smtClean="0">
                <a:latin typeface="+mn-ea"/>
              </a:rPr>
              <a:t>　○現時点で競合少ない</a:t>
            </a:r>
            <a:endParaRPr lang="en-US" altLang="ja-JP" sz="4000" dirty="0" smtClean="0">
              <a:latin typeface="+mn-ea"/>
            </a:endParaRPr>
          </a:p>
          <a:p>
            <a:pPr marL="0" indent="0">
              <a:buNone/>
            </a:pPr>
            <a:r>
              <a:rPr lang="ja-JP" altLang="en-US" sz="4000" b="1" dirty="0" smtClean="0">
                <a:latin typeface="+mn-ea"/>
              </a:rPr>
              <a:t>　</a:t>
            </a:r>
            <a:r>
              <a:rPr lang="ja-JP" altLang="en-US" sz="4000" dirty="0" smtClean="0">
                <a:latin typeface="+mn-ea"/>
              </a:rPr>
              <a:t>○家賃安い</a:t>
            </a:r>
            <a:endParaRPr lang="en-US" altLang="ja-JP" sz="4000" dirty="0" smtClean="0">
              <a:latin typeface="+mn-ea"/>
            </a:endParaRPr>
          </a:p>
          <a:p>
            <a:pPr marL="0" indent="0">
              <a:buNone/>
            </a:pPr>
            <a:r>
              <a:rPr lang="ja-JP" altLang="en-US" sz="4000" dirty="0" smtClean="0">
                <a:latin typeface="+mn-ea"/>
              </a:rPr>
              <a:t>　▼冬季の落ち込み</a:t>
            </a:r>
            <a:endParaRPr lang="en-US" altLang="ja-JP" sz="4000" dirty="0">
              <a:latin typeface="+mn-ea"/>
            </a:endParaRPr>
          </a:p>
          <a:p>
            <a:pPr marL="0" indent="0">
              <a:buNone/>
            </a:pPr>
            <a:r>
              <a:rPr lang="ja-JP" altLang="en-US" sz="4300" b="1" dirty="0" smtClean="0">
                <a:latin typeface="+mn-ea"/>
              </a:rPr>
              <a:t>　</a:t>
            </a:r>
            <a:r>
              <a:rPr lang="ja-JP" altLang="en-US" sz="4000" dirty="0" smtClean="0">
                <a:latin typeface="+mn-ea"/>
              </a:rPr>
              <a:t>▼南から競合</a:t>
            </a:r>
            <a:endParaRPr kumimoji="1" lang="ja-JP" altLang="en-US" sz="40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388" y="302635"/>
            <a:ext cx="2619375" cy="174307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913" y="2243106"/>
            <a:ext cx="3028950" cy="151447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125" y="302635"/>
            <a:ext cx="2346795" cy="1757831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9030" y="3940221"/>
            <a:ext cx="4260715" cy="277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380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 3"/>
          <p:cNvGraphicFramePr>
            <a:graphicFrameLocks noGrp="1"/>
          </p:cNvGraphicFramePr>
          <p:nvPr>
            <p:extLst/>
          </p:nvPr>
        </p:nvGraphicFramePr>
        <p:xfrm>
          <a:off x="97276" y="175092"/>
          <a:ext cx="11984476" cy="61770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96119"/>
                <a:gridCol w="2996119"/>
                <a:gridCol w="2996119"/>
                <a:gridCol w="2996119"/>
              </a:tblGrid>
              <a:tr h="686341">
                <a:tc>
                  <a:txBody>
                    <a:bodyPr/>
                    <a:lstStyle/>
                    <a:p>
                      <a:endParaRPr kumimoji="1" lang="ja-JP" altLang="en-US" sz="2400" dirty="0">
                        <a:latin typeface="+mn-ea"/>
                        <a:ea typeface="+mn-ea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 smtClean="0">
                          <a:latin typeface="+mn-ea"/>
                          <a:ea typeface="+mn-ea"/>
                        </a:rPr>
                        <a:t>初年度</a:t>
                      </a:r>
                      <a:endParaRPr kumimoji="1" lang="ja-JP" altLang="en-US" sz="3200" dirty="0">
                        <a:latin typeface="+mn-ea"/>
                        <a:ea typeface="+mn-ea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 smtClean="0">
                          <a:latin typeface="+mn-ea"/>
                          <a:ea typeface="+mn-ea"/>
                        </a:rPr>
                        <a:t>2</a:t>
                      </a:r>
                      <a:r>
                        <a:rPr kumimoji="1" lang="ja-JP" altLang="en-US" sz="3200" dirty="0" smtClean="0">
                          <a:latin typeface="+mn-ea"/>
                          <a:ea typeface="+mn-ea"/>
                        </a:rPr>
                        <a:t>年目</a:t>
                      </a:r>
                      <a:endParaRPr kumimoji="1" lang="ja-JP" altLang="en-US" sz="3200" dirty="0">
                        <a:latin typeface="+mn-ea"/>
                        <a:ea typeface="+mn-ea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 smtClean="0">
                          <a:latin typeface="+mn-ea"/>
                          <a:ea typeface="+mn-ea"/>
                        </a:rPr>
                        <a:t>3</a:t>
                      </a:r>
                      <a:r>
                        <a:rPr kumimoji="1" lang="ja-JP" altLang="en-US" sz="3200" dirty="0" smtClean="0">
                          <a:latin typeface="+mn-ea"/>
                          <a:ea typeface="+mn-ea"/>
                        </a:rPr>
                        <a:t>年目</a:t>
                      </a:r>
                      <a:endParaRPr kumimoji="1" lang="ja-JP" altLang="en-US" sz="3200" dirty="0">
                        <a:latin typeface="+mn-ea"/>
                        <a:ea typeface="+mn-ea"/>
                      </a:endParaRPr>
                    </a:p>
                  </a:txBody>
                  <a:tcPr anchor="ctr" anchorCtr="1"/>
                </a:tc>
              </a:tr>
              <a:tr h="686341">
                <a:tc>
                  <a:txBody>
                    <a:bodyPr/>
                    <a:lstStyle/>
                    <a:p>
                      <a:r>
                        <a:rPr kumimoji="1" lang="ja-JP" altLang="en-US" sz="2400" b="1" dirty="0" smtClean="0">
                          <a:latin typeface="+mn-ea"/>
                          <a:ea typeface="+mn-ea"/>
                        </a:rPr>
                        <a:t>売上高</a:t>
                      </a:r>
                      <a:endParaRPr kumimoji="1" lang="en-US" altLang="ja-JP" sz="2400" b="1" dirty="0" smtClean="0">
                        <a:latin typeface="+mn-ea"/>
                        <a:ea typeface="+mn-ea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b="1" dirty="0" smtClean="0">
                          <a:latin typeface="+mn-ea"/>
                          <a:ea typeface="+mn-ea"/>
                        </a:rPr>
                        <a:t>18,000,000</a:t>
                      </a:r>
                      <a:endParaRPr kumimoji="1" lang="ja-JP" altLang="en-US" sz="2800" b="1" dirty="0">
                        <a:latin typeface="+mn-ea"/>
                        <a:ea typeface="+mn-ea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b="1" dirty="0" smtClean="0">
                          <a:latin typeface="+mn-ea"/>
                          <a:ea typeface="+mn-ea"/>
                        </a:rPr>
                        <a:t>24,000,000</a:t>
                      </a:r>
                      <a:endParaRPr kumimoji="1" lang="ja-JP" altLang="en-US" sz="2800" b="1" dirty="0">
                        <a:latin typeface="+mn-ea"/>
                        <a:ea typeface="+mn-ea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800" b="1" dirty="0" smtClean="0">
                          <a:latin typeface="+mn-ea"/>
                          <a:ea typeface="+mn-ea"/>
                        </a:rPr>
                        <a:t>30,000,000</a:t>
                      </a:r>
                      <a:endParaRPr kumimoji="1" lang="ja-JP" altLang="en-US" sz="2800" b="1" dirty="0" smtClean="0">
                        <a:latin typeface="+mn-ea"/>
                        <a:ea typeface="+mn-ea"/>
                      </a:endParaRPr>
                    </a:p>
                  </a:txBody>
                  <a:tcPr anchor="ctr" anchorCtr="1"/>
                </a:tc>
              </a:tr>
              <a:tr h="686341">
                <a:tc>
                  <a:txBody>
                    <a:bodyPr/>
                    <a:lstStyle/>
                    <a:p>
                      <a:r>
                        <a:rPr kumimoji="1" lang="ja-JP" altLang="en-US" sz="2400" b="1" dirty="0" smtClean="0">
                          <a:latin typeface="+mn-ea"/>
                          <a:ea typeface="+mn-ea"/>
                        </a:rPr>
                        <a:t>食材費</a:t>
                      </a:r>
                      <a:endParaRPr kumimoji="1" lang="ja-JP" altLang="en-US" sz="2400" b="1" dirty="0">
                        <a:latin typeface="+mn-ea"/>
                        <a:ea typeface="+mn-ea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800" b="1" dirty="0" smtClean="0">
                          <a:latin typeface="+mn-ea"/>
                          <a:ea typeface="+mn-ea"/>
                        </a:rPr>
                        <a:t>5,400,000</a:t>
                      </a:r>
                      <a:endParaRPr kumimoji="1" lang="ja-JP" altLang="en-US" sz="2800" b="1" dirty="0" smtClean="0">
                        <a:latin typeface="+mn-ea"/>
                        <a:ea typeface="+mn-ea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800" b="1" dirty="0" smtClean="0">
                          <a:latin typeface="+mn-ea"/>
                          <a:ea typeface="+mn-ea"/>
                        </a:rPr>
                        <a:t>7,200,000</a:t>
                      </a:r>
                      <a:endParaRPr kumimoji="1" lang="ja-JP" altLang="en-US" sz="2800" b="1" dirty="0" smtClean="0">
                        <a:latin typeface="+mn-ea"/>
                        <a:ea typeface="+mn-ea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800" b="1" dirty="0" smtClean="0">
                          <a:latin typeface="+mn-ea"/>
                          <a:ea typeface="+mn-ea"/>
                        </a:rPr>
                        <a:t>9,000,000</a:t>
                      </a:r>
                      <a:endParaRPr kumimoji="1" lang="ja-JP" altLang="en-US" sz="2800" b="1" dirty="0" smtClean="0">
                        <a:latin typeface="+mn-ea"/>
                        <a:ea typeface="+mn-ea"/>
                      </a:endParaRPr>
                    </a:p>
                  </a:txBody>
                  <a:tcPr anchor="ctr" anchorCtr="1"/>
                </a:tc>
              </a:tr>
              <a:tr h="686341">
                <a:tc>
                  <a:txBody>
                    <a:bodyPr/>
                    <a:lstStyle/>
                    <a:p>
                      <a:r>
                        <a:rPr kumimoji="1" lang="ja-JP" altLang="en-US" sz="2400" b="1" dirty="0" smtClean="0">
                          <a:latin typeface="+mn-ea"/>
                          <a:ea typeface="+mn-ea"/>
                        </a:rPr>
                        <a:t>人件費</a:t>
                      </a:r>
                      <a:endParaRPr kumimoji="1" lang="ja-JP" altLang="en-US" sz="2400" b="1" dirty="0">
                        <a:latin typeface="+mn-ea"/>
                        <a:ea typeface="+mn-ea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800" b="1" dirty="0" smtClean="0">
                          <a:latin typeface="+mn-ea"/>
                          <a:ea typeface="+mn-ea"/>
                        </a:rPr>
                        <a:t>3,600,000</a:t>
                      </a:r>
                      <a:endParaRPr kumimoji="1" lang="ja-JP" altLang="en-US" sz="2800" b="1" dirty="0" smtClean="0">
                        <a:latin typeface="+mn-ea"/>
                        <a:ea typeface="+mn-ea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b="1" dirty="0" smtClean="0">
                          <a:latin typeface="+mn-ea"/>
                          <a:ea typeface="+mn-ea"/>
                        </a:rPr>
                        <a:t>4,800,000</a:t>
                      </a:r>
                      <a:endParaRPr kumimoji="1" lang="ja-JP" altLang="en-US" sz="2800" b="1" dirty="0">
                        <a:latin typeface="+mn-ea"/>
                        <a:ea typeface="+mn-ea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b="1" dirty="0" smtClean="0">
                          <a:latin typeface="+mn-ea"/>
                          <a:ea typeface="+mn-ea"/>
                        </a:rPr>
                        <a:t>6,000,000</a:t>
                      </a:r>
                      <a:endParaRPr kumimoji="1" lang="ja-JP" altLang="en-US" sz="2800" b="1" dirty="0">
                        <a:latin typeface="+mn-ea"/>
                        <a:ea typeface="+mn-ea"/>
                      </a:endParaRPr>
                    </a:p>
                  </a:txBody>
                  <a:tcPr anchor="ctr" anchorCtr="1"/>
                </a:tc>
              </a:tr>
              <a:tr h="686341">
                <a:tc>
                  <a:txBody>
                    <a:bodyPr/>
                    <a:lstStyle/>
                    <a:p>
                      <a:r>
                        <a:rPr kumimoji="1" lang="ja-JP" altLang="en-US" sz="2400" b="1" dirty="0" smtClean="0">
                          <a:latin typeface="+mn-ea"/>
                          <a:ea typeface="+mn-ea"/>
                        </a:rPr>
                        <a:t>賃料</a:t>
                      </a:r>
                      <a:endParaRPr kumimoji="1" lang="ja-JP" altLang="en-US" sz="2400" b="1" dirty="0">
                        <a:latin typeface="+mn-ea"/>
                        <a:ea typeface="+mn-ea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b="1" dirty="0" smtClean="0">
                          <a:latin typeface="+mn-ea"/>
                          <a:ea typeface="+mn-ea"/>
                        </a:rPr>
                        <a:t>3,000,000</a:t>
                      </a:r>
                      <a:endParaRPr kumimoji="1" lang="ja-JP" altLang="en-US" sz="2800" b="1" dirty="0">
                        <a:latin typeface="+mn-ea"/>
                        <a:ea typeface="+mn-ea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b="1" dirty="0" smtClean="0">
                          <a:latin typeface="+mn-ea"/>
                          <a:ea typeface="+mn-ea"/>
                        </a:rPr>
                        <a:t>3,000,000</a:t>
                      </a:r>
                      <a:endParaRPr kumimoji="1" lang="ja-JP" altLang="en-US" sz="2800" b="1" dirty="0">
                        <a:latin typeface="+mn-ea"/>
                        <a:ea typeface="+mn-ea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b="1" dirty="0" smtClean="0">
                          <a:latin typeface="+mn-ea"/>
                          <a:ea typeface="+mn-ea"/>
                        </a:rPr>
                        <a:t>3,000,000</a:t>
                      </a:r>
                      <a:endParaRPr kumimoji="1" lang="ja-JP" altLang="en-US" sz="2800" b="1" dirty="0">
                        <a:latin typeface="+mn-ea"/>
                        <a:ea typeface="+mn-ea"/>
                      </a:endParaRPr>
                    </a:p>
                  </a:txBody>
                  <a:tcPr anchor="ctr" anchorCtr="1"/>
                </a:tc>
              </a:tr>
              <a:tr h="686341">
                <a:tc>
                  <a:txBody>
                    <a:bodyPr/>
                    <a:lstStyle/>
                    <a:p>
                      <a:r>
                        <a:rPr kumimoji="1" lang="ja-JP" altLang="en-US" sz="2400" b="1" dirty="0" smtClean="0">
                          <a:latin typeface="+mn-ea"/>
                          <a:ea typeface="+mn-ea"/>
                        </a:rPr>
                        <a:t>光熱費、消耗品他</a:t>
                      </a:r>
                      <a:endParaRPr kumimoji="1" lang="en-US" altLang="ja-JP" sz="2400" b="1" dirty="0" smtClean="0">
                        <a:latin typeface="+mn-ea"/>
                        <a:ea typeface="+mn-ea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b="1" dirty="0" smtClean="0">
                          <a:latin typeface="+mn-ea"/>
                          <a:ea typeface="+mn-ea"/>
                        </a:rPr>
                        <a:t>3,600,000</a:t>
                      </a:r>
                      <a:endParaRPr kumimoji="1" lang="ja-JP" altLang="en-US" sz="2800" b="1" dirty="0">
                        <a:latin typeface="+mn-ea"/>
                        <a:ea typeface="+mn-ea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b="1" dirty="0" smtClean="0">
                          <a:latin typeface="+mn-ea"/>
                          <a:ea typeface="+mn-ea"/>
                        </a:rPr>
                        <a:t>4,800,000</a:t>
                      </a:r>
                      <a:endParaRPr kumimoji="1" lang="ja-JP" altLang="en-US" sz="2800" b="1" dirty="0">
                        <a:latin typeface="+mn-ea"/>
                        <a:ea typeface="+mn-ea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b="1" dirty="0" smtClean="0">
                          <a:latin typeface="+mn-ea"/>
                          <a:ea typeface="+mn-ea"/>
                        </a:rPr>
                        <a:t>6,000,000</a:t>
                      </a:r>
                      <a:endParaRPr kumimoji="1" lang="ja-JP" altLang="en-US" sz="2800" b="1" dirty="0">
                        <a:latin typeface="+mn-ea"/>
                        <a:ea typeface="+mn-ea"/>
                      </a:endParaRPr>
                    </a:p>
                  </a:txBody>
                  <a:tcPr anchor="ctr" anchorCtr="1"/>
                </a:tc>
              </a:tr>
              <a:tr h="686341">
                <a:tc>
                  <a:txBody>
                    <a:bodyPr/>
                    <a:lstStyle/>
                    <a:p>
                      <a:r>
                        <a:rPr kumimoji="1" lang="ja-JP" altLang="en-US" sz="2400" b="1" dirty="0" smtClean="0">
                          <a:latin typeface="+mn-ea"/>
                          <a:ea typeface="+mn-ea"/>
                        </a:rPr>
                        <a:t>費用計</a:t>
                      </a:r>
                      <a:endParaRPr kumimoji="1" lang="ja-JP" altLang="en-US" sz="2400" b="1" dirty="0">
                        <a:latin typeface="+mn-ea"/>
                        <a:ea typeface="+mn-ea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b="1" dirty="0" smtClean="0">
                          <a:latin typeface="+mn-ea"/>
                          <a:ea typeface="+mn-ea"/>
                        </a:rPr>
                        <a:t>15,600,000</a:t>
                      </a:r>
                      <a:endParaRPr kumimoji="1" lang="ja-JP" altLang="en-US" sz="2800" b="1" dirty="0">
                        <a:latin typeface="+mn-ea"/>
                        <a:ea typeface="+mn-ea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b="1" dirty="0" smtClean="0">
                          <a:latin typeface="+mn-ea"/>
                          <a:ea typeface="+mn-ea"/>
                        </a:rPr>
                        <a:t>19,800,000</a:t>
                      </a:r>
                      <a:endParaRPr kumimoji="1" lang="ja-JP" altLang="en-US" sz="2800" b="1" dirty="0">
                        <a:latin typeface="+mn-ea"/>
                        <a:ea typeface="+mn-ea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b="1" dirty="0" smtClean="0">
                          <a:latin typeface="+mn-ea"/>
                          <a:ea typeface="+mn-ea"/>
                        </a:rPr>
                        <a:t>24,000,000</a:t>
                      </a:r>
                      <a:endParaRPr kumimoji="1" lang="ja-JP" altLang="en-US" sz="2800" b="1" dirty="0">
                        <a:latin typeface="+mn-ea"/>
                        <a:ea typeface="+mn-ea"/>
                      </a:endParaRPr>
                    </a:p>
                  </a:txBody>
                  <a:tcPr anchor="ctr" anchorCtr="1"/>
                </a:tc>
              </a:tr>
              <a:tr h="686341">
                <a:tc>
                  <a:txBody>
                    <a:bodyPr/>
                    <a:lstStyle/>
                    <a:p>
                      <a:r>
                        <a:rPr kumimoji="1" lang="ja-JP" altLang="en-US" sz="2400" b="1" dirty="0" smtClean="0">
                          <a:latin typeface="+mn-ea"/>
                          <a:ea typeface="+mn-ea"/>
                        </a:rPr>
                        <a:t>想定利益</a:t>
                      </a:r>
                      <a:endParaRPr kumimoji="1" lang="ja-JP" altLang="en-US" sz="2400" b="1" dirty="0">
                        <a:latin typeface="+mn-ea"/>
                        <a:ea typeface="+mn-ea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b="1" dirty="0" smtClean="0">
                          <a:latin typeface="+mn-ea"/>
                          <a:ea typeface="+mn-ea"/>
                        </a:rPr>
                        <a:t>2,400,000</a:t>
                      </a:r>
                      <a:endParaRPr kumimoji="1" lang="ja-JP" altLang="en-US" sz="2800" b="1" dirty="0">
                        <a:latin typeface="+mn-ea"/>
                        <a:ea typeface="+mn-ea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b="1" dirty="0" smtClean="0">
                          <a:latin typeface="+mn-ea"/>
                          <a:ea typeface="+mn-ea"/>
                        </a:rPr>
                        <a:t>4,200,000</a:t>
                      </a:r>
                      <a:endParaRPr kumimoji="1" lang="ja-JP" altLang="en-US" sz="2800" b="1" dirty="0">
                        <a:latin typeface="+mn-ea"/>
                        <a:ea typeface="+mn-ea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b="1" dirty="0" smtClean="0">
                          <a:latin typeface="+mn-ea"/>
                          <a:ea typeface="+mn-ea"/>
                        </a:rPr>
                        <a:t>6,000,000</a:t>
                      </a:r>
                      <a:endParaRPr kumimoji="1" lang="ja-JP" altLang="en-US" sz="2800" b="1" dirty="0">
                        <a:latin typeface="+mn-ea"/>
                        <a:ea typeface="+mn-ea"/>
                      </a:endParaRPr>
                    </a:p>
                  </a:txBody>
                  <a:tcPr anchor="ctr" anchorCtr="1"/>
                </a:tc>
              </a:tr>
              <a:tr h="686341">
                <a:tc>
                  <a:txBody>
                    <a:bodyPr/>
                    <a:lstStyle/>
                    <a:p>
                      <a:r>
                        <a:rPr kumimoji="1" lang="ja-JP" altLang="en-US" sz="2800" b="1" dirty="0" smtClean="0">
                          <a:latin typeface="+mn-ea"/>
                          <a:ea typeface="+mn-ea"/>
                        </a:rPr>
                        <a:t>利益率</a:t>
                      </a:r>
                      <a:endParaRPr kumimoji="1" lang="ja-JP" altLang="en-US" sz="2800" b="1" dirty="0">
                        <a:latin typeface="+mn-ea"/>
                        <a:ea typeface="+mn-ea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b="1" dirty="0" smtClean="0">
                          <a:latin typeface="+mn-ea"/>
                          <a:ea typeface="+mn-ea"/>
                        </a:rPr>
                        <a:t>13.3</a:t>
                      </a:r>
                      <a:r>
                        <a:rPr kumimoji="1" lang="ja-JP" altLang="en-US" sz="2800" b="1" dirty="0" smtClean="0">
                          <a:latin typeface="+mn-ea"/>
                          <a:ea typeface="+mn-ea"/>
                        </a:rPr>
                        <a:t>％</a:t>
                      </a:r>
                      <a:endParaRPr kumimoji="1" lang="ja-JP" altLang="en-US" sz="2800" b="1" dirty="0">
                        <a:latin typeface="+mn-ea"/>
                        <a:ea typeface="+mn-ea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b="1" dirty="0" smtClean="0">
                          <a:latin typeface="+mn-ea"/>
                          <a:ea typeface="+mn-ea"/>
                        </a:rPr>
                        <a:t>17.5</a:t>
                      </a:r>
                      <a:r>
                        <a:rPr kumimoji="1" lang="ja-JP" altLang="en-US" sz="2800" b="1" dirty="0" smtClean="0">
                          <a:latin typeface="+mn-ea"/>
                          <a:ea typeface="+mn-ea"/>
                        </a:rPr>
                        <a:t>％</a:t>
                      </a:r>
                      <a:endParaRPr kumimoji="1" lang="ja-JP" altLang="en-US" sz="2800" b="1" dirty="0">
                        <a:latin typeface="+mn-ea"/>
                        <a:ea typeface="+mn-ea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b="1" dirty="0" smtClean="0">
                          <a:latin typeface="+mn-ea"/>
                          <a:ea typeface="+mn-ea"/>
                        </a:rPr>
                        <a:t>20.0</a:t>
                      </a:r>
                      <a:r>
                        <a:rPr kumimoji="1" lang="ja-JP" altLang="en-US" sz="2800" b="1" dirty="0" smtClean="0">
                          <a:latin typeface="+mn-ea"/>
                          <a:ea typeface="+mn-ea"/>
                        </a:rPr>
                        <a:t>％</a:t>
                      </a:r>
                      <a:endParaRPr kumimoji="1" lang="ja-JP" altLang="en-US" sz="2800" b="1" dirty="0">
                        <a:latin typeface="+mn-ea"/>
                        <a:ea typeface="+mn-ea"/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94552" y="6429982"/>
            <a:ext cx="11848288" cy="340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初年度のみ実働</a:t>
            </a:r>
            <a:r>
              <a: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9</a:t>
            </a: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ヶ月で計算、</a:t>
            </a:r>
            <a:r>
              <a: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FLR:67%</a:t>
            </a: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以下を想定　すべて単位（万円）</a:t>
            </a:r>
            <a:endParaRPr kumimoji="0" lang="ja-JP" altLang="ja-JP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39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3270181"/>
            <a:ext cx="12191999" cy="317635"/>
          </a:xfrm>
          <a:prstGeom prst="rect">
            <a:avLst/>
          </a:prstGeom>
        </p:spPr>
        <p:style>
          <a:lnRef idx="0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accent6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396830" y="565485"/>
            <a:ext cx="2645387" cy="187128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352" tIns="149352" rIns="149352" bIns="149352" numCol="1" spcCol="1270" anchor="ctr" anchorCtr="0">
            <a:spAutoFit/>
          </a:bodyPr>
          <a:lstStyle/>
          <a:p>
            <a:pPr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2021</a:t>
            </a:r>
            <a:r>
              <a:rPr lang="ja-JP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endParaRPr 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出荷最高記録</a:t>
            </a:r>
            <a:endParaRPr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280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個</a:t>
            </a:r>
            <a:r>
              <a:rPr lang="en-US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/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日</a:t>
            </a:r>
            <a:endParaRPr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30</a:t>
            </a:r>
            <a:r>
              <a:rPr lang="en-US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00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個</a:t>
            </a:r>
            <a:r>
              <a:rPr lang="en-US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/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endParaRPr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円/楕円 4"/>
          <p:cNvSpPr/>
          <p:nvPr/>
        </p:nvSpPr>
        <p:spPr>
          <a:xfrm>
            <a:off x="1131478" y="3086099"/>
            <a:ext cx="685799" cy="68579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フリーフォーム 5"/>
          <p:cNvSpPr/>
          <p:nvPr/>
        </p:nvSpPr>
        <p:spPr>
          <a:xfrm>
            <a:off x="3017504" y="1122138"/>
            <a:ext cx="2967399" cy="1871282"/>
          </a:xfrm>
          <a:custGeom>
            <a:avLst/>
            <a:gdLst>
              <a:gd name="connsiteX0" fmla="*/ 0 w 3417823"/>
              <a:gd name="connsiteY0" fmla="*/ 0 h 2743199"/>
              <a:gd name="connsiteX1" fmla="*/ 3417823 w 3417823"/>
              <a:gd name="connsiteY1" fmla="*/ 0 h 2743199"/>
              <a:gd name="connsiteX2" fmla="*/ 3417823 w 3417823"/>
              <a:gd name="connsiteY2" fmla="*/ 2743199 h 2743199"/>
              <a:gd name="connsiteX3" fmla="*/ 0 w 3417823"/>
              <a:gd name="connsiteY3" fmla="*/ 2743199 h 2743199"/>
              <a:gd name="connsiteX4" fmla="*/ 0 w 3417823"/>
              <a:gd name="connsiteY4" fmla="*/ 0 h 274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7823" h="2743199">
                <a:moveTo>
                  <a:pt x="0" y="0"/>
                </a:moveTo>
                <a:lnTo>
                  <a:pt x="3417823" y="0"/>
                </a:lnTo>
                <a:lnTo>
                  <a:pt x="3417823" y="2743199"/>
                </a:lnTo>
                <a:lnTo>
                  <a:pt x="0" y="274319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352" tIns="149352" rIns="149352" bIns="149352" numCol="1" spcCol="1270" anchor="ctr" anchorCtr="0">
            <a:spAutoFit/>
          </a:bodyPr>
          <a:lstStyle/>
          <a:p>
            <a:pPr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2022</a:t>
            </a:r>
            <a:r>
              <a:rPr lang="ja-JP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endParaRPr lang="ja-JP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長浜市</a:t>
            </a:r>
            <a:endParaRPr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ふるさと納税参入</a:t>
            </a:r>
            <a:endParaRPr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人気ランキング常連</a:t>
            </a:r>
            <a:endParaRPr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円/楕円 6"/>
          <p:cNvSpPr/>
          <p:nvPr/>
        </p:nvSpPr>
        <p:spPr>
          <a:xfrm>
            <a:off x="4305704" y="3086099"/>
            <a:ext cx="685799" cy="68579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正方形/長方形 7"/>
          <p:cNvSpPr/>
          <p:nvPr/>
        </p:nvSpPr>
        <p:spPr>
          <a:xfrm>
            <a:off x="5678643" y="100235"/>
            <a:ext cx="3721725" cy="187128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352" tIns="149352" rIns="149352" bIns="149352" numCol="1" spcCol="1270" anchor="ctr" anchorCtr="0">
            <a:spAutoFit/>
          </a:bodyPr>
          <a:lstStyle/>
          <a:p>
            <a:pPr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2024</a:t>
            </a:r>
            <a:r>
              <a:rPr lang="ja-JP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endParaRPr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滋賀県産農産物を使った</a:t>
            </a:r>
            <a:endParaRPr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『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いつでもアイス</a:t>
            </a:r>
            <a:r>
              <a:rPr lang="en-US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』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事業開始</a:t>
            </a:r>
            <a:endParaRPr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彦根店オープン予定</a:t>
            </a:r>
            <a:endParaRPr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円/楕円 9"/>
          <p:cNvSpPr/>
          <p:nvPr/>
        </p:nvSpPr>
        <p:spPr>
          <a:xfrm>
            <a:off x="7392410" y="3080566"/>
            <a:ext cx="685799" cy="68579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cxnSp>
        <p:nvCxnSpPr>
          <p:cNvPr id="11" name="直線コネクタ 10"/>
          <p:cNvCxnSpPr/>
          <p:nvPr/>
        </p:nvCxnSpPr>
        <p:spPr>
          <a:xfrm flipH="1" flipV="1">
            <a:off x="1474375" y="2431512"/>
            <a:ext cx="2" cy="68399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円/楕円 14"/>
          <p:cNvSpPr/>
          <p:nvPr/>
        </p:nvSpPr>
        <p:spPr>
          <a:xfrm>
            <a:off x="10462503" y="3050189"/>
            <a:ext cx="685799" cy="68579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正方形/長方形 15"/>
          <p:cNvSpPr/>
          <p:nvPr/>
        </p:nvSpPr>
        <p:spPr>
          <a:xfrm>
            <a:off x="9224592" y="1535370"/>
            <a:ext cx="2941603" cy="155734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352" tIns="149352" rIns="149352" bIns="149352" numCol="1" spcCol="1270" anchor="ctr" anchorCtr="0">
            <a:spAutoFit/>
          </a:bodyPr>
          <a:lstStyle/>
          <a:p>
            <a:pPr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2025</a:t>
            </a:r>
            <a:r>
              <a:rPr lang="ja-JP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endParaRPr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『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いつでもアイス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』</a:t>
            </a:r>
            <a:endParaRPr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・他店舗展開</a:t>
            </a: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067" y="3799319"/>
            <a:ext cx="3972018" cy="2988976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8776" y="4354576"/>
            <a:ext cx="2351196" cy="1763397"/>
          </a:xfrm>
          <a:prstGeom prst="rect">
            <a:avLst/>
          </a:prstGeom>
        </p:spPr>
      </p:pic>
      <p:cxnSp>
        <p:nvCxnSpPr>
          <p:cNvPr id="27" name="直線コネクタ 26"/>
          <p:cNvCxnSpPr/>
          <p:nvPr/>
        </p:nvCxnSpPr>
        <p:spPr>
          <a:xfrm>
            <a:off x="7735308" y="1945998"/>
            <a:ext cx="0" cy="11439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図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495" y="4009729"/>
            <a:ext cx="2408870" cy="2408870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4097" y="4060676"/>
            <a:ext cx="3103241" cy="175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632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91914" y="393346"/>
            <a:ext cx="6491110" cy="942975"/>
          </a:xfrm>
        </p:spPr>
        <p:txBody>
          <a:bodyPr>
            <a:normAutofit/>
          </a:bodyPr>
          <a:lstStyle/>
          <a:p>
            <a:r>
              <a:rPr lang="ja-JP" altLang="en-US" dirty="0">
                <a:latin typeface="HGS明朝E" panose="02020900000000000000" pitchFamily="18" charset="-128"/>
                <a:ea typeface="HGS明朝E" panose="02020900000000000000" pitchFamily="18" charset="-128"/>
              </a:rPr>
              <a:t>行動</a:t>
            </a:r>
            <a:r>
              <a:rPr lang="ja-JP" altLang="en-US" dirty="0" smtClean="0">
                <a:latin typeface="HGS明朝E" panose="02020900000000000000" pitchFamily="18" charset="-128"/>
                <a:ea typeface="HGS明朝E" panose="02020900000000000000" pitchFamily="18" charset="-128"/>
              </a:rPr>
              <a:t>目標細分化②</a:t>
            </a:r>
            <a:endParaRPr kumimoji="1" lang="ja-JP" altLang="en-US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1914" y="1631092"/>
            <a:ext cx="11697072" cy="4975654"/>
          </a:xfrm>
        </p:spPr>
        <p:txBody>
          <a:bodyPr>
            <a:normAutofit fontScale="92500" lnSpcReduction="10000"/>
          </a:bodyPr>
          <a:lstStyle/>
          <a:p>
            <a:r>
              <a:rPr lang="ja-JP" altLang="en-US" sz="9600" dirty="0" smtClean="0">
                <a:latin typeface="HGS明朝E" panose="02020900000000000000" pitchFamily="18" charset="-128"/>
                <a:ea typeface="HGS明朝E" panose="02020900000000000000" pitchFamily="18" charset="-128"/>
              </a:rPr>
              <a:t>レベルアップ</a:t>
            </a:r>
            <a:endParaRPr lang="en-US" altLang="ja-JP" sz="9600" dirty="0" smtClean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lang="en-US" altLang="ja-JP" sz="5200" dirty="0" smtClean="0">
                <a:latin typeface="HGS明朝E" panose="02020900000000000000" pitchFamily="18" charset="-128"/>
                <a:ea typeface="HGS明朝E" panose="02020900000000000000" pitchFamily="18" charset="-128"/>
              </a:rPr>
              <a:t>SNS</a:t>
            </a:r>
            <a:r>
              <a:rPr lang="ja-JP" altLang="en-US" sz="5200" dirty="0" smtClean="0">
                <a:latin typeface="HGS明朝E" panose="02020900000000000000" pitchFamily="18" charset="-128"/>
                <a:ea typeface="HGS明朝E" panose="02020900000000000000" pitchFamily="18" charset="-128"/>
              </a:rPr>
              <a:t>マーケ（</a:t>
            </a:r>
            <a:r>
              <a:rPr lang="en-US" altLang="ja-JP" sz="5200" dirty="0" smtClean="0">
                <a:latin typeface="HGS明朝E" panose="02020900000000000000" pitchFamily="18" charset="-128"/>
                <a:ea typeface="HGS明朝E" panose="02020900000000000000" pitchFamily="18" charset="-128"/>
              </a:rPr>
              <a:t>24</a:t>
            </a:r>
            <a:r>
              <a:rPr lang="ja-JP" altLang="en-US" sz="5200" dirty="0" smtClean="0">
                <a:latin typeface="HGS明朝E" panose="02020900000000000000" pitchFamily="18" charset="-128"/>
                <a:ea typeface="HGS明朝E" panose="02020900000000000000" pitchFamily="18" charset="-128"/>
              </a:rPr>
              <a:t>から）</a:t>
            </a:r>
            <a:endParaRPr lang="en-US" altLang="ja-JP" sz="5200" dirty="0" smtClean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lang="en-US" altLang="ja-JP" sz="5200" dirty="0" err="1" smtClean="0">
                <a:latin typeface="HGS明朝E" panose="02020900000000000000" pitchFamily="18" charset="-128"/>
                <a:ea typeface="HGS明朝E" panose="02020900000000000000" pitchFamily="18" charset="-128"/>
              </a:rPr>
              <a:t>TikTok</a:t>
            </a:r>
            <a:endParaRPr lang="en-US" altLang="ja-JP" sz="5200" dirty="0" smtClean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lang="ja-JP" altLang="en-US" sz="5200" dirty="0">
                <a:latin typeface="HGS明朝E" panose="02020900000000000000" pitchFamily="18" charset="-128"/>
                <a:ea typeface="HGS明朝E" panose="02020900000000000000" pitchFamily="18" charset="-128"/>
              </a:rPr>
              <a:t>インスタ</a:t>
            </a:r>
            <a:endParaRPr lang="en-US" altLang="ja-JP" sz="52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lang="ja-JP" altLang="en-US" sz="9600" dirty="0">
                <a:latin typeface="HGS明朝E" panose="02020900000000000000" pitchFamily="18" charset="-128"/>
                <a:ea typeface="HGS明朝E" panose="02020900000000000000" pitchFamily="18" charset="-128"/>
              </a:rPr>
              <a:t>外部研修再開</a:t>
            </a:r>
            <a:endParaRPr lang="en-US" altLang="ja-JP" sz="96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0186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91914" y="393346"/>
            <a:ext cx="6491110" cy="942975"/>
          </a:xfrm>
        </p:spPr>
        <p:txBody>
          <a:bodyPr>
            <a:normAutofit/>
          </a:bodyPr>
          <a:lstStyle/>
          <a:p>
            <a:r>
              <a:rPr lang="ja-JP" altLang="en-US" dirty="0">
                <a:latin typeface="HGS明朝E" panose="02020900000000000000" pitchFamily="18" charset="-128"/>
                <a:ea typeface="HGS明朝E" panose="02020900000000000000" pitchFamily="18" charset="-128"/>
              </a:rPr>
              <a:t>行動</a:t>
            </a:r>
            <a:r>
              <a:rPr lang="ja-JP" altLang="en-US" dirty="0" smtClean="0">
                <a:latin typeface="HGS明朝E" panose="02020900000000000000" pitchFamily="18" charset="-128"/>
                <a:ea typeface="HGS明朝E" panose="02020900000000000000" pitchFamily="18" charset="-128"/>
              </a:rPr>
              <a:t>目標細分化③</a:t>
            </a:r>
            <a:endParaRPr kumimoji="1" lang="ja-JP" altLang="en-US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354368" y="2369712"/>
            <a:ext cx="10893296" cy="3011968"/>
          </a:xfrm>
        </p:spPr>
        <p:txBody>
          <a:bodyPr>
            <a:normAutofit/>
          </a:bodyPr>
          <a:lstStyle/>
          <a:p>
            <a:r>
              <a:rPr lang="ja-JP" altLang="en-US" sz="8800" dirty="0" smtClean="0">
                <a:latin typeface="HGS明朝E" panose="02020900000000000000" pitchFamily="18" charset="-128"/>
                <a:ea typeface="HGS明朝E" panose="02020900000000000000" pitchFamily="18" charset="-128"/>
              </a:rPr>
              <a:t>海外販売</a:t>
            </a:r>
            <a:endParaRPr lang="en-US" altLang="ja-JP" sz="8800" dirty="0" smtClean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lang="ja-JP" altLang="en-US" sz="8800" dirty="0" smtClean="0">
                <a:latin typeface="HGS明朝E" panose="02020900000000000000" pitchFamily="18" charset="-128"/>
                <a:ea typeface="HGS明朝E" panose="02020900000000000000" pitchFamily="18" charset="-128"/>
              </a:rPr>
              <a:t>営業</a:t>
            </a:r>
            <a:r>
              <a:rPr lang="ja-JP" altLang="en-US" sz="8800" dirty="0">
                <a:latin typeface="HGS明朝E" panose="02020900000000000000" pitchFamily="18" charset="-128"/>
                <a:ea typeface="HGS明朝E" panose="02020900000000000000" pitchFamily="18" charset="-128"/>
              </a:rPr>
              <a:t>グループ</a:t>
            </a:r>
            <a:endParaRPr lang="en-US" altLang="ja-JP" sz="8800" dirty="0" smtClean="0">
              <a:latin typeface="HGS明朝E" panose="02020900000000000000" pitchFamily="18" charset="-128"/>
              <a:ea typeface="HGS明朝E" panose="020209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26422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164205"/>
            <a:ext cx="3747908" cy="950032"/>
          </a:xfrm>
        </p:spPr>
        <p:txBody>
          <a:bodyPr>
            <a:normAutofit/>
          </a:bodyPr>
          <a:lstStyle/>
          <a:p>
            <a:r>
              <a:rPr lang="ja-JP" altLang="en-US" dirty="0">
                <a:latin typeface="HGS明朝E" panose="02020900000000000000" pitchFamily="18" charset="-128"/>
                <a:ea typeface="HGS明朝E" panose="02020900000000000000" pitchFamily="18" charset="-128"/>
              </a:rPr>
              <a:t>数値目標</a:t>
            </a:r>
            <a:endParaRPr kumimoji="1" lang="ja-JP" altLang="en-US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477795" y="1213091"/>
            <a:ext cx="11467070" cy="5500747"/>
          </a:xfrm>
        </p:spPr>
        <p:txBody>
          <a:bodyPr>
            <a:noAutofit/>
          </a:bodyPr>
          <a:lstStyle/>
          <a:p>
            <a:pPr algn="l"/>
            <a:r>
              <a:rPr lang="ja-JP" altLang="en-US" sz="4800" dirty="0">
                <a:latin typeface="HGS明朝E" panose="02020900000000000000" pitchFamily="18" charset="-128"/>
                <a:ea typeface="HGS明朝E" panose="02020900000000000000" pitchFamily="18" charset="-128"/>
              </a:rPr>
              <a:t>全社</a:t>
            </a:r>
            <a:r>
              <a:rPr lang="en-US" altLang="ja-JP" sz="4800" dirty="0">
                <a:latin typeface="HGS明朝E" panose="02020900000000000000" pitchFamily="18" charset="-128"/>
                <a:ea typeface="HGS明朝E" panose="02020900000000000000" pitchFamily="18" charset="-128"/>
              </a:rPr>
              <a:t>MQ</a:t>
            </a:r>
            <a:r>
              <a:rPr lang="ja-JP" altLang="en-US" sz="4800" dirty="0">
                <a:latin typeface="HGS明朝E" panose="02020900000000000000" pitchFamily="18" charset="-128"/>
                <a:ea typeface="HGS明朝E" panose="02020900000000000000" pitchFamily="18" charset="-128"/>
              </a:rPr>
              <a:t>　</a:t>
            </a:r>
            <a:r>
              <a:rPr lang="en-US" altLang="ja-JP" sz="4800" dirty="0" smtClean="0">
                <a:solidFill>
                  <a:schemeClr val="accent1">
                    <a:lumMod val="75000"/>
                  </a:schemeClr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1545</a:t>
            </a:r>
            <a:r>
              <a:rPr lang="ja-JP" altLang="en-US" sz="4800" dirty="0" smtClean="0">
                <a:solidFill>
                  <a:schemeClr val="accent1">
                    <a:lumMod val="75000"/>
                  </a:schemeClr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万</a:t>
            </a:r>
            <a:r>
              <a:rPr lang="ja-JP" altLang="en-US" sz="4800" dirty="0">
                <a:solidFill>
                  <a:srgbClr val="00B0F0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　</a:t>
            </a:r>
            <a:endParaRPr lang="en-US" altLang="ja-JP" sz="4800" dirty="0">
              <a:solidFill>
                <a:srgbClr val="00B0F0"/>
              </a:solidFill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algn="l"/>
            <a:r>
              <a:rPr lang="en-US" altLang="ja-JP" sz="4800" dirty="0" smtClean="0">
                <a:latin typeface="HGS明朝E" panose="02020900000000000000" pitchFamily="18" charset="-128"/>
                <a:ea typeface="HGS明朝E" panose="02020900000000000000" pitchFamily="18" charset="-128"/>
              </a:rPr>
              <a:t>Amazon</a:t>
            </a:r>
            <a:r>
              <a:rPr lang="ja-JP" altLang="en-US" sz="4800" dirty="0" smtClean="0">
                <a:latin typeface="HGS明朝E" panose="02020900000000000000" pitchFamily="18" charset="-128"/>
                <a:ea typeface="HGS明朝E" panose="02020900000000000000" pitchFamily="18" charset="-128"/>
              </a:rPr>
              <a:t>北米</a:t>
            </a:r>
            <a:r>
              <a:rPr lang="en-US" altLang="ja-JP" sz="4800" dirty="0" smtClean="0">
                <a:latin typeface="HGS明朝E" panose="02020900000000000000" pitchFamily="18" charset="-128"/>
                <a:ea typeface="HGS明朝E" panose="02020900000000000000" pitchFamily="18" charset="-128"/>
              </a:rPr>
              <a:t>MQ</a:t>
            </a:r>
            <a:r>
              <a:rPr lang="ja-JP" altLang="en-US" sz="4800" dirty="0">
                <a:latin typeface="HGS明朝E" panose="02020900000000000000" pitchFamily="18" charset="-128"/>
                <a:ea typeface="HGS明朝E" panose="02020900000000000000" pitchFamily="18" charset="-128"/>
              </a:rPr>
              <a:t>　</a:t>
            </a:r>
            <a:r>
              <a:rPr lang="en-US" altLang="ja-JP" sz="4800" dirty="0" smtClean="0">
                <a:solidFill>
                  <a:schemeClr val="accent1">
                    <a:lumMod val="75000"/>
                  </a:schemeClr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70</a:t>
            </a:r>
            <a:r>
              <a:rPr lang="ja-JP" altLang="en-US" sz="4800" dirty="0">
                <a:solidFill>
                  <a:schemeClr val="accent1">
                    <a:lumMod val="75000"/>
                  </a:schemeClr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万</a:t>
            </a:r>
            <a:r>
              <a:rPr lang="ja-JP" altLang="en-US" sz="4800" dirty="0" smtClean="0">
                <a:solidFill>
                  <a:schemeClr val="accent1">
                    <a:lumMod val="75000"/>
                  </a:schemeClr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円</a:t>
            </a:r>
            <a:endParaRPr lang="en-US" altLang="ja-JP" sz="4800" dirty="0" smtClean="0">
              <a:solidFill>
                <a:schemeClr val="accent1">
                  <a:lumMod val="75000"/>
                </a:schemeClr>
              </a:solidFill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algn="l"/>
            <a:r>
              <a:rPr lang="en-US" altLang="ja-JP" sz="4800" dirty="0" smtClean="0">
                <a:latin typeface="HGS明朝E" panose="02020900000000000000" pitchFamily="18" charset="-128"/>
                <a:ea typeface="HGS明朝E" panose="02020900000000000000" pitchFamily="18" charset="-128"/>
              </a:rPr>
              <a:t>Amazon</a:t>
            </a:r>
            <a:r>
              <a:rPr lang="ja-JP" altLang="en-US" sz="4800" dirty="0" smtClean="0">
                <a:latin typeface="HGS明朝E" panose="02020900000000000000" pitchFamily="18" charset="-128"/>
                <a:ea typeface="HGS明朝E" panose="02020900000000000000" pitchFamily="18" charset="-128"/>
              </a:rPr>
              <a:t>以外</a:t>
            </a:r>
            <a:r>
              <a:rPr lang="ja-JP" altLang="en-US" sz="4800" dirty="0" smtClean="0">
                <a:solidFill>
                  <a:schemeClr val="accent1">
                    <a:lumMod val="75000"/>
                  </a:schemeClr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　     </a:t>
            </a:r>
            <a:r>
              <a:rPr lang="en-US" altLang="ja-JP" sz="4800" dirty="0" smtClean="0">
                <a:solidFill>
                  <a:schemeClr val="accent1">
                    <a:lumMod val="75000"/>
                  </a:schemeClr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70</a:t>
            </a:r>
            <a:r>
              <a:rPr lang="ja-JP" altLang="en-US" sz="4800" dirty="0" smtClean="0">
                <a:solidFill>
                  <a:schemeClr val="accent1">
                    <a:lumMod val="75000"/>
                  </a:schemeClr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万　</a:t>
            </a:r>
            <a:endParaRPr lang="en-US" altLang="ja-JP" sz="4800" dirty="0">
              <a:solidFill>
                <a:schemeClr val="accent1">
                  <a:lumMod val="75000"/>
                </a:schemeClr>
              </a:solidFill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algn="l"/>
            <a:r>
              <a:rPr lang="ja-JP" altLang="en-US" sz="4800" dirty="0">
                <a:latin typeface="HGS明朝E" panose="02020900000000000000" pitchFamily="18" charset="-128"/>
                <a:ea typeface="HGS明朝E" panose="02020900000000000000" pitchFamily="18" charset="-128"/>
              </a:rPr>
              <a:t>営業</a:t>
            </a:r>
            <a:r>
              <a:rPr lang="en-US" altLang="ja-JP" sz="4800" dirty="0">
                <a:latin typeface="HGS明朝E" panose="02020900000000000000" pitchFamily="18" charset="-128"/>
                <a:ea typeface="HGS明朝E" panose="02020900000000000000" pitchFamily="18" charset="-128"/>
              </a:rPr>
              <a:t>Gr.MQ</a:t>
            </a:r>
            <a:r>
              <a:rPr lang="ja-JP" altLang="en-US" sz="4800" dirty="0">
                <a:solidFill>
                  <a:schemeClr val="accent1">
                    <a:lumMod val="75000"/>
                  </a:schemeClr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　</a:t>
            </a:r>
            <a:r>
              <a:rPr lang="ja-JP" altLang="en-US" sz="4800" dirty="0" smtClean="0">
                <a:solidFill>
                  <a:schemeClr val="accent1">
                    <a:lumMod val="75000"/>
                  </a:schemeClr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　    </a:t>
            </a:r>
            <a:r>
              <a:rPr lang="en-US" altLang="ja-JP" sz="4800" dirty="0" smtClean="0">
                <a:solidFill>
                  <a:schemeClr val="accent1">
                    <a:lumMod val="75000"/>
                  </a:schemeClr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305</a:t>
            </a:r>
            <a:r>
              <a:rPr lang="ja-JP" altLang="en-US" sz="4800" dirty="0" smtClean="0">
                <a:solidFill>
                  <a:schemeClr val="accent1">
                    <a:lumMod val="75000"/>
                  </a:schemeClr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万</a:t>
            </a:r>
            <a:endParaRPr lang="en-US" altLang="ja-JP" sz="4800" dirty="0">
              <a:solidFill>
                <a:schemeClr val="accent1">
                  <a:lumMod val="75000"/>
                </a:schemeClr>
              </a:solidFill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algn="l"/>
            <a:r>
              <a:rPr lang="ja-JP" altLang="en-US" sz="4400" dirty="0">
                <a:latin typeface="HGS明朝E" panose="02020900000000000000" pitchFamily="18" charset="-128"/>
                <a:ea typeface="HGS明朝E" panose="02020900000000000000" pitchFamily="18" charset="-128"/>
              </a:rPr>
              <a:t>（村居</a:t>
            </a:r>
            <a:r>
              <a:rPr lang="en-US" altLang="ja-JP" sz="4400" dirty="0">
                <a:solidFill>
                  <a:schemeClr val="accent1">
                    <a:lumMod val="75000"/>
                  </a:schemeClr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140</a:t>
            </a:r>
            <a:r>
              <a:rPr lang="ja-JP" altLang="en-US" sz="4400" dirty="0">
                <a:solidFill>
                  <a:schemeClr val="accent1">
                    <a:lumMod val="75000"/>
                  </a:schemeClr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万</a:t>
            </a:r>
            <a:r>
              <a:rPr lang="ja-JP" altLang="en-US" sz="4400" dirty="0">
                <a:latin typeface="HGS明朝E" panose="02020900000000000000" pitchFamily="18" charset="-128"/>
                <a:ea typeface="HGS明朝E" panose="02020900000000000000" pitchFamily="18" charset="-128"/>
              </a:rPr>
              <a:t>、松田</a:t>
            </a:r>
            <a:r>
              <a:rPr lang="en-US" altLang="ja-JP" sz="4400" dirty="0">
                <a:solidFill>
                  <a:schemeClr val="accent1">
                    <a:lumMod val="75000"/>
                  </a:schemeClr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110</a:t>
            </a:r>
            <a:r>
              <a:rPr lang="ja-JP" altLang="en-US" sz="4400" dirty="0">
                <a:solidFill>
                  <a:schemeClr val="accent1">
                    <a:lumMod val="75000"/>
                  </a:schemeClr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万</a:t>
            </a:r>
            <a:r>
              <a:rPr lang="ja-JP" altLang="en-US" sz="4400" dirty="0">
                <a:latin typeface="HGS明朝E" panose="02020900000000000000" pitchFamily="18" charset="-128"/>
                <a:ea typeface="HGS明朝E" panose="02020900000000000000" pitchFamily="18" charset="-128"/>
              </a:rPr>
              <a:t>、田中</a:t>
            </a:r>
            <a:r>
              <a:rPr lang="en-US" altLang="ja-JP" sz="4400" dirty="0" smtClean="0">
                <a:solidFill>
                  <a:schemeClr val="accent1">
                    <a:lumMod val="75000"/>
                  </a:schemeClr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55</a:t>
            </a:r>
            <a:r>
              <a:rPr lang="ja-JP" altLang="en-US" sz="4400" dirty="0" smtClean="0">
                <a:solidFill>
                  <a:schemeClr val="accent1">
                    <a:lumMod val="75000"/>
                  </a:schemeClr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万</a:t>
            </a:r>
            <a:r>
              <a:rPr lang="ja-JP" altLang="en-US" sz="4400" dirty="0">
                <a:latin typeface="HGS明朝E" panose="02020900000000000000" pitchFamily="18" charset="-128"/>
                <a:ea typeface="HGS明朝E" panose="02020900000000000000" pitchFamily="18" charset="-128"/>
              </a:rPr>
              <a:t>）</a:t>
            </a:r>
            <a:endParaRPr lang="en-US" altLang="ja-JP" sz="44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algn="l"/>
            <a:r>
              <a:rPr lang="ja-JP" altLang="en-US" sz="4800" dirty="0">
                <a:latin typeface="HGS明朝E" panose="02020900000000000000" pitchFamily="18" charset="-128"/>
                <a:ea typeface="HGS明朝E" panose="02020900000000000000" pitchFamily="18" charset="-128"/>
              </a:rPr>
              <a:t>業務</a:t>
            </a:r>
            <a:r>
              <a:rPr lang="en-US" altLang="ja-JP" sz="4800" dirty="0">
                <a:latin typeface="HGS明朝E" panose="02020900000000000000" pitchFamily="18" charset="-128"/>
                <a:ea typeface="HGS明朝E" panose="02020900000000000000" pitchFamily="18" charset="-128"/>
              </a:rPr>
              <a:t>Gr.MQ</a:t>
            </a:r>
            <a:r>
              <a:rPr lang="ja-JP" altLang="en-US" sz="4800" dirty="0">
                <a:solidFill>
                  <a:schemeClr val="accent1">
                    <a:lumMod val="75000"/>
                  </a:schemeClr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　</a:t>
            </a:r>
            <a:r>
              <a:rPr lang="en-US" altLang="ja-JP" sz="4800" dirty="0" smtClean="0">
                <a:solidFill>
                  <a:schemeClr val="accent1">
                    <a:lumMod val="75000"/>
                  </a:schemeClr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1100</a:t>
            </a:r>
            <a:r>
              <a:rPr lang="ja-JP" altLang="en-US" sz="4800" dirty="0" smtClean="0">
                <a:solidFill>
                  <a:schemeClr val="accent1">
                    <a:lumMod val="75000"/>
                  </a:schemeClr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万</a:t>
            </a:r>
            <a:endParaRPr lang="en-US" altLang="ja-JP" sz="4800" dirty="0">
              <a:solidFill>
                <a:schemeClr val="accent1">
                  <a:lumMod val="75000"/>
                </a:schemeClr>
              </a:solidFill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algn="l"/>
            <a:r>
              <a:rPr lang="en-US" altLang="ja-JP" sz="4800" dirty="0">
                <a:latin typeface="HGS明朝E" panose="02020900000000000000" pitchFamily="18" charset="-128"/>
                <a:ea typeface="HGS明朝E" panose="02020900000000000000" pitchFamily="18" charset="-128"/>
              </a:rPr>
              <a:t>M</a:t>
            </a:r>
            <a:r>
              <a:rPr lang="ja-JP" altLang="en-US" sz="4800" dirty="0">
                <a:latin typeface="HGS明朝E" panose="02020900000000000000" pitchFamily="18" charset="-128"/>
                <a:ea typeface="HGS明朝E" panose="02020900000000000000" pitchFamily="18" charset="-128"/>
              </a:rPr>
              <a:t>率　</a:t>
            </a:r>
            <a:r>
              <a:rPr lang="en-US" altLang="ja-JP" sz="4800" dirty="0">
                <a:solidFill>
                  <a:schemeClr val="accent1">
                    <a:lumMod val="75000"/>
                  </a:schemeClr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15.3</a:t>
            </a:r>
            <a:r>
              <a:rPr lang="ja-JP" altLang="en-US" sz="4800" dirty="0">
                <a:solidFill>
                  <a:schemeClr val="accent1">
                    <a:lumMod val="75000"/>
                  </a:schemeClr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％</a:t>
            </a:r>
            <a:r>
              <a:rPr lang="ja-JP" altLang="en-US" sz="4800" dirty="0">
                <a:latin typeface="HGS明朝E" panose="02020900000000000000" pitchFamily="18" charset="-128"/>
                <a:ea typeface="HGS明朝E" panose="02020900000000000000" pitchFamily="18" charset="-128"/>
              </a:rPr>
              <a:t>、</a:t>
            </a:r>
            <a:r>
              <a:rPr lang="en-US" altLang="ja-JP" sz="4800" dirty="0">
                <a:latin typeface="HGS明朝E" panose="02020900000000000000" pitchFamily="18" charset="-128"/>
                <a:ea typeface="HGS明朝E" panose="02020900000000000000" pitchFamily="18" charset="-128"/>
              </a:rPr>
              <a:t>MU</a:t>
            </a:r>
            <a:r>
              <a:rPr lang="ja-JP" altLang="en-US" sz="4800" dirty="0">
                <a:latin typeface="HGS明朝E" panose="02020900000000000000" pitchFamily="18" charset="-128"/>
                <a:ea typeface="HGS明朝E" panose="02020900000000000000" pitchFamily="18" charset="-128"/>
              </a:rPr>
              <a:t>　</a:t>
            </a:r>
            <a:r>
              <a:rPr lang="en-US" altLang="ja-JP" sz="4800" dirty="0">
                <a:solidFill>
                  <a:schemeClr val="accent1">
                    <a:lumMod val="75000"/>
                  </a:schemeClr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90</a:t>
            </a:r>
            <a:r>
              <a:rPr lang="ja-JP" altLang="en-US" sz="4800" dirty="0">
                <a:solidFill>
                  <a:schemeClr val="accent1">
                    <a:lumMod val="75000"/>
                  </a:schemeClr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件</a:t>
            </a:r>
            <a:endParaRPr lang="en-US" altLang="ja-JP" sz="4800" dirty="0">
              <a:solidFill>
                <a:schemeClr val="accent1">
                  <a:lumMod val="75000"/>
                </a:schemeClr>
              </a:solidFill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algn="l"/>
            <a:endParaRPr lang="en-US" altLang="ja-JP" sz="5400" dirty="0">
              <a:solidFill>
                <a:schemeClr val="accent1">
                  <a:lumMod val="75000"/>
                </a:schemeClr>
              </a:solidFill>
              <a:latin typeface="HGS明朝E" panose="02020900000000000000" pitchFamily="18" charset="-128"/>
              <a:ea typeface="HGS明朝E" panose="020209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6517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347350" y="677790"/>
            <a:ext cx="572086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ja-JP" altLang="ja-JP" sz="3600" b="1" kern="100" dirty="0"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目　　次</a:t>
            </a:r>
            <a:endParaRPr lang="en-US" altLang="ja-JP" sz="3600" b="1" kern="100" dirty="0">
              <a:latin typeface="HGP明朝B" panose="02020800000000000000" pitchFamily="18" charset="-128"/>
              <a:ea typeface="HGP明朝B" panose="02020800000000000000" pitchFamily="18" charset="-128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ja-JP" sz="3200" b="1" kern="100" dirty="0"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 </a:t>
            </a:r>
            <a:endParaRPr lang="ja-JP" altLang="ja-JP" sz="2000" b="1" kern="100" dirty="0">
              <a:latin typeface="HGP明朝B" panose="02020800000000000000" pitchFamily="18" charset="-128"/>
              <a:ea typeface="HGP明朝B" panose="020208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①会社と私の略年史</a:t>
            </a:r>
            <a:endParaRPr lang="en-US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②会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社概要</a:t>
            </a:r>
            <a:endParaRPr lang="en-US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③組織図</a:t>
            </a:r>
            <a:endParaRPr lang="en-US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④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指針書作成に当たって</a:t>
            </a: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            </a:t>
            </a:r>
            <a:endParaRPr lang="ja-JP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⑤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経営理念</a:t>
            </a:r>
            <a:endParaRPr lang="en-US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⑥自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社事業分析１</a:t>
            </a:r>
          </a:p>
          <a:p>
            <a:pPr algn="just">
              <a:spcAft>
                <a:spcPts val="0"/>
              </a:spcAft>
            </a:pPr>
            <a:r>
              <a:rPr lang="en-US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   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自社事業分析２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6169284" y="1716370"/>
            <a:ext cx="57951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⑦３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カ年経営方針</a:t>
            </a: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（定性）</a:t>
            </a:r>
            <a:endParaRPr lang="ja-JP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⑧３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カ年経営計画</a:t>
            </a: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（定量）</a:t>
            </a:r>
            <a:endParaRPr lang="ja-JP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⑨</a:t>
            </a:r>
            <a:r>
              <a:rPr lang="en-US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2022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年度</a:t>
            </a: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 単年度計画</a:t>
            </a:r>
            <a:endParaRPr lang="en-US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lvl="0" algn="just"/>
            <a:r>
              <a:rPr lang="ja-JP" altLang="en-US" sz="3600" b="1" kern="100" dirty="0">
                <a:solidFill>
                  <a:srgbClr val="FF0000"/>
                </a:solidFill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⑩</a:t>
            </a:r>
            <a:r>
              <a:rPr lang="ja-JP" altLang="en-US" sz="3600" b="1" kern="100" dirty="0" smtClean="0">
                <a:solidFill>
                  <a:srgbClr val="FF0000"/>
                </a:solidFill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最後</a:t>
            </a:r>
            <a:r>
              <a:rPr lang="ja-JP" altLang="en-US" sz="3600" b="1" kern="100" dirty="0">
                <a:solidFill>
                  <a:srgbClr val="FF0000"/>
                </a:solidFill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に</a:t>
            </a:r>
            <a:endParaRPr lang="en-US" altLang="ja-JP" sz="3600" b="1" kern="100" dirty="0">
              <a:solidFill>
                <a:srgbClr val="FF0000"/>
              </a:solidFill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51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3270181"/>
            <a:ext cx="12191999" cy="317635"/>
          </a:xfrm>
          <a:prstGeom prst="rect">
            <a:avLst/>
          </a:prstGeom>
        </p:spPr>
        <p:style>
          <a:lnRef idx="0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accent6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656526" y="1185494"/>
            <a:ext cx="2645387" cy="136345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352" tIns="149352" rIns="149352" bIns="149352" numCol="1" spcCol="1270" anchor="ctr" anchorCtr="0">
            <a:spAutoFit/>
          </a:bodyPr>
          <a:lstStyle/>
          <a:p>
            <a:pPr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2021</a:t>
            </a:r>
            <a:r>
              <a:rPr lang="ja-JP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endParaRPr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テストー  特約店</a:t>
            </a: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円/楕円 4"/>
          <p:cNvSpPr/>
          <p:nvPr/>
        </p:nvSpPr>
        <p:spPr>
          <a:xfrm>
            <a:off x="1131478" y="3086099"/>
            <a:ext cx="685799" cy="68579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フリーフォーム 5"/>
          <p:cNvSpPr/>
          <p:nvPr/>
        </p:nvSpPr>
        <p:spPr>
          <a:xfrm>
            <a:off x="3346009" y="1828867"/>
            <a:ext cx="2970878" cy="1040285"/>
          </a:xfrm>
          <a:custGeom>
            <a:avLst/>
            <a:gdLst>
              <a:gd name="connsiteX0" fmla="*/ 0 w 3417823"/>
              <a:gd name="connsiteY0" fmla="*/ 0 h 2743199"/>
              <a:gd name="connsiteX1" fmla="*/ 3417823 w 3417823"/>
              <a:gd name="connsiteY1" fmla="*/ 0 h 2743199"/>
              <a:gd name="connsiteX2" fmla="*/ 3417823 w 3417823"/>
              <a:gd name="connsiteY2" fmla="*/ 2743199 h 2743199"/>
              <a:gd name="connsiteX3" fmla="*/ 0 w 3417823"/>
              <a:gd name="connsiteY3" fmla="*/ 2743199 h 2743199"/>
              <a:gd name="connsiteX4" fmla="*/ 0 w 3417823"/>
              <a:gd name="connsiteY4" fmla="*/ 0 h 274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7823" h="2743199">
                <a:moveTo>
                  <a:pt x="0" y="0"/>
                </a:moveTo>
                <a:lnTo>
                  <a:pt x="3417823" y="0"/>
                </a:lnTo>
                <a:lnTo>
                  <a:pt x="3417823" y="2743199"/>
                </a:lnTo>
                <a:lnTo>
                  <a:pt x="0" y="274319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352" tIns="149352" rIns="149352" bIns="149352" numCol="1" spcCol="1270" anchor="ctr" anchorCtr="0">
            <a:spAutoFit/>
          </a:bodyPr>
          <a:lstStyle/>
          <a:p>
            <a:pPr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2022</a:t>
            </a:r>
            <a:r>
              <a:rPr lang="ja-JP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endParaRPr lang="ja-JP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中村製作所  特約店</a:t>
            </a: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円/楕円 6"/>
          <p:cNvSpPr/>
          <p:nvPr/>
        </p:nvSpPr>
        <p:spPr>
          <a:xfrm>
            <a:off x="4305704" y="3086099"/>
            <a:ext cx="685799" cy="68579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正方形/長方形 7"/>
          <p:cNvSpPr/>
          <p:nvPr/>
        </p:nvSpPr>
        <p:spPr>
          <a:xfrm>
            <a:off x="6523308" y="862329"/>
            <a:ext cx="3008714" cy="136345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352" tIns="149352" rIns="149352" bIns="149352" numCol="1" spcCol="1270" anchor="ctr" anchorCtr="0">
            <a:spAutoFit/>
          </a:bodyPr>
          <a:lstStyle/>
          <a:p>
            <a:pPr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2022</a:t>
            </a:r>
            <a:r>
              <a:rPr lang="ja-JP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endParaRPr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ミツトヨ表彰</a:t>
            </a: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  優秀特約店全国</a:t>
            </a: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位</a:t>
            </a: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円/楕円 9"/>
          <p:cNvSpPr/>
          <p:nvPr/>
        </p:nvSpPr>
        <p:spPr>
          <a:xfrm>
            <a:off x="7392410" y="3080566"/>
            <a:ext cx="685799" cy="68579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cxnSp>
        <p:nvCxnSpPr>
          <p:cNvPr id="11" name="直線コネクタ 10"/>
          <p:cNvCxnSpPr/>
          <p:nvPr/>
        </p:nvCxnSpPr>
        <p:spPr>
          <a:xfrm flipH="1" flipV="1">
            <a:off x="1474375" y="2431512"/>
            <a:ext cx="2" cy="68399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 flipH="1" flipV="1">
            <a:off x="7735309" y="2248278"/>
            <a:ext cx="9479" cy="86722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円/楕円 14"/>
          <p:cNvSpPr/>
          <p:nvPr/>
        </p:nvSpPr>
        <p:spPr>
          <a:xfrm>
            <a:off x="10462503" y="3050189"/>
            <a:ext cx="685799" cy="68579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9" name="図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969" y="3988845"/>
            <a:ext cx="2092812" cy="2058410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6913" y="3926573"/>
            <a:ext cx="1790286" cy="1647583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3284" y="4037834"/>
            <a:ext cx="2264236" cy="1425059"/>
          </a:xfrm>
          <a:prstGeom prst="rect">
            <a:avLst/>
          </a:prstGeom>
        </p:spPr>
      </p:pic>
      <p:sp>
        <p:nvSpPr>
          <p:cNvPr id="16" name="正方形/長方形 15"/>
          <p:cNvSpPr/>
          <p:nvPr/>
        </p:nvSpPr>
        <p:spPr>
          <a:xfrm>
            <a:off x="9532022" y="1858366"/>
            <a:ext cx="2495813" cy="1040285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352" tIns="149352" rIns="149352" bIns="149352" numCol="1" spcCol="1270" anchor="ctr" anchorCtr="0">
            <a:spAutoFit/>
          </a:bodyPr>
          <a:lstStyle/>
          <a:p>
            <a:pPr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2023</a:t>
            </a:r>
            <a:r>
              <a:rPr lang="ja-JP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endParaRPr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新拠点で営業開始</a:t>
            </a: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878" y="3921040"/>
            <a:ext cx="2258861" cy="169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25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6" grpId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821907" y="1059980"/>
            <a:ext cx="1038701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ja-JP" altLang="en-US" sz="7200" b="1" kern="100" dirty="0">
                <a:effectLst/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皆がエースを必要とし</a:t>
            </a:r>
            <a:endParaRPr lang="en-US" altLang="ja-JP" sz="7200" b="1" kern="100" dirty="0">
              <a:effectLst/>
              <a:latin typeface="HGP明朝B" panose="02020800000000000000" pitchFamily="18" charset="-128"/>
              <a:ea typeface="HGP明朝B" panose="02020800000000000000" pitchFamily="18" charset="-128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ja-JP" altLang="en-US" sz="7200" b="1" kern="100" dirty="0"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皆が幸せになれる</a:t>
            </a:r>
            <a:endParaRPr lang="en-US" altLang="ja-JP" sz="7200" b="1" kern="100" dirty="0">
              <a:latin typeface="HGP明朝B" panose="02020800000000000000" pitchFamily="18" charset="-128"/>
              <a:ea typeface="HGP明朝B" panose="02020800000000000000" pitchFamily="18" charset="-128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ja-JP" altLang="en-US" sz="7200" b="1" kern="100" dirty="0"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皆の為の会社づくり</a:t>
            </a:r>
            <a:r>
              <a:rPr lang="ja-JP" altLang="en-US" sz="7200" b="1" kern="100" dirty="0">
                <a:effectLst/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を</a:t>
            </a:r>
            <a:endParaRPr lang="en-US" altLang="ja-JP" sz="7200" b="1" kern="100" dirty="0">
              <a:effectLst/>
              <a:latin typeface="HGP明朝B" panose="02020800000000000000" pitchFamily="18" charset="-128"/>
              <a:ea typeface="HGP明朝B" panose="02020800000000000000" pitchFamily="18" charset="-128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ja-JP" altLang="en-US" sz="7200" b="1" kern="100" dirty="0"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ぜひ一緒にしましょう</a:t>
            </a:r>
            <a:r>
              <a:rPr lang="ja-JP" altLang="en-US" sz="7200" b="1" kern="100" dirty="0">
                <a:effectLst/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。</a:t>
            </a:r>
            <a:endParaRPr lang="en-US" altLang="ja-JP" sz="7200" b="1" kern="100" dirty="0">
              <a:effectLst/>
              <a:latin typeface="HGP明朝B" panose="02020800000000000000" pitchFamily="18" charset="-128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97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-108079" y="2312862"/>
            <a:ext cx="11970225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ja-JP" altLang="en-US" sz="11500" b="1" kern="100" dirty="0">
                <a:effectLst/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完</a:t>
            </a:r>
            <a:endParaRPr lang="en-US" altLang="ja-JP" sz="11500" b="1" kern="100" dirty="0">
              <a:effectLst/>
              <a:latin typeface="HGP明朝B" panose="02020800000000000000" pitchFamily="18" charset="-128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81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773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870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6715386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347350" y="677790"/>
            <a:ext cx="572086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ja-JP" altLang="ja-JP" sz="3600" b="1" kern="100" dirty="0"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目　　次</a:t>
            </a:r>
            <a:endParaRPr lang="en-US" altLang="ja-JP" sz="3600" b="1" kern="100" dirty="0">
              <a:latin typeface="HGP明朝B" panose="02020800000000000000" pitchFamily="18" charset="-128"/>
              <a:ea typeface="HGP明朝B" panose="02020800000000000000" pitchFamily="18" charset="-128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ja-JP" sz="3200" b="1" kern="100" dirty="0"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 </a:t>
            </a:r>
            <a:endParaRPr lang="ja-JP" altLang="ja-JP" sz="2000" b="1" kern="100" dirty="0">
              <a:latin typeface="HGP明朝B" panose="02020800000000000000" pitchFamily="18" charset="-128"/>
              <a:ea typeface="HGP明朝B" panose="020208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①会社と私の略年史</a:t>
            </a:r>
            <a:endParaRPr lang="en-US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②会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社概要</a:t>
            </a:r>
            <a:endParaRPr lang="en-US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③組織図</a:t>
            </a:r>
            <a:endParaRPr lang="en-US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④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指針書作成に当たって</a:t>
            </a: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            </a:t>
            </a:r>
            <a:endParaRPr lang="ja-JP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⑤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経営理念</a:t>
            </a:r>
            <a:endParaRPr lang="en-US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⑥自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社事業分析１</a:t>
            </a:r>
          </a:p>
          <a:p>
            <a:pPr algn="just">
              <a:spcAft>
                <a:spcPts val="0"/>
              </a:spcAft>
            </a:pPr>
            <a:r>
              <a:rPr lang="en-US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   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自社事業分析２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6169284" y="1716370"/>
            <a:ext cx="579510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⑦３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カ年経営方針</a:t>
            </a: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（定性）</a:t>
            </a:r>
            <a:endParaRPr lang="ja-JP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⑧３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カ年経営計画</a:t>
            </a: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（定量）</a:t>
            </a:r>
            <a:endParaRPr lang="ja-JP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⑨</a:t>
            </a:r>
            <a:r>
              <a:rPr lang="en-US" altLang="ja-JP" sz="3600" b="1" kern="10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2022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年度</a:t>
            </a: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 単年度計画</a:t>
            </a:r>
            <a:endParaRPr lang="en-US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lvl="0" algn="just"/>
            <a:r>
              <a:rPr lang="ja-JP" altLang="en-US" sz="3600" b="1" kern="100" dirty="0">
                <a:solidFill>
                  <a:srgbClr val="FF0000"/>
                </a:solidFill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⑩</a:t>
            </a:r>
            <a:r>
              <a:rPr lang="en-US" altLang="ja-JP" sz="3600" b="1" kern="100" dirty="0">
                <a:solidFill>
                  <a:srgbClr val="FF0000"/>
                </a:solidFill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10</a:t>
            </a:r>
            <a:r>
              <a:rPr lang="ja-JP" altLang="en-US" sz="3600" b="1" kern="100" dirty="0">
                <a:solidFill>
                  <a:srgbClr val="FF0000"/>
                </a:solidFill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年ビジョン</a:t>
            </a:r>
            <a:endParaRPr lang="en-US" altLang="ja-JP" sz="3600" b="1" kern="100" dirty="0">
              <a:solidFill>
                <a:srgbClr val="FF0000"/>
              </a:solidFill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lvl="0" algn="just"/>
            <a:r>
              <a:rPr lang="ja-JP" altLang="en-US" sz="3600" b="1" kern="100" dirty="0">
                <a:solidFill>
                  <a:prstClr val="black"/>
                </a:solidFill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⑪最後に</a:t>
            </a:r>
            <a:endParaRPr lang="en-US" altLang="ja-JP" sz="3600" b="1" kern="100" dirty="0">
              <a:solidFill>
                <a:prstClr val="black"/>
              </a:solidFill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8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3906797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雲形吹き出し 4"/>
          <p:cNvSpPr/>
          <p:nvPr/>
        </p:nvSpPr>
        <p:spPr>
          <a:xfrm>
            <a:off x="62180" y="2325317"/>
            <a:ext cx="2759821" cy="1910993"/>
          </a:xfrm>
          <a:prstGeom prst="cloud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tx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たくさん子供を育てられる会社</a:t>
            </a:r>
          </a:p>
        </p:txBody>
      </p:sp>
      <p:sp>
        <p:nvSpPr>
          <p:cNvPr id="7" name="雲形吹き出し 6"/>
          <p:cNvSpPr/>
          <p:nvPr/>
        </p:nvSpPr>
        <p:spPr>
          <a:xfrm>
            <a:off x="4460245" y="2139648"/>
            <a:ext cx="4418700" cy="2282333"/>
          </a:xfrm>
          <a:prstGeom prst="cloud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solidFill>
                  <a:schemeClr val="tx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地域になくては</a:t>
            </a:r>
            <a:endParaRPr kumimoji="1" lang="en-US" altLang="ja-JP" sz="2800" dirty="0">
              <a:solidFill>
                <a:schemeClr val="tx1"/>
              </a:solidFill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algn="ctr"/>
            <a:r>
              <a:rPr lang="ja-JP" altLang="en-US" sz="2800" dirty="0">
                <a:solidFill>
                  <a:schemeClr val="tx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ならない会社</a:t>
            </a:r>
            <a:endParaRPr kumimoji="1" lang="ja-JP" altLang="en-US" sz="2800" dirty="0">
              <a:solidFill>
                <a:schemeClr val="tx1"/>
              </a:solidFill>
              <a:latin typeface="HGS明朝E" panose="02020900000000000000" pitchFamily="18" charset="-128"/>
              <a:ea typeface="HGS明朝E" panose="02020900000000000000" pitchFamily="18" charset="-128"/>
            </a:endParaRPr>
          </a:p>
        </p:txBody>
      </p:sp>
      <p:sp>
        <p:nvSpPr>
          <p:cNvPr id="9" name="雲形吹き出し 8"/>
          <p:cNvSpPr/>
          <p:nvPr/>
        </p:nvSpPr>
        <p:spPr>
          <a:xfrm>
            <a:off x="141636" y="172110"/>
            <a:ext cx="3555969" cy="1814105"/>
          </a:xfrm>
          <a:prstGeom prst="cloud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外国籍の人が</a:t>
            </a:r>
            <a:endParaRPr kumimoji="1" lang="en-US" altLang="ja-JP" dirty="0">
              <a:solidFill>
                <a:schemeClr val="tx1"/>
              </a:solidFill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algn="ctr"/>
            <a:r>
              <a:rPr lang="ja-JP" altLang="en-US" dirty="0">
                <a:solidFill>
                  <a:schemeClr val="tx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たくさん</a:t>
            </a:r>
            <a:r>
              <a:rPr kumimoji="1" lang="ja-JP" altLang="en-US" dirty="0">
                <a:solidFill>
                  <a:schemeClr val="tx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働いている</a:t>
            </a:r>
            <a:endParaRPr kumimoji="1" lang="en-US" altLang="ja-JP" dirty="0">
              <a:solidFill>
                <a:schemeClr val="tx1"/>
              </a:solidFill>
              <a:latin typeface="HGS明朝E" panose="02020900000000000000" pitchFamily="18" charset="-128"/>
              <a:ea typeface="HGS明朝E" panose="02020900000000000000" pitchFamily="18" charset="-128"/>
            </a:endParaRPr>
          </a:p>
        </p:txBody>
      </p:sp>
      <p:sp>
        <p:nvSpPr>
          <p:cNvPr id="10" name="雲形吹き出し 9"/>
          <p:cNvSpPr/>
          <p:nvPr/>
        </p:nvSpPr>
        <p:spPr>
          <a:xfrm>
            <a:off x="3321667" y="4718352"/>
            <a:ext cx="2759820" cy="1765510"/>
          </a:xfrm>
          <a:prstGeom prst="cloud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>
                <a:solidFill>
                  <a:schemeClr val="tx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グループ</a:t>
            </a:r>
            <a:endParaRPr kumimoji="1" lang="en-US" altLang="ja-JP" sz="2400" dirty="0">
              <a:solidFill>
                <a:schemeClr val="tx1"/>
              </a:solidFill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algn="ctr"/>
            <a:r>
              <a:rPr kumimoji="1" lang="ja-JP" altLang="en-US" sz="2400" dirty="0">
                <a:solidFill>
                  <a:schemeClr val="tx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連結</a:t>
            </a:r>
            <a:r>
              <a:rPr kumimoji="1" lang="en-US" altLang="ja-JP" sz="2400">
                <a:solidFill>
                  <a:schemeClr val="tx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50</a:t>
            </a:r>
            <a:r>
              <a:rPr kumimoji="1" lang="ja-JP" altLang="en-US" sz="2400" dirty="0">
                <a:solidFill>
                  <a:schemeClr val="tx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人</a:t>
            </a:r>
          </a:p>
        </p:txBody>
      </p:sp>
      <p:sp>
        <p:nvSpPr>
          <p:cNvPr id="11" name="雲形吹き出し 10"/>
          <p:cNvSpPr/>
          <p:nvPr/>
        </p:nvSpPr>
        <p:spPr>
          <a:xfrm>
            <a:off x="8984921" y="5029201"/>
            <a:ext cx="3088018" cy="1548732"/>
          </a:xfrm>
          <a:prstGeom prst="cloud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chemeClr val="tx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海外販売比率</a:t>
            </a:r>
            <a:endParaRPr lang="en-US" altLang="ja-JP" sz="2400" dirty="0">
              <a:solidFill>
                <a:schemeClr val="tx1"/>
              </a:solidFill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algn="ctr"/>
            <a:r>
              <a:rPr kumimoji="1" lang="en-US" altLang="ja-JP" sz="2400" dirty="0">
                <a:solidFill>
                  <a:schemeClr val="tx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50</a:t>
            </a:r>
            <a:r>
              <a:rPr kumimoji="1" lang="ja-JP" altLang="en-US" sz="2400" dirty="0">
                <a:solidFill>
                  <a:schemeClr val="tx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％</a:t>
            </a:r>
          </a:p>
        </p:txBody>
      </p:sp>
      <p:sp>
        <p:nvSpPr>
          <p:cNvPr id="14" name="雲形吹き出し 13"/>
          <p:cNvSpPr/>
          <p:nvPr/>
        </p:nvSpPr>
        <p:spPr>
          <a:xfrm>
            <a:off x="6146958" y="4347631"/>
            <a:ext cx="3146271" cy="1489415"/>
          </a:xfrm>
          <a:prstGeom prst="cloud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>
                <a:solidFill>
                  <a:schemeClr val="tx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経営理念が</a:t>
            </a:r>
            <a:endParaRPr kumimoji="1" lang="en-US" altLang="ja-JP" sz="2400" dirty="0">
              <a:solidFill>
                <a:schemeClr val="tx1"/>
              </a:solidFill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algn="ctr"/>
            <a:r>
              <a:rPr kumimoji="1" lang="ja-JP" altLang="en-US" sz="2400" dirty="0">
                <a:solidFill>
                  <a:schemeClr val="tx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より近くに</a:t>
            </a:r>
          </a:p>
        </p:txBody>
      </p:sp>
      <p:sp>
        <p:nvSpPr>
          <p:cNvPr id="15" name="雲形吹き出し 14"/>
          <p:cNvSpPr/>
          <p:nvPr/>
        </p:nvSpPr>
        <p:spPr>
          <a:xfrm>
            <a:off x="9100609" y="2169374"/>
            <a:ext cx="2972330" cy="1856120"/>
          </a:xfrm>
          <a:prstGeom prst="cloud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tx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幸せを感じる</a:t>
            </a:r>
          </a:p>
        </p:txBody>
      </p:sp>
      <p:sp>
        <p:nvSpPr>
          <p:cNvPr id="16" name="雲形吹き出し 15"/>
          <p:cNvSpPr/>
          <p:nvPr/>
        </p:nvSpPr>
        <p:spPr>
          <a:xfrm>
            <a:off x="8606984" y="259167"/>
            <a:ext cx="3318308" cy="1539696"/>
          </a:xfrm>
          <a:prstGeom prst="cloud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chemeClr val="tx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皆、仲が良い</a:t>
            </a:r>
          </a:p>
        </p:txBody>
      </p:sp>
      <p:sp>
        <p:nvSpPr>
          <p:cNvPr id="22" name="雲形吹き出し 21"/>
          <p:cNvSpPr/>
          <p:nvPr/>
        </p:nvSpPr>
        <p:spPr>
          <a:xfrm>
            <a:off x="4176889" y="140306"/>
            <a:ext cx="4178366" cy="1877714"/>
          </a:xfrm>
          <a:prstGeom prst="cloud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日本の製品を世界へ</a:t>
            </a:r>
            <a:endParaRPr kumimoji="1" lang="en-US" altLang="ja-JP" dirty="0">
              <a:solidFill>
                <a:schemeClr val="tx1"/>
              </a:solidFill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algn="ctr"/>
            <a:r>
              <a:rPr lang="ja-JP" altLang="en-US" dirty="0">
                <a:solidFill>
                  <a:schemeClr val="tx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お届けしている</a:t>
            </a:r>
            <a:endParaRPr kumimoji="1" lang="ja-JP" altLang="en-US" dirty="0">
              <a:solidFill>
                <a:schemeClr val="tx1"/>
              </a:solidFill>
              <a:latin typeface="HGS明朝E" panose="02020900000000000000" pitchFamily="18" charset="-128"/>
              <a:ea typeface="HGS明朝E" panose="02020900000000000000" pitchFamily="18" charset="-128"/>
            </a:endParaRPr>
          </a:p>
        </p:txBody>
      </p:sp>
      <p:sp>
        <p:nvSpPr>
          <p:cNvPr id="24" name="雲形吹き出し 23"/>
          <p:cNvSpPr/>
          <p:nvPr/>
        </p:nvSpPr>
        <p:spPr>
          <a:xfrm>
            <a:off x="71638" y="4559709"/>
            <a:ext cx="3172178" cy="1882045"/>
          </a:xfrm>
          <a:prstGeom prst="cloud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>
                <a:solidFill>
                  <a:schemeClr val="tx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売上高</a:t>
            </a:r>
            <a:r>
              <a:rPr lang="en-US" altLang="ja-JP" sz="2400" dirty="0">
                <a:solidFill>
                  <a:schemeClr val="tx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3</a:t>
            </a:r>
            <a:r>
              <a:rPr kumimoji="1" lang="en-US" altLang="ja-JP" sz="2400" dirty="0">
                <a:solidFill>
                  <a:schemeClr val="tx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0</a:t>
            </a:r>
            <a:r>
              <a:rPr kumimoji="1" lang="ja-JP" altLang="en-US" sz="2400" dirty="0">
                <a:solidFill>
                  <a:schemeClr val="tx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億円</a:t>
            </a:r>
          </a:p>
        </p:txBody>
      </p:sp>
      <p:sp>
        <p:nvSpPr>
          <p:cNvPr id="12" name="雲形吹き出し 11"/>
          <p:cNvSpPr/>
          <p:nvPr/>
        </p:nvSpPr>
        <p:spPr>
          <a:xfrm>
            <a:off x="2822001" y="1607963"/>
            <a:ext cx="1751208" cy="1910993"/>
          </a:xfrm>
          <a:prstGeom prst="cloud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>
                <a:solidFill>
                  <a:schemeClr val="tx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会社を</a:t>
            </a:r>
            <a:endParaRPr kumimoji="1" lang="en-US" altLang="ja-JP" sz="1600" dirty="0">
              <a:solidFill>
                <a:schemeClr val="tx1"/>
              </a:solidFill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algn="ctr"/>
            <a:r>
              <a:rPr kumimoji="1" lang="ja-JP" altLang="en-US" sz="1600" dirty="0">
                <a:solidFill>
                  <a:schemeClr val="tx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もう一個</a:t>
            </a:r>
          </a:p>
        </p:txBody>
      </p:sp>
    </p:spTree>
    <p:extLst>
      <p:ext uri="{BB962C8B-B14F-4D97-AF65-F5344CB8AC3E}">
        <p14:creationId xmlns:p14="http://schemas.microsoft.com/office/powerpoint/2010/main" val="272005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22" grpId="0" animBg="1"/>
      <p:bldP spid="24" grpId="0" animBg="1"/>
      <p:bldP spid="12" grpId="0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雲形吹き出し 3"/>
          <p:cNvSpPr/>
          <p:nvPr/>
        </p:nvSpPr>
        <p:spPr>
          <a:xfrm>
            <a:off x="1228127" y="921787"/>
            <a:ext cx="9848041" cy="4420235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en-US" altLang="ja-JP" sz="3200" dirty="0"/>
          </a:p>
        </p:txBody>
      </p:sp>
      <p:sp>
        <p:nvSpPr>
          <p:cNvPr id="3" name="タイトル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/>
          </a:p>
        </p:txBody>
      </p:sp>
      <p:sp>
        <p:nvSpPr>
          <p:cNvPr id="6" name="サブタイトル 2"/>
          <p:cNvSpPr txBox="1">
            <a:spLocks/>
          </p:cNvSpPr>
          <p:nvPr/>
        </p:nvSpPr>
        <p:spPr>
          <a:xfrm>
            <a:off x="2814007" y="2438777"/>
            <a:ext cx="6868785" cy="160383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8000" dirty="0">
                <a:latin typeface="HGS明朝E" panose="02020900000000000000" pitchFamily="18" charset="-128"/>
                <a:ea typeface="HGS明朝E" panose="02020900000000000000" pitchFamily="18" charset="-128"/>
              </a:rPr>
              <a:t>10</a:t>
            </a:r>
            <a:r>
              <a:rPr lang="ja-JP" altLang="en-US" sz="8000" dirty="0">
                <a:latin typeface="HGS明朝E" panose="02020900000000000000" pitchFamily="18" charset="-128"/>
                <a:ea typeface="HGS明朝E" panose="02020900000000000000" pitchFamily="18" charset="-128"/>
              </a:rPr>
              <a:t>年ビジョン</a:t>
            </a:r>
          </a:p>
        </p:txBody>
      </p:sp>
    </p:spTree>
    <p:extLst>
      <p:ext uri="{BB962C8B-B14F-4D97-AF65-F5344CB8AC3E}">
        <p14:creationId xmlns:p14="http://schemas.microsoft.com/office/powerpoint/2010/main" val="13405293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43975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507811" y="2508601"/>
            <a:ext cx="98601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ja-JP" altLang="en-US" sz="9600" b="1" kern="100" dirty="0"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続き</a:t>
            </a:r>
            <a:r>
              <a:rPr lang="ja-JP" altLang="en-US" sz="9600" b="1" kern="100" dirty="0" smtClean="0"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を</a:t>
            </a:r>
            <a:r>
              <a:rPr lang="ja-JP" altLang="en-US" sz="9600" b="1" kern="100" dirty="0"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お話</a:t>
            </a:r>
            <a:r>
              <a:rPr lang="ja-JP" altLang="en-US" sz="9600" b="1" kern="100" dirty="0" smtClean="0"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します。</a:t>
            </a:r>
            <a:endParaRPr lang="ja-JP" altLang="ja-JP" sz="9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07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69235" y="685169"/>
            <a:ext cx="6471921" cy="548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200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389965" y="941295"/>
            <a:ext cx="11802035" cy="5688106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3200" b="1" dirty="0">
                <a:latin typeface="+mj-ea"/>
                <a:ea typeface="+mj-ea"/>
              </a:rPr>
              <a:t>精米事業　</a:t>
            </a:r>
            <a:r>
              <a:rPr lang="en-US" altLang="ja-JP" sz="3200" b="1" dirty="0">
                <a:latin typeface="+mj-ea"/>
                <a:ea typeface="+mj-ea"/>
              </a:rPr>
              <a:t>1</a:t>
            </a:r>
            <a:r>
              <a:rPr lang="ja-JP" altLang="ja-JP" sz="3200" b="1" dirty="0">
                <a:latin typeface="+mj-ea"/>
                <a:ea typeface="+mj-ea"/>
              </a:rPr>
              <a:t>俵＝</a:t>
            </a:r>
            <a:r>
              <a:rPr lang="ja-JP" altLang="en-US" sz="3200" b="1" dirty="0">
                <a:latin typeface="+mj-ea"/>
                <a:ea typeface="+mj-ea"/>
              </a:rPr>
              <a:t>玄米</a:t>
            </a:r>
            <a:r>
              <a:rPr lang="en-US" altLang="ja-JP" sz="3200" b="1" dirty="0">
                <a:latin typeface="+mj-ea"/>
                <a:ea typeface="+mj-ea"/>
              </a:rPr>
              <a:t>60</a:t>
            </a:r>
            <a:r>
              <a:rPr lang="ja-JP" altLang="ja-JP" sz="3200" b="1" dirty="0">
                <a:latin typeface="+mj-ea"/>
                <a:ea typeface="+mj-ea"/>
              </a:rPr>
              <a:t>ｋｇ</a:t>
            </a:r>
            <a:r>
              <a:rPr lang="ja-JP" altLang="en-US" sz="3200" b="1" dirty="0">
                <a:latin typeface="+mj-ea"/>
                <a:ea typeface="+mj-ea"/>
              </a:rPr>
              <a:t>→</a:t>
            </a:r>
            <a:r>
              <a:rPr lang="en-US" altLang="ja-JP" sz="3200" b="1" dirty="0">
                <a:latin typeface="+mj-ea"/>
                <a:ea typeface="+mj-ea"/>
              </a:rPr>
              <a:t>10kg</a:t>
            </a:r>
            <a:r>
              <a:rPr lang="ja-JP" altLang="en-US" sz="3200" b="1" dirty="0">
                <a:latin typeface="+mj-ea"/>
                <a:ea typeface="+mj-ea"/>
              </a:rPr>
              <a:t>✕</a:t>
            </a:r>
            <a:r>
              <a:rPr lang="en-US" altLang="ja-JP" sz="3200" b="1" dirty="0">
                <a:latin typeface="+mj-ea"/>
                <a:ea typeface="+mj-ea"/>
              </a:rPr>
              <a:t>6</a:t>
            </a:r>
            <a:r>
              <a:rPr lang="ja-JP" altLang="en-US" sz="3200" b="1" dirty="0">
                <a:latin typeface="+mj-ea"/>
                <a:ea typeface="+mj-ea"/>
              </a:rPr>
              <a:t>個　</a:t>
            </a:r>
            <a:r>
              <a:rPr lang="en-US" altLang="ja-JP" sz="3200" b="1" dirty="0">
                <a:latin typeface="+mj-ea"/>
                <a:ea typeface="+mj-ea"/>
              </a:rPr>
              <a:t>4350</a:t>
            </a:r>
            <a:r>
              <a:rPr lang="ja-JP" altLang="en-US" sz="3200" b="1" dirty="0">
                <a:latin typeface="+mj-ea"/>
                <a:ea typeface="+mj-ea"/>
              </a:rPr>
              <a:t>円✕</a:t>
            </a:r>
            <a:r>
              <a:rPr lang="en-US" altLang="ja-JP" sz="3200" b="1" dirty="0">
                <a:latin typeface="+mj-ea"/>
                <a:ea typeface="+mj-ea"/>
              </a:rPr>
              <a:t>6</a:t>
            </a:r>
            <a:r>
              <a:rPr lang="ja-JP" altLang="en-US" sz="3200" b="1" dirty="0">
                <a:latin typeface="+mj-ea"/>
                <a:ea typeface="+mj-ea"/>
              </a:rPr>
              <a:t>個＝</a:t>
            </a:r>
            <a:r>
              <a:rPr lang="en-US" altLang="ja-JP" sz="3200" b="1" dirty="0">
                <a:latin typeface="+mj-ea"/>
                <a:ea typeface="+mj-ea"/>
              </a:rPr>
              <a:t>26100</a:t>
            </a:r>
            <a:r>
              <a:rPr lang="ja-JP" altLang="en-US" sz="3200" b="1" dirty="0">
                <a:latin typeface="+mj-ea"/>
                <a:ea typeface="+mj-ea"/>
              </a:rPr>
              <a:t>円</a:t>
            </a:r>
            <a:endParaRPr lang="en-US" altLang="ja-JP" sz="3200" b="1" dirty="0">
              <a:latin typeface="+mj-ea"/>
              <a:ea typeface="+mj-ea"/>
            </a:endParaRPr>
          </a:p>
          <a:p>
            <a:pPr algn="l"/>
            <a:r>
              <a:rPr lang="ja-JP" altLang="en-US" sz="3200" b="1" dirty="0">
                <a:latin typeface="+mj-ea"/>
                <a:ea typeface="+mj-ea"/>
              </a:rPr>
              <a:t>　　　　　　　　　　　 </a:t>
            </a:r>
            <a:r>
              <a:rPr lang="en-US" altLang="ja-JP" sz="3200" b="1" dirty="0">
                <a:latin typeface="+mj-ea"/>
                <a:ea typeface="+mj-ea"/>
              </a:rPr>
              <a:t>PQ26100</a:t>
            </a:r>
            <a:r>
              <a:rPr lang="ja-JP" altLang="en-US" sz="3200" b="1" dirty="0">
                <a:latin typeface="+mj-ea"/>
                <a:ea typeface="+mj-ea"/>
              </a:rPr>
              <a:t>円✕</a:t>
            </a:r>
            <a:r>
              <a:rPr lang="en-US" altLang="ja-JP" sz="3200" b="1" dirty="0">
                <a:latin typeface="+mj-ea"/>
                <a:ea typeface="+mj-ea"/>
              </a:rPr>
              <a:t>0.25</a:t>
            </a:r>
            <a:r>
              <a:rPr lang="ja-JP" altLang="en-US" sz="3200" b="1" dirty="0">
                <a:latin typeface="+mj-ea"/>
                <a:ea typeface="+mj-ea"/>
              </a:rPr>
              <a:t>＝</a:t>
            </a:r>
            <a:r>
              <a:rPr lang="en-US" altLang="ja-JP" sz="3200" b="1" dirty="0">
                <a:latin typeface="+mj-ea"/>
                <a:ea typeface="+mj-ea"/>
              </a:rPr>
              <a:t>6525</a:t>
            </a:r>
            <a:r>
              <a:rPr lang="ja-JP" altLang="en-US" sz="3200" b="1" dirty="0">
                <a:latin typeface="+mj-ea"/>
                <a:ea typeface="+mj-ea"/>
              </a:rPr>
              <a:t>円、粗利益率</a:t>
            </a:r>
            <a:r>
              <a:rPr lang="en-US" altLang="ja-JP" sz="3200" b="1" dirty="0">
                <a:latin typeface="+mj-ea"/>
                <a:ea typeface="+mj-ea"/>
              </a:rPr>
              <a:t>25</a:t>
            </a:r>
            <a:r>
              <a:rPr lang="ja-JP" altLang="en-US" sz="3200" b="1" dirty="0">
                <a:latin typeface="+mj-ea"/>
                <a:ea typeface="+mj-ea"/>
              </a:rPr>
              <a:t>％</a:t>
            </a:r>
            <a:endParaRPr lang="en-US" altLang="ja-JP" sz="3200" b="1" dirty="0">
              <a:latin typeface="+mj-ea"/>
              <a:ea typeface="+mj-ea"/>
            </a:endParaRPr>
          </a:p>
          <a:p>
            <a:pPr algn="l"/>
            <a:endParaRPr lang="en-US" altLang="ja-JP" sz="3200" b="1" dirty="0">
              <a:latin typeface="+mj-ea"/>
              <a:ea typeface="+mj-ea"/>
            </a:endParaRPr>
          </a:p>
          <a:p>
            <a:pPr algn="l"/>
            <a:endParaRPr lang="en-US" altLang="ja-JP" sz="3200" b="1" dirty="0">
              <a:latin typeface="+mj-ea"/>
              <a:ea typeface="+mj-ea"/>
            </a:endParaRPr>
          </a:p>
          <a:p>
            <a:pPr algn="l"/>
            <a:endParaRPr lang="en-US" altLang="ja-JP" sz="3200" b="1" dirty="0">
              <a:latin typeface="+mj-ea"/>
              <a:ea typeface="+mj-ea"/>
            </a:endParaRPr>
          </a:p>
          <a:p>
            <a:pPr algn="l"/>
            <a:r>
              <a:rPr lang="ja-JP" altLang="en-US" sz="3200" b="1" dirty="0">
                <a:latin typeface="+mj-ea"/>
                <a:ea typeface="+mj-ea"/>
              </a:rPr>
              <a:t>加工事業</a:t>
            </a:r>
            <a:r>
              <a:rPr lang="en-US" altLang="ja-JP" sz="3200" b="1" dirty="0">
                <a:latin typeface="+mj-ea"/>
                <a:ea typeface="+mj-ea"/>
              </a:rPr>
              <a:t>  1</a:t>
            </a:r>
            <a:r>
              <a:rPr lang="ja-JP" altLang="ja-JP" sz="3200" b="1" dirty="0">
                <a:latin typeface="+mj-ea"/>
                <a:ea typeface="+mj-ea"/>
              </a:rPr>
              <a:t>俵＝約</a:t>
            </a:r>
            <a:r>
              <a:rPr lang="en-US" altLang="ja-JP" sz="3200" b="1" dirty="0">
                <a:latin typeface="+mj-ea"/>
                <a:ea typeface="+mj-ea"/>
              </a:rPr>
              <a:t>360</a:t>
            </a:r>
            <a:r>
              <a:rPr lang="ja-JP" altLang="ja-JP" sz="3200" b="1" dirty="0">
                <a:latin typeface="+mj-ea"/>
                <a:ea typeface="+mj-ea"/>
              </a:rPr>
              <a:t>合＝</a:t>
            </a:r>
            <a:r>
              <a:rPr lang="en-US" altLang="ja-JP" sz="3200" b="1" dirty="0">
                <a:latin typeface="+mj-ea"/>
                <a:ea typeface="+mj-ea"/>
              </a:rPr>
              <a:t>720</a:t>
            </a:r>
            <a:r>
              <a:rPr lang="ja-JP" altLang="ja-JP" sz="3200" b="1" dirty="0">
                <a:latin typeface="+mj-ea"/>
                <a:ea typeface="+mj-ea"/>
              </a:rPr>
              <a:t>個</a:t>
            </a:r>
            <a:r>
              <a:rPr lang="ja-JP" altLang="en-US" sz="3200" b="1" dirty="0">
                <a:latin typeface="+mj-ea"/>
                <a:ea typeface="+mj-ea"/>
              </a:rPr>
              <a:t>　</a:t>
            </a:r>
            <a:r>
              <a:rPr lang="en-US" altLang="ja-JP" sz="3200" b="1" dirty="0">
                <a:latin typeface="+mj-ea"/>
                <a:ea typeface="+mj-ea"/>
              </a:rPr>
              <a:t>720</a:t>
            </a:r>
            <a:r>
              <a:rPr lang="ja-JP" altLang="ja-JP" sz="3200" b="1" dirty="0">
                <a:latin typeface="+mj-ea"/>
                <a:ea typeface="+mj-ea"/>
              </a:rPr>
              <a:t>個</a:t>
            </a:r>
            <a:r>
              <a:rPr lang="ja-JP" altLang="en-US" sz="3200" b="1" dirty="0">
                <a:latin typeface="+mj-ea"/>
                <a:ea typeface="+mj-ea"/>
              </a:rPr>
              <a:t>✕</a:t>
            </a:r>
            <a:r>
              <a:rPr lang="en-US" altLang="ja-JP" sz="3200" b="1" dirty="0">
                <a:latin typeface="+mj-ea"/>
                <a:ea typeface="+mj-ea"/>
              </a:rPr>
              <a:t>150</a:t>
            </a:r>
            <a:r>
              <a:rPr lang="ja-JP" altLang="en-US" sz="3200" b="1" dirty="0">
                <a:latin typeface="+mj-ea"/>
                <a:ea typeface="+mj-ea"/>
              </a:rPr>
              <a:t>円</a:t>
            </a:r>
            <a:r>
              <a:rPr lang="ja-JP" altLang="ja-JP" sz="3200" b="1" dirty="0">
                <a:latin typeface="+mj-ea"/>
                <a:ea typeface="+mj-ea"/>
              </a:rPr>
              <a:t>＝</a:t>
            </a:r>
            <a:r>
              <a:rPr lang="en-US" altLang="ja-JP" sz="3200" b="1" dirty="0">
                <a:latin typeface="+mj-ea"/>
                <a:ea typeface="+mj-ea"/>
              </a:rPr>
              <a:t>108000</a:t>
            </a:r>
            <a:r>
              <a:rPr lang="ja-JP" altLang="en-US" sz="3200" b="1" dirty="0">
                <a:latin typeface="+mj-ea"/>
                <a:ea typeface="+mj-ea"/>
              </a:rPr>
              <a:t>円</a:t>
            </a:r>
            <a:endParaRPr lang="en-US" altLang="ja-JP" sz="3200" b="1" dirty="0">
              <a:latin typeface="+mj-ea"/>
              <a:ea typeface="+mj-ea"/>
            </a:endParaRPr>
          </a:p>
          <a:p>
            <a:pPr algn="l"/>
            <a:r>
              <a:rPr lang="ja-JP" altLang="en-US" sz="3200" b="1" dirty="0">
                <a:latin typeface="+mj-ea"/>
                <a:ea typeface="+mj-ea"/>
              </a:rPr>
              <a:t>　　　　　　　　     </a:t>
            </a:r>
            <a:r>
              <a:rPr lang="en-US" altLang="ja-JP" sz="3200" b="1" dirty="0">
                <a:latin typeface="+mj-ea"/>
                <a:ea typeface="+mj-ea"/>
              </a:rPr>
              <a:t>PQ108000</a:t>
            </a:r>
            <a:r>
              <a:rPr lang="ja-JP" altLang="en-US" sz="3200" b="1" dirty="0">
                <a:latin typeface="+mj-ea"/>
                <a:ea typeface="+mj-ea"/>
              </a:rPr>
              <a:t>円✕</a:t>
            </a:r>
            <a:r>
              <a:rPr lang="en-US" altLang="ja-JP" sz="3200" b="1" dirty="0">
                <a:latin typeface="+mj-ea"/>
                <a:ea typeface="+mj-ea"/>
              </a:rPr>
              <a:t>0.7</a:t>
            </a:r>
            <a:r>
              <a:rPr lang="ja-JP" altLang="en-US" sz="3200" b="1" dirty="0">
                <a:latin typeface="+mj-ea"/>
                <a:ea typeface="+mj-ea"/>
              </a:rPr>
              <a:t>＝</a:t>
            </a:r>
            <a:r>
              <a:rPr lang="en-US" altLang="ja-JP" sz="3200" b="1" dirty="0">
                <a:latin typeface="+mj-ea"/>
                <a:ea typeface="+mj-ea"/>
              </a:rPr>
              <a:t>75600</a:t>
            </a:r>
            <a:r>
              <a:rPr lang="ja-JP" altLang="en-US" sz="3200" b="1" dirty="0">
                <a:latin typeface="+mj-ea"/>
                <a:ea typeface="+mj-ea"/>
              </a:rPr>
              <a:t>円、粗利益率</a:t>
            </a:r>
            <a:r>
              <a:rPr lang="en-US" altLang="ja-JP" sz="3200" b="1" dirty="0">
                <a:latin typeface="+mj-ea"/>
                <a:ea typeface="+mj-ea"/>
              </a:rPr>
              <a:t>70</a:t>
            </a:r>
            <a:r>
              <a:rPr lang="ja-JP" altLang="en-US" sz="3200" b="1" dirty="0">
                <a:latin typeface="+mj-ea"/>
                <a:ea typeface="+mj-ea"/>
              </a:rPr>
              <a:t>％</a:t>
            </a:r>
            <a:endParaRPr lang="en-US" altLang="ja-JP" sz="3200" b="1" dirty="0">
              <a:latin typeface="+mj-ea"/>
              <a:ea typeface="+mj-ea"/>
            </a:endParaRPr>
          </a:p>
          <a:p>
            <a:pPr algn="l"/>
            <a:endParaRPr lang="en-US" altLang="ja-JP" sz="3200" b="1" dirty="0">
              <a:latin typeface="+mj-ea"/>
            </a:endParaRPr>
          </a:p>
          <a:p>
            <a:pPr algn="l"/>
            <a:r>
              <a:rPr lang="ja-JP" altLang="en-US" sz="2800" b="1" dirty="0">
                <a:latin typeface="+mj-ea"/>
              </a:rPr>
              <a:t>　　</a:t>
            </a:r>
            <a:r>
              <a:rPr lang="ja-JP" altLang="en-US" sz="4400" b="1" dirty="0">
                <a:latin typeface="+mj-ea"/>
              </a:rPr>
              <a:t>　　　　　　売上は</a:t>
            </a:r>
            <a:r>
              <a:rPr lang="en-US" altLang="ja-JP" sz="4400" b="1" dirty="0">
                <a:latin typeface="+mj-ea"/>
              </a:rPr>
              <a:t>4</a:t>
            </a:r>
            <a:r>
              <a:rPr lang="ja-JP" altLang="en-US" sz="4400" b="1" dirty="0">
                <a:latin typeface="+mj-ea"/>
              </a:rPr>
              <a:t>倍、粗利益は、</a:t>
            </a:r>
            <a:r>
              <a:rPr lang="en-US" altLang="ja-JP" sz="4400" b="1" dirty="0">
                <a:solidFill>
                  <a:schemeClr val="accent1">
                    <a:lumMod val="75000"/>
                  </a:schemeClr>
                </a:solidFill>
                <a:latin typeface="+mj-ea"/>
              </a:rPr>
              <a:t>11</a:t>
            </a:r>
            <a:r>
              <a:rPr lang="ja-JP" altLang="en-US" sz="4400" b="1" dirty="0">
                <a:solidFill>
                  <a:schemeClr val="accent1">
                    <a:lumMod val="75000"/>
                  </a:schemeClr>
                </a:solidFill>
                <a:latin typeface="+mj-ea"/>
              </a:rPr>
              <a:t>倍</a:t>
            </a:r>
            <a:endParaRPr lang="en-US" altLang="ja-JP" sz="4400" b="1" dirty="0">
              <a:solidFill>
                <a:schemeClr val="accent1">
                  <a:lumMod val="75000"/>
                </a:schemeClr>
              </a:solidFill>
              <a:latin typeface="+mj-ea"/>
            </a:endParaRPr>
          </a:p>
          <a:p>
            <a:endParaRPr lang="en-US" altLang="ja-JP" sz="2800" b="1" dirty="0">
              <a:latin typeface="+mj-ea"/>
              <a:ea typeface="+mj-ea"/>
            </a:endParaRPr>
          </a:p>
          <a:p>
            <a:pPr algn="l"/>
            <a:endParaRPr lang="en-US" altLang="ja-JP" sz="2800" b="1" dirty="0">
              <a:latin typeface="+mj-ea"/>
              <a:ea typeface="+mj-ea"/>
            </a:endParaRPr>
          </a:p>
          <a:p>
            <a:endParaRPr kumimoji="1" lang="ja-JP" altLang="en-US" sz="2800" b="1" dirty="0">
              <a:latin typeface="+mj-ea"/>
              <a:ea typeface="+mj-ea"/>
            </a:endParaRPr>
          </a:p>
        </p:txBody>
      </p:sp>
      <p:pic>
        <p:nvPicPr>
          <p:cNvPr id="1030" name="Picture 6" descr="米 イラスト素材 [ 2083137 ] - フォトライブラリー photolibr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023" y="1749134"/>
            <a:ext cx="1358153" cy="135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無料イラスト素材「おにぎり」ダウンロード | イラスト, 絵馬 イラスト, 無料 イラスト 素材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023" y="4636782"/>
            <a:ext cx="1358154" cy="137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038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991" y="1036320"/>
            <a:ext cx="10405687" cy="498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65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494" y="2509099"/>
            <a:ext cx="7376668" cy="4177039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9985987" y="6316806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出展</a:t>
            </a:r>
            <a:r>
              <a:rPr lang="en-US" altLang="zh-TW" dirty="0"/>
              <a:t>/</a:t>
            </a:r>
            <a:r>
              <a:rPr lang="zh-TW" altLang="en-US" dirty="0"/>
              <a:t>総務省統計局</a:t>
            </a:r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1942" y="172429"/>
            <a:ext cx="7052049" cy="225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74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2594926" y="2111022"/>
            <a:ext cx="8547208" cy="365629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dirty="0">
                <a:latin typeface="HGP明朝E" panose="02020900000000000000" pitchFamily="18" charset="-128"/>
                <a:ea typeface="HGP明朝E" panose="02020900000000000000" pitchFamily="18" charset="-128"/>
              </a:rPr>
              <a:t>このまま人口は</a:t>
            </a:r>
            <a:endParaRPr lang="en-US" altLang="ja-JP" sz="8800" dirty="0"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r>
              <a:rPr lang="ja-JP" altLang="en-US" sz="8800" dirty="0">
                <a:solidFill>
                  <a:srgbClr val="FF0000"/>
                </a:solidFill>
                <a:latin typeface="HGP明朝E" panose="02020900000000000000" pitchFamily="18" charset="-128"/>
                <a:ea typeface="HGP明朝E" panose="02020900000000000000" pitchFamily="18" charset="-128"/>
              </a:rPr>
              <a:t>減り続けます。</a:t>
            </a:r>
          </a:p>
        </p:txBody>
      </p:sp>
    </p:spTree>
    <p:extLst>
      <p:ext uri="{BB962C8B-B14F-4D97-AF65-F5344CB8AC3E}">
        <p14:creationId xmlns:p14="http://schemas.microsoft.com/office/powerpoint/2010/main" val="1497305378"/>
      </p:ext>
    </p:extLst>
  </p:cSld>
  <p:clrMapOvr>
    <a:masterClrMapping/>
  </p:clrMapOvr>
  <p:transition spd="med">
    <p:pull/>
  </p:transition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1074265" y="1839743"/>
            <a:ext cx="10840925" cy="354402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000" dirty="0">
                <a:latin typeface="HGP明朝E" panose="02020900000000000000" pitchFamily="18" charset="-128"/>
                <a:ea typeface="HGP明朝E" panose="02020900000000000000" pitchFamily="18" charset="-128"/>
              </a:rPr>
              <a:t>私たちが定年を迎える</a:t>
            </a:r>
            <a:endParaRPr lang="en-US" altLang="ja-JP" sz="8000" dirty="0"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r>
              <a:rPr lang="ja-JP" altLang="en-US" sz="8000" dirty="0">
                <a:latin typeface="HGP明朝E" panose="02020900000000000000" pitchFamily="18" charset="-128"/>
                <a:ea typeface="HGP明朝E" panose="02020900000000000000" pitchFamily="18" charset="-128"/>
              </a:rPr>
              <a:t>約</a:t>
            </a:r>
            <a:r>
              <a:rPr lang="en-US" altLang="ja-JP" sz="8000" dirty="0">
                <a:latin typeface="HGP明朝E" panose="02020900000000000000" pitchFamily="18" charset="-128"/>
                <a:ea typeface="HGP明朝E" panose="02020900000000000000" pitchFamily="18" charset="-128"/>
              </a:rPr>
              <a:t>20</a:t>
            </a:r>
            <a:r>
              <a:rPr lang="ja-JP" altLang="en-US" sz="8000" dirty="0">
                <a:latin typeface="HGP明朝E" panose="02020900000000000000" pitchFamily="18" charset="-128"/>
                <a:ea typeface="HGP明朝E" panose="02020900000000000000" pitchFamily="18" charset="-128"/>
              </a:rPr>
              <a:t>年後までに人口は、</a:t>
            </a:r>
            <a:endParaRPr lang="en-US" altLang="ja-JP" sz="8000" dirty="0"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r>
              <a:rPr lang="en-US" altLang="ja-JP" sz="8000" dirty="0">
                <a:solidFill>
                  <a:srgbClr val="FF0000"/>
                </a:solidFill>
                <a:latin typeface="HGP明朝E" panose="02020900000000000000" pitchFamily="18" charset="-128"/>
                <a:ea typeface="HGP明朝E" panose="02020900000000000000" pitchFamily="18" charset="-128"/>
              </a:rPr>
              <a:t>2000</a:t>
            </a:r>
            <a:r>
              <a:rPr lang="ja-JP" altLang="en-US" sz="8000" dirty="0">
                <a:solidFill>
                  <a:srgbClr val="FF0000"/>
                </a:solidFill>
                <a:latin typeface="HGP明朝E" panose="02020900000000000000" pitchFamily="18" charset="-128"/>
                <a:ea typeface="HGP明朝E" panose="02020900000000000000" pitchFamily="18" charset="-128"/>
              </a:rPr>
              <a:t>万人</a:t>
            </a:r>
            <a:r>
              <a:rPr lang="ja-JP" altLang="en-US" sz="8000" dirty="0">
                <a:latin typeface="HGP明朝E" panose="02020900000000000000" pitchFamily="18" charset="-128"/>
                <a:ea typeface="HGP明朝E" panose="02020900000000000000" pitchFamily="18" charset="-128"/>
              </a:rPr>
              <a:t>減ります。</a:t>
            </a:r>
            <a:endParaRPr lang="en-US" altLang="ja-JP" sz="8000" dirty="0">
              <a:latin typeface="HGP明朝E" panose="02020900000000000000" pitchFamily="18" charset="-128"/>
              <a:ea typeface="HGP明朝E" panose="020209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00771218"/>
      </p:ext>
    </p:extLst>
  </p:cSld>
  <p:clrMapOvr>
    <a:masterClrMapping/>
  </p:clrMapOvr>
  <p:transition spd="med">
    <p:pull/>
  </p:transition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1038170" y="2296943"/>
            <a:ext cx="10840925" cy="354402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000" dirty="0">
                <a:latin typeface="HGP明朝E" panose="02020900000000000000" pitchFamily="18" charset="-128"/>
                <a:ea typeface="HGP明朝E" panose="02020900000000000000" pitchFamily="18" charset="-128"/>
              </a:rPr>
              <a:t>これは予想ではなく、</a:t>
            </a:r>
            <a:endParaRPr lang="en-US" altLang="ja-JP" sz="8000" dirty="0"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r>
              <a:rPr lang="ja-JP" altLang="en-US" sz="8000" dirty="0">
                <a:latin typeface="HGP明朝E" panose="02020900000000000000" pitchFamily="18" charset="-128"/>
                <a:ea typeface="HGP明朝E" panose="02020900000000000000" pitchFamily="18" charset="-128"/>
              </a:rPr>
              <a:t>避けられない</a:t>
            </a:r>
            <a:r>
              <a:rPr lang="ja-JP" altLang="en-US" sz="8000" dirty="0">
                <a:solidFill>
                  <a:srgbClr val="FF0000"/>
                </a:solidFill>
                <a:latin typeface="HGP明朝E" panose="02020900000000000000" pitchFamily="18" charset="-128"/>
                <a:ea typeface="HGP明朝E" panose="02020900000000000000" pitchFamily="18" charset="-128"/>
              </a:rPr>
              <a:t>事実</a:t>
            </a:r>
            <a:r>
              <a:rPr lang="ja-JP" altLang="en-US" sz="8000" dirty="0">
                <a:latin typeface="HGP明朝E" panose="02020900000000000000" pitchFamily="18" charset="-128"/>
                <a:ea typeface="HGP明朝E" panose="02020900000000000000" pitchFamily="18" charset="-128"/>
              </a:rPr>
              <a:t>です。</a:t>
            </a:r>
            <a:endParaRPr lang="en-US" altLang="ja-JP" sz="8000" dirty="0">
              <a:latin typeface="HGP明朝E" panose="02020900000000000000" pitchFamily="18" charset="-128"/>
              <a:ea typeface="HGP明朝E" panose="020209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13866326"/>
      </p:ext>
    </p:extLst>
  </p:cSld>
  <p:clrMapOvr>
    <a:masterClrMapping/>
  </p:clrMapOvr>
  <p:transition spd="med">
    <p:pull/>
  </p:transition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1524000" y="2099733"/>
            <a:ext cx="10013244" cy="261902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000" dirty="0">
                <a:latin typeface="HGP明朝E" panose="02020900000000000000" pitchFamily="18" charset="-128"/>
                <a:ea typeface="HGP明朝E" panose="02020900000000000000" pitchFamily="18" charset="-128"/>
              </a:rPr>
              <a:t>私たちがやらなければ</a:t>
            </a:r>
            <a:endParaRPr lang="en-US" altLang="ja-JP" sz="8000" dirty="0"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r>
              <a:rPr lang="ja-JP" altLang="en-US" sz="8000" dirty="0">
                <a:latin typeface="HGP明朝E" panose="02020900000000000000" pitchFamily="18" charset="-128"/>
                <a:ea typeface="HGP明朝E" panose="02020900000000000000" pitchFamily="18" charset="-128"/>
              </a:rPr>
              <a:t>ならないことは何か？</a:t>
            </a:r>
            <a:endParaRPr lang="en-US" altLang="ja-JP" sz="8000" dirty="0">
              <a:latin typeface="HGP明朝E" panose="02020900000000000000" pitchFamily="18" charset="-128"/>
              <a:ea typeface="HGP明朝E" panose="020209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72583146"/>
      </p:ext>
    </p:extLst>
  </p:cSld>
  <p:clrMapOvr>
    <a:masterClrMapping/>
  </p:clrMapOvr>
  <p:transition spd="med">
    <p:pull/>
  </p:transition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プラン</a:t>
            </a:r>
            <a:r>
              <a:rPr kumimoji="1" lang="en-US" altLang="ja-JP" dirty="0"/>
              <a:t>A</a:t>
            </a:r>
            <a:r>
              <a:rPr kumimoji="1" lang="ja-JP" altLang="en-US" dirty="0"/>
              <a:t>　新築プラン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新しい土地購入（３０００</a:t>
            </a:r>
            <a:r>
              <a:rPr lang="ja-JP" altLang="en-US" dirty="0"/>
              <a:t>－３０００</a:t>
            </a:r>
            <a:r>
              <a:rPr kumimoji="1" lang="ja-JP" altLang="en-US" dirty="0"/>
              <a:t>）</a:t>
            </a:r>
            <a:endParaRPr kumimoji="1" lang="en-US" altLang="ja-JP" dirty="0"/>
          </a:p>
          <a:p>
            <a:r>
              <a:rPr lang="ja-JP" altLang="en-US" dirty="0"/>
              <a:t>３階建ての倉庫兼事務所　１００</a:t>
            </a:r>
            <a:r>
              <a:rPr lang="en-US" altLang="ja-JP" dirty="0"/>
              <a:t>×</a:t>
            </a:r>
            <a:r>
              <a:rPr lang="ja-JP" altLang="en-US" dirty="0"/>
              <a:t>７０</a:t>
            </a:r>
            <a:r>
              <a:rPr lang="en-US" altLang="ja-JP" dirty="0"/>
              <a:t>×</a:t>
            </a:r>
            <a:r>
              <a:rPr lang="ja-JP" altLang="en-US" dirty="0"/>
              <a:t>７０（１００００－６０００）</a:t>
            </a:r>
            <a:endParaRPr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r>
              <a:rPr kumimoji="1" lang="ja-JP" altLang="en-US" dirty="0"/>
              <a:t>ドライブスルーのおにぎり屋さんを開店</a:t>
            </a:r>
          </a:p>
        </p:txBody>
      </p:sp>
    </p:spTree>
    <p:extLst>
      <p:ext uri="{BB962C8B-B14F-4D97-AF65-F5344CB8AC3E}">
        <p14:creationId xmlns:p14="http://schemas.microsoft.com/office/powerpoint/2010/main" val="2259653356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プラン</a:t>
            </a:r>
            <a:r>
              <a:rPr lang="en-US" altLang="ja-JP" dirty="0"/>
              <a:t>B</a:t>
            </a:r>
            <a:r>
              <a:rPr lang="ja-JP" altLang="en-US" dirty="0"/>
              <a:t>　改造プラン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事業再構築補助金を使わない</a:t>
            </a:r>
            <a:endParaRPr kumimoji="1" lang="en-US" altLang="ja-JP" dirty="0"/>
          </a:p>
          <a:p>
            <a:r>
              <a:rPr kumimoji="1" lang="ja-JP" altLang="en-US" dirty="0"/>
              <a:t>事務所を２</a:t>
            </a:r>
            <a:r>
              <a:rPr kumimoji="1" lang="en-US" altLang="ja-JP" dirty="0"/>
              <a:t>F</a:t>
            </a:r>
            <a:r>
              <a:rPr kumimoji="1" lang="ja-JP" altLang="en-US" dirty="0"/>
              <a:t>へ移動（１００）</a:t>
            </a:r>
            <a:endParaRPr kumimoji="1" lang="en-US" altLang="ja-JP" dirty="0"/>
          </a:p>
          <a:p>
            <a:r>
              <a:rPr lang="ja-JP" altLang="en-US" dirty="0"/>
              <a:t>１</a:t>
            </a:r>
            <a:r>
              <a:rPr lang="en-US" altLang="ja-JP" dirty="0"/>
              <a:t>F</a:t>
            </a:r>
            <a:r>
              <a:rPr lang="ja-JP" altLang="en-US" dirty="0"/>
              <a:t>を倉庫として使用（５００）</a:t>
            </a:r>
            <a:endParaRPr lang="en-US" altLang="ja-JP" dirty="0"/>
          </a:p>
          <a:p>
            <a:r>
              <a:rPr lang="ja-JP" altLang="en-US" dirty="0"/>
              <a:t>出入り口を広げる</a:t>
            </a:r>
            <a:endParaRPr lang="en-US" altLang="ja-JP" dirty="0"/>
          </a:p>
          <a:p>
            <a:endParaRPr kumimoji="1" lang="en-US" altLang="ja-JP" dirty="0"/>
          </a:p>
          <a:p>
            <a:r>
              <a:rPr lang="ja-JP" altLang="en-US" dirty="0"/>
              <a:t>おにぎり屋さんを開店させる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838171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3270181"/>
            <a:ext cx="12191999" cy="317635"/>
          </a:xfrm>
          <a:prstGeom prst="rect">
            <a:avLst/>
          </a:prstGeom>
        </p:spPr>
        <p:style>
          <a:lnRef idx="0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accent6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396830" y="565485"/>
            <a:ext cx="2645387" cy="187128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352" tIns="149352" rIns="149352" bIns="149352" numCol="1" spcCol="1270" anchor="ctr" anchorCtr="0">
            <a:spAutoFit/>
          </a:bodyPr>
          <a:lstStyle/>
          <a:p>
            <a:pPr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2021</a:t>
            </a:r>
            <a:r>
              <a:rPr lang="ja-JP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endParaRPr 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出荷最高記録</a:t>
            </a:r>
            <a:endParaRPr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280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個</a:t>
            </a:r>
            <a:r>
              <a:rPr lang="en-US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/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日</a:t>
            </a:r>
            <a:endParaRPr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30</a:t>
            </a:r>
            <a:r>
              <a:rPr lang="en-US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00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個</a:t>
            </a:r>
            <a:r>
              <a:rPr lang="en-US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/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endParaRPr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円/楕円 4"/>
          <p:cNvSpPr/>
          <p:nvPr/>
        </p:nvSpPr>
        <p:spPr>
          <a:xfrm>
            <a:off x="1131478" y="3086099"/>
            <a:ext cx="685799" cy="68579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フリーフォーム 5"/>
          <p:cNvSpPr/>
          <p:nvPr/>
        </p:nvSpPr>
        <p:spPr>
          <a:xfrm>
            <a:off x="3017504" y="1122138"/>
            <a:ext cx="2967399" cy="1871282"/>
          </a:xfrm>
          <a:custGeom>
            <a:avLst/>
            <a:gdLst>
              <a:gd name="connsiteX0" fmla="*/ 0 w 3417823"/>
              <a:gd name="connsiteY0" fmla="*/ 0 h 2743199"/>
              <a:gd name="connsiteX1" fmla="*/ 3417823 w 3417823"/>
              <a:gd name="connsiteY1" fmla="*/ 0 h 2743199"/>
              <a:gd name="connsiteX2" fmla="*/ 3417823 w 3417823"/>
              <a:gd name="connsiteY2" fmla="*/ 2743199 h 2743199"/>
              <a:gd name="connsiteX3" fmla="*/ 0 w 3417823"/>
              <a:gd name="connsiteY3" fmla="*/ 2743199 h 2743199"/>
              <a:gd name="connsiteX4" fmla="*/ 0 w 3417823"/>
              <a:gd name="connsiteY4" fmla="*/ 0 h 274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7823" h="2743199">
                <a:moveTo>
                  <a:pt x="0" y="0"/>
                </a:moveTo>
                <a:lnTo>
                  <a:pt x="3417823" y="0"/>
                </a:lnTo>
                <a:lnTo>
                  <a:pt x="3417823" y="2743199"/>
                </a:lnTo>
                <a:lnTo>
                  <a:pt x="0" y="274319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352" tIns="149352" rIns="149352" bIns="149352" numCol="1" spcCol="1270" anchor="ctr" anchorCtr="0">
            <a:spAutoFit/>
          </a:bodyPr>
          <a:lstStyle/>
          <a:p>
            <a:pPr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2022</a:t>
            </a:r>
            <a:r>
              <a:rPr lang="ja-JP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endParaRPr lang="ja-JP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長浜市</a:t>
            </a:r>
            <a:endParaRPr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ふるさと納税参入</a:t>
            </a:r>
            <a:endParaRPr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人気ランキング常連</a:t>
            </a:r>
            <a:endParaRPr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円/楕円 6"/>
          <p:cNvSpPr/>
          <p:nvPr/>
        </p:nvSpPr>
        <p:spPr>
          <a:xfrm>
            <a:off x="4305704" y="3086099"/>
            <a:ext cx="685799" cy="68579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円/楕円 9"/>
          <p:cNvSpPr/>
          <p:nvPr/>
        </p:nvSpPr>
        <p:spPr>
          <a:xfrm>
            <a:off x="7392410" y="3080566"/>
            <a:ext cx="685799" cy="68579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cxnSp>
        <p:nvCxnSpPr>
          <p:cNvPr id="11" name="直線コネクタ 10"/>
          <p:cNvCxnSpPr/>
          <p:nvPr/>
        </p:nvCxnSpPr>
        <p:spPr>
          <a:xfrm flipH="1" flipV="1">
            <a:off x="1474375" y="2431512"/>
            <a:ext cx="2" cy="68399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円/楕円 14"/>
          <p:cNvSpPr/>
          <p:nvPr/>
        </p:nvSpPr>
        <p:spPr>
          <a:xfrm>
            <a:off x="10462503" y="3050189"/>
            <a:ext cx="685799" cy="68579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2" name="図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067" y="3799319"/>
            <a:ext cx="3972018" cy="2988976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8776" y="4354576"/>
            <a:ext cx="2351196" cy="176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84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69" y="1129003"/>
            <a:ext cx="10833869" cy="4833257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3816221" y="6156946"/>
            <a:ext cx="80989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err="1"/>
              <a:t>BtoB</a:t>
            </a:r>
            <a:r>
              <a:rPr lang="en-US" altLang="ja-JP" dirty="0"/>
              <a:t>-EC</a:t>
            </a:r>
            <a:r>
              <a:rPr lang="ja-JP" altLang="en-US" dirty="0"/>
              <a:t>市場規模の推移（画像は経産省の「電子商取引に関する市場調査」から）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687269" y="339163"/>
            <a:ext cx="82421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b="1" i="0" dirty="0">
                <a:solidFill>
                  <a:srgbClr val="606060"/>
                </a:solidFill>
                <a:effectLst/>
                <a:latin typeface="Helvetica" panose="020B0604020202020204" pitchFamily="34" charset="0"/>
              </a:rPr>
              <a:t>国内</a:t>
            </a:r>
            <a:r>
              <a:rPr lang="en-US" altLang="ja-JP" sz="2400" b="1" i="0" dirty="0">
                <a:solidFill>
                  <a:srgbClr val="606060"/>
                </a:solidFill>
                <a:effectLst/>
                <a:latin typeface="Helvetica" panose="020B0604020202020204" pitchFamily="34" charset="0"/>
              </a:rPr>
              <a:t>EC</a:t>
            </a:r>
            <a:r>
              <a:rPr lang="ja-JP" altLang="en-US" sz="2400" b="1" i="0" dirty="0">
                <a:solidFill>
                  <a:srgbClr val="606060"/>
                </a:solidFill>
                <a:effectLst/>
                <a:latin typeface="Helvetica" panose="020B0604020202020204" pitchFamily="34" charset="0"/>
              </a:rPr>
              <a:t>市場規模推移</a:t>
            </a:r>
          </a:p>
        </p:txBody>
      </p:sp>
    </p:spTree>
    <p:extLst>
      <p:ext uri="{BB962C8B-B14F-4D97-AF65-F5344CB8AC3E}">
        <p14:creationId xmlns:p14="http://schemas.microsoft.com/office/powerpoint/2010/main" val="3735630112"/>
      </p:ext>
    </p:extLst>
  </p:cSld>
  <p:clrMapOvr>
    <a:masterClrMapping/>
  </p:clrMapOvr>
  <p:transition spd="med">
    <p:pull/>
  </p:transition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290" y="447870"/>
            <a:ext cx="9476262" cy="5709301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3326109" y="6407410"/>
            <a:ext cx="87570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/>
              <a:t>我が国におけるデータ駆動型社会に係る基盤整備（電子商取引に関する市場調査）より</a:t>
            </a:r>
          </a:p>
        </p:txBody>
      </p:sp>
    </p:spTree>
    <p:extLst>
      <p:ext uri="{BB962C8B-B14F-4D97-AF65-F5344CB8AC3E}">
        <p14:creationId xmlns:p14="http://schemas.microsoft.com/office/powerpoint/2010/main" val="3832917469"/>
      </p:ext>
    </p:extLst>
  </p:cSld>
  <p:clrMapOvr>
    <a:masterClrMapping/>
  </p:clrMapOvr>
  <p:transition spd="med">
    <p:pull/>
  </p:transition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705852" y="1437996"/>
            <a:ext cx="10796337" cy="438528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8000" dirty="0">
                <a:latin typeface="HGP明朝E" panose="02020900000000000000" pitchFamily="18" charset="-128"/>
                <a:ea typeface="HGP明朝E" panose="02020900000000000000" pitchFamily="18" charset="-128"/>
              </a:rPr>
              <a:t>具体的に</a:t>
            </a:r>
            <a:endParaRPr lang="en-US" altLang="ja-JP" sz="8000" dirty="0"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pPr algn="ctr"/>
            <a:r>
              <a:rPr lang="ja-JP" altLang="en-US" sz="8000" dirty="0">
                <a:latin typeface="HGP明朝E" panose="02020900000000000000" pitchFamily="18" charset="-128"/>
                <a:ea typeface="HGP明朝E" panose="02020900000000000000" pitchFamily="18" charset="-128"/>
              </a:rPr>
              <a:t>私たちがやらなければ</a:t>
            </a:r>
            <a:endParaRPr lang="en-US" altLang="ja-JP" sz="8000" dirty="0"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pPr algn="ctr"/>
            <a:r>
              <a:rPr lang="ja-JP" altLang="en-US" sz="8000" dirty="0">
                <a:latin typeface="HGP明朝E" panose="02020900000000000000" pitchFamily="18" charset="-128"/>
                <a:ea typeface="HGP明朝E" panose="02020900000000000000" pitchFamily="18" charset="-128"/>
              </a:rPr>
              <a:t>ならないことは何か？</a:t>
            </a:r>
            <a:endParaRPr lang="en-US" altLang="ja-JP" sz="8000" dirty="0">
              <a:latin typeface="HGP明朝E" panose="02020900000000000000" pitchFamily="18" charset="-128"/>
              <a:ea typeface="HGP明朝E" panose="020209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11540545"/>
      </p:ext>
    </p:extLst>
  </p:cSld>
  <p:clrMapOvr>
    <a:masterClrMapping/>
  </p:clrMapOvr>
  <p:transition spd="med">
    <p:pull/>
  </p:transition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9260" y="949569"/>
            <a:ext cx="6554969" cy="474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755448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947" y="362060"/>
            <a:ext cx="8357036" cy="5884745"/>
          </a:xfrm>
          <a:prstGeom prst="rect">
            <a:avLst/>
          </a:prstGeom>
        </p:spPr>
      </p:pic>
      <p:sp>
        <p:nvSpPr>
          <p:cNvPr id="8" name="タイトル 1"/>
          <p:cNvSpPr txBox="1">
            <a:spLocks/>
          </p:cNvSpPr>
          <p:nvPr/>
        </p:nvSpPr>
        <p:spPr>
          <a:xfrm>
            <a:off x="8696130" y="6372809"/>
            <a:ext cx="3387013" cy="354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600" dirty="0">
                <a:latin typeface="HGP明朝E" panose="02020900000000000000" pitchFamily="18" charset="-128"/>
                <a:ea typeface="HGP明朝E" panose="02020900000000000000" pitchFamily="18" charset="-128"/>
              </a:rPr>
              <a:t>出典</a:t>
            </a:r>
            <a:r>
              <a:rPr lang="en-US" altLang="ja-JP" sz="1600" dirty="0">
                <a:latin typeface="HGP明朝E" panose="02020900000000000000" pitchFamily="18" charset="-128"/>
                <a:ea typeface="HGP明朝E" panose="02020900000000000000" pitchFamily="18" charset="-128"/>
              </a:rPr>
              <a:t>/</a:t>
            </a:r>
            <a:r>
              <a:rPr lang="ja-JP" altLang="en-US" sz="1600" dirty="0">
                <a:latin typeface="HGP明朝E" panose="02020900000000000000" pitchFamily="18" charset="-128"/>
                <a:ea typeface="HGP明朝E" panose="02020900000000000000" pitchFamily="18" charset="-128"/>
              </a:rPr>
              <a:t>日本シェアリングエコノミー協会</a:t>
            </a:r>
            <a:endParaRPr lang="en-US" altLang="ja-JP" sz="1600" dirty="0">
              <a:latin typeface="HGP明朝E" panose="02020900000000000000" pitchFamily="18" charset="-128"/>
              <a:ea typeface="HGP明朝E" panose="020209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2102397"/>
      </p:ext>
    </p:extLst>
  </p:cSld>
  <p:clrMapOvr>
    <a:masterClrMapping/>
  </p:clrMapOvr>
  <p:transition spd="med">
    <p:pull/>
  </p:transition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45" y="950464"/>
            <a:ext cx="11386235" cy="4758047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342345" y="403850"/>
            <a:ext cx="94921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b="1" dirty="0">
                <a:solidFill>
                  <a:srgbClr val="606060"/>
                </a:solidFill>
                <a:latin typeface="Helvetica" panose="020B0604020202020204" pitchFamily="34" charset="0"/>
              </a:rPr>
              <a:t>日本・アメリカ・中国の越境</a:t>
            </a:r>
            <a:r>
              <a:rPr lang="en-US" altLang="ja-JP" sz="2400" b="1" dirty="0">
                <a:solidFill>
                  <a:srgbClr val="606060"/>
                </a:solidFill>
                <a:latin typeface="Helvetica" panose="020B0604020202020204" pitchFamily="34" charset="0"/>
              </a:rPr>
              <a:t>EC</a:t>
            </a:r>
            <a:r>
              <a:rPr lang="ja-JP" altLang="en-US" sz="2400" b="1" dirty="0">
                <a:solidFill>
                  <a:srgbClr val="606060"/>
                </a:solidFill>
                <a:latin typeface="Helvetica" panose="020B0604020202020204" pitchFamily="34" charset="0"/>
              </a:rPr>
              <a:t>市場規模推移（</a:t>
            </a:r>
            <a:r>
              <a:rPr lang="en-US" altLang="ja-JP" sz="2400" b="1" dirty="0">
                <a:solidFill>
                  <a:srgbClr val="606060"/>
                </a:solidFill>
                <a:latin typeface="Helvetica" panose="020B0604020202020204" pitchFamily="34" charset="0"/>
              </a:rPr>
              <a:t>2018</a:t>
            </a:r>
            <a:r>
              <a:rPr lang="ja-JP" altLang="en-US" sz="2400" b="1" dirty="0">
                <a:solidFill>
                  <a:srgbClr val="606060"/>
                </a:solidFill>
                <a:latin typeface="Helvetica" panose="020B0604020202020204" pitchFamily="34" charset="0"/>
              </a:rPr>
              <a:t>年から</a:t>
            </a:r>
            <a:r>
              <a:rPr lang="en-US" altLang="ja-JP" sz="2400" b="1" dirty="0">
                <a:solidFill>
                  <a:srgbClr val="606060"/>
                </a:solidFill>
                <a:latin typeface="Helvetica" panose="020B0604020202020204" pitchFamily="34" charset="0"/>
              </a:rPr>
              <a:t>2022</a:t>
            </a:r>
            <a:r>
              <a:rPr lang="ja-JP" altLang="en-US" sz="2400" b="1" dirty="0">
                <a:solidFill>
                  <a:srgbClr val="606060"/>
                </a:solidFill>
                <a:latin typeface="Helvetica" panose="020B0604020202020204" pitchFamily="34" charset="0"/>
              </a:rPr>
              <a:t>年まで）</a:t>
            </a:r>
            <a:endParaRPr lang="ja-JP" altLang="en-US" sz="2400" b="1" i="0" dirty="0">
              <a:solidFill>
                <a:srgbClr val="606060"/>
              </a:solidFill>
              <a:effectLst/>
              <a:latin typeface="Helvetica" panose="020B0604020202020204" pitchFamily="34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9232384" y="6183476"/>
            <a:ext cx="2496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rgbClr val="606060"/>
                </a:solidFill>
                <a:latin typeface="Helvetica" panose="020B0604020202020204" pitchFamily="34" charset="0"/>
              </a:rPr>
              <a:t>経済産業省レポートより</a:t>
            </a:r>
            <a:endParaRPr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1519623" y="3120642"/>
            <a:ext cx="8707219" cy="41768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1519623" y="4414576"/>
            <a:ext cx="8707219" cy="41768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78564970"/>
      </p:ext>
    </p:extLst>
  </p:cSld>
  <p:clrMapOvr>
    <a:masterClrMapping/>
  </p:clrMapOvr>
  <p:transition spd="med">
    <p:pull/>
  </p:transition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275" y="132535"/>
            <a:ext cx="4525045" cy="477066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計画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274" y="792754"/>
            <a:ext cx="11545605" cy="5923005"/>
          </a:xfrm>
        </p:spPr>
        <p:txBody>
          <a:bodyPr>
            <a:normAutofit fontScale="77500" lnSpcReduction="20000"/>
          </a:bodyPr>
          <a:lstStyle/>
          <a:p>
            <a:r>
              <a:rPr lang="ja-JP" altLang="en-US" b="1" dirty="0"/>
              <a:t>店　　</a:t>
            </a:r>
            <a:r>
              <a:rPr lang="ja-JP" altLang="ja-JP" b="1" dirty="0"/>
              <a:t>商品単価１５０円×２個×５０人×２０日＝３０万円　（５０食🍙</a:t>
            </a:r>
            <a:r>
              <a:rPr lang="en-US" altLang="ja-JP" b="1" dirty="0"/>
              <a:t>2</a:t>
            </a:r>
            <a:r>
              <a:rPr lang="ja-JP" altLang="ja-JP" b="1" dirty="0"/>
              <a:t>個換算・客単価３００円）</a:t>
            </a:r>
            <a:endParaRPr lang="ja-JP" altLang="ja-JP" dirty="0"/>
          </a:p>
          <a:p>
            <a:r>
              <a:rPr lang="ja-JP" altLang="ja-JP" b="1" dirty="0"/>
              <a:t>道　　商品単価１５０円×２個×１００人×２０日＝６０万円（１００食🍙</a:t>
            </a:r>
            <a:r>
              <a:rPr lang="en-US" altLang="ja-JP" b="1" dirty="0"/>
              <a:t>2</a:t>
            </a:r>
            <a:r>
              <a:rPr lang="ja-JP" altLang="ja-JP" b="1" dirty="0"/>
              <a:t>個換算・客単価３００円）</a:t>
            </a:r>
            <a:endParaRPr lang="ja-JP" altLang="ja-JP" dirty="0"/>
          </a:p>
          <a:p>
            <a:pPr marL="0" indent="0">
              <a:buNone/>
            </a:pPr>
            <a:endParaRPr lang="ja-JP" altLang="ja-JP" dirty="0"/>
          </a:p>
          <a:p>
            <a:r>
              <a:rPr lang="en-US" altLang="ja-JP" b="1" dirty="0"/>
              <a:t>V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b="1" dirty="0"/>
              <a:t>　 </a:t>
            </a:r>
            <a:r>
              <a:rPr lang="en-US" altLang="ja-JP" b="1" dirty="0"/>
              <a:t>1</a:t>
            </a:r>
            <a:r>
              <a:rPr lang="ja-JP" altLang="ja-JP" b="1" dirty="0"/>
              <a:t>俵＝</a:t>
            </a:r>
            <a:r>
              <a:rPr lang="ja-JP" altLang="en-US" b="1" dirty="0"/>
              <a:t>玄米</a:t>
            </a:r>
            <a:r>
              <a:rPr lang="ja-JP" altLang="ja-JP" b="1" dirty="0"/>
              <a:t>６０ｋｇ</a:t>
            </a:r>
            <a:r>
              <a:rPr lang="ja-JP" altLang="en-US" b="1" dirty="0"/>
              <a:t>→精米</a:t>
            </a:r>
            <a:r>
              <a:rPr lang="en-US" altLang="ja-JP" b="1" dirty="0"/>
              <a:t>54</a:t>
            </a:r>
            <a:r>
              <a:rPr lang="ja-JP" altLang="en-US" b="1" dirty="0"/>
              <a:t>ｋｇ</a:t>
            </a:r>
            <a:r>
              <a:rPr lang="ja-JP" altLang="ja-JP" b="1" dirty="0"/>
              <a:t>＝約</a:t>
            </a:r>
            <a:r>
              <a:rPr lang="ja-JP" altLang="en-US" b="1" dirty="0"/>
              <a:t>３６０</a:t>
            </a:r>
            <a:r>
              <a:rPr lang="ja-JP" altLang="ja-JP" b="1" dirty="0"/>
              <a:t>合＝</a:t>
            </a:r>
            <a:r>
              <a:rPr lang="ja-JP" altLang="en-US" b="1" dirty="0"/>
              <a:t>７２０</a:t>
            </a:r>
            <a:r>
              <a:rPr lang="ja-JP" altLang="ja-JP" b="1" dirty="0"/>
              <a:t>個（約</a:t>
            </a:r>
            <a:r>
              <a:rPr lang="ja-JP" altLang="en-US" b="1" dirty="0"/>
              <a:t>３６０</a:t>
            </a:r>
            <a:r>
              <a:rPr lang="ja-JP" altLang="ja-JP" b="1" dirty="0"/>
              <a:t>人分⇒</a:t>
            </a:r>
            <a:r>
              <a:rPr lang="en-US" altLang="ja-JP" b="1" dirty="0"/>
              <a:t>1</a:t>
            </a:r>
            <a:r>
              <a:rPr lang="ja-JP" altLang="ja-JP" b="1" dirty="0"/>
              <a:t>人🍙</a:t>
            </a:r>
            <a:r>
              <a:rPr lang="en-US" altLang="ja-JP" b="1" dirty="0"/>
              <a:t>2</a:t>
            </a:r>
            <a:r>
              <a:rPr lang="ja-JP" altLang="ja-JP" b="1" dirty="0"/>
              <a:t>個換算）</a:t>
            </a:r>
            <a:endParaRPr lang="ja-JP" altLang="ja-JP" dirty="0"/>
          </a:p>
          <a:p>
            <a:pPr marL="0" indent="0">
              <a:buNone/>
            </a:pPr>
            <a:r>
              <a:rPr lang="en-US" altLang="ja-JP" b="1" dirty="0"/>
              <a:t>    1</a:t>
            </a:r>
            <a:r>
              <a:rPr lang="ja-JP" altLang="ja-JP" b="1" dirty="0"/>
              <a:t>俵＝１２９６３円</a:t>
            </a:r>
            <a:r>
              <a:rPr lang="en-US" altLang="ja-JP" b="1" dirty="0"/>
              <a:t>/</a:t>
            </a:r>
            <a:r>
              <a:rPr lang="ja-JP" altLang="en-US" b="1" dirty="0"/>
              <a:t>７２０</a:t>
            </a:r>
            <a:r>
              <a:rPr lang="ja-JP" altLang="ja-JP" b="1" dirty="0"/>
              <a:t>個＝約</a:t>
            </a:r>
            <a:r>
              <a:rPr lang="ja-JP" altLang="en-US" b="1" dirty="0"/>
              <a:t>１８</a:t>
            </a:r>
            <a:r>
              <a:rPr lang="ja-JP" altLang="ja-JP" b="1" dirty="0"/>
              <a:t>円　具材想定</a:t>
            </a:r>
            <a:r>
              <a:rPr lang="ja-JP" altLang="en-US" b="1" dirty="0"/>
              <a:t>２０</a:t>
            </a:r>
            <a:r>
              <a:rPr lang="ja-JP" altLang="ja-JP" b="1" dirty="0"/>
              <a:t>円</a:t>
            </a:r>
            <a:endParaRPr lang="ja-JP" altLang="ja-JP" dirty="0"/>
          </a:p>
          <a:p>
            <a:pPr marL="0" indent="0">
              <a:buNone/>
            </a:pPr>
            <a:r>
              <a:rPr lang="en-US" altLang="ja-JP" b="1" dirty="0"/>
              <a:t>   </a:t>
            </a:r>
            <a:r>
              <a:rPr lang="ja-JP" altLang="ja-JP" b="1" dirty="0"/>
              <a:t>原価率（</a:t>
            </a:r>
            <a:r>
              <a:rPr lang="en-US" altLang="ja-JP" b="1" dirty="0"/>
              <a:t>Cost rate</a:t>
            </a:r>
            <a:r>
              <a:rPr lang="ja-JP" altLang="ja-JP" b="1" dirty="0"/>
              <a:t>）約</a:t>
            </a:r>
            <a:r>
              <a:rPr lang="ja-JP" altLang="en-US" b="1" dirty="0"/>
              <a:t>２５</a:t>
            </a:r>
            <a:r>
              <a:rPr lang="ja-JP" altLang="ja-JP" b="1" dirty="0"/>
              <a:t>％</a:t>
            </a:r>
            <a:endParaRPr lang="ja-JP" altLang="ja-JP" dirty="0"/>
          </a:p>
          <a:p>
            <a:pPr marL="0" indent="0">
              <a:buNone/>
            </a:pPr>
            <a:endParaRPr lang="ja-JP" altLang="ja-JP" dirty="0"/>
          </a:p>
          <a:p>
            <a:r>
              <a:rPr lang="en-US" altLang="ja-JP" b="1" dirty="0"/>
              <a:t>M    </a:t>
            </a:r>
            <a:r>
              <a:rPr lang="ja-JP" altLang="en-US" b="1" dirty="0"/>
              <a:t>　</a:t>
            </a:r>
            <a:endParaRPr lang="en-US" altLang="ja-JP" b="1" dirty="0"/>
          </a:p>
          <a:p>
            <a:pPr marL="0" indent="0">
              <a:buNone/>
            </a:pPr>
            <a:r>
              <a:rPr lang="ja-JP" altLang="en-US" b="1" dirty="0"/>
              <a:t>　</a:t>
            </a:r>
            <a:r>
              <a:rPr lang="en-US" altLang="ja-JP" b="1" dirty="0"/>
              <a:t>P</a:t>
            </a:r>
            <a:r>
              <a:rPr lang="ja-JP" altLang="ja-JP" b="1" dirty="0"/>
              <a:t>１５０円</a:t>
            </a:r>
            <a:r>
              <a:rPr lang="ja-JP" altLang="ja-JP" b="1" dirty="0" err="1"/>
              <a:t>ー</a:t>
            </a:r>
            <a:r>
              <a:rPr lang="en-US" altLang="ja-JP" b="1" dirty="0"/>
              <a:t>V</a:t>
            </a:r>
            <a:r>
              <a:rPr lang="ja-JP" altLang="ja-JP" b="1" dirty="0"/>
              <a:t>３</a:t>
            </a:r>
            <a:r>
              <a:rPr lang="ja-JP" altLang="en-US" b="1" dirty="0"/>
              <a:t>８</a:t>
            </a:r>
            <a:r>
              <a:rPr lang="ja-JP" altLang="ja-JP" b="1" dirty="0"/>
              <a:t>円＝１</a:t>
            </a:r>
            <a:r>
              <a:rPr lang="ja-JP" altLang="en-US" b="1" dirty="0"/>
              <a:t>１２</a:t>
            </a:r>
            <a:r>
              <a:rPr lang="ja-JP" altLang="ja-JP" b="1" dirty="0"/>
              <a:t>円</a:t>
            </a:r>
            <a:endParaRPr lang="ja-JP" altLang="ja-JP" dirty="0"/>
          </a:p>
          <a:p>
            <a:pPr marL="0" indent="0">
              <a:buNone/>
            </a:pPr>
            <a:r>
              <a:rPr lang="ja-JP" altLang="ja-JP" dirty="0"/>
              <a:t> </a:t>
            </a:r>
          </a:p>
          <a:p>
            <a:r>
              <a:rPr lang="ja-JP" altLang="en-US" b="1" dirty="0"/>
              <a:t>月間</a:t>
            </a:r>
            <a:r>
              <a:rPr lang="en-US" altLang="ja-JP" b="1" dirty="0"/>
              <a:t>MQ</a:t>
            </a:r>
            <a:r>
              <a:rPr lang="ja-JP" altLang="en-US" b="1" dirty="0"/>
              <a:t>　</a:t>
            </a:r>
            <a:endParaRPr lang="en-US" altLang="ja-JP" b="1" dirty="0"/>
          </a:p>
          <a:p>
            <a:pPr marL="0" indent="0">
              <a:buNone/>
            </a:pPr>
            <a:r>
              <a:rPr lang="en-US" altLang="ja-JP" b="1" dirty="0"/>
              <a:t>    M</a:t>
            </a:r>
            <a:r>
              <a:rPr lang="ja-JP" altLang="ja-JP" b="1" dirty="0"/>
              <a:t>１</a:t>
            </a:r>
            <a:r>
              <a:rPr lang="ja-JP" altLang="en-US" b="1" dirty="0"/>
              <a:t>１２</a:t>
            </a:r>
            <a:r>
              <a:rPr lang="ja-JP" altLang="ja-JP" b="1" dirty="0"/>
              <a:t>円×</a:t>
            </a:r>
            <a:r>
              <a:rPr lang="en-US" altLang="ja-JP" b="1" dirty="0"/>
              <a:t>Q</a:t>
            </a:r>
            <a:r>
              <a:rPr lang="ja-JP" altLang="ja-JP" b="1" dirty="0"/>
              <a:t>２０００個</a:t>
            </a:r>
            <a:r>
              <a:rPr lang="ja-JP" altLang="en-US" b="1" dirty="0"/>
              <a:t>（店</a:t>
            </a:r>
            <a:r>
              <a:rPr lang="ja-JP" altLang="ja-JP" b="1" dirty="0"/>
              <a:t>）</a:t>
            </a:r>
            <a:r>
              <a:rPr lang="en-US" altLang="ja-JP" b="1" dirty="0"/>
              <a:t>+M</a:t>
            </a:r>
            <a:r>
              <a:rPr lang="ja-JP" altLang="en-US" b="1" dirty="0"/>
              <a:t>１１２</a:t>
            </a:r>
            <a:r>
              <a:rPr lang="ja-JP" altLang="ja-JP" b="1" dirty="0"/>
              <a:t>円×</a:t>
            </a:r>
            <a:r>
              <a:rPr lang="en-US" altLang="ja-JP" b="1" dirty="0"/>
              <a:t>Q</a:t>
            </a:r>
            <a:r>
              <a:rPr lang="ja-JP" altLang="ja-JP" b="1" dirty="0"/>
              <a:t>４０００個＝</a:t>
            </a:r>
            <a:r>
              <a:rPr lang="ja-JP" altLang="en-US" b="1" dirty="0"/>
              <a:t>約６７</a:t>
            </a:r>
            <a:r>
              <a:rPr lang="ja-JP" altLang="ja-JP" b="1" dirty="0"/>
              <a:t>万</a:t>
            </a:r>
            <a:endParaRPr lang="ja-JP" altLang="ja-JP" dirty="0"/>
          </a:p>
          <a:p>
            <a:pPr marL="0" indent="0">
              <a:buNone/>
            </a:pPr>
            <a:endParaRPr lang="ja-JP" altLang="ja-JP" dirty="0"/>
          </a:p>
          <a:p>
            <a:r>
              <a:rPr lang="ja-JP" altLang="ja-JP" b="1" dirty="0"/>
              <a:t>白米・玄米　</a:t>
            </a:r>
            <a:r>
              <a:rPr lang="en-US" altLang="ja-JP" b="1" dirty="0"/>
              <a:t>1</a:t>
            </a:r>
            <a:r>
              <a:rPr lang="ja-JP" altLang="ja-JP" b="1" dirty="0"/>
              <a:t>俵　２４６００円⇔　おにぎり１俵　</a:t>
            </a:r>
            <a:r>
              <a:rPr lang="ja-JP" altLang="en-US" b="1" dirty="0"/>
              <a:t>７２０</a:t>
            </a:r>
            <a:r>
              <a:rPr lang="ja-JP" altLang="ja-JP" b="1" dirty="0"/>
              <a:t>個　</a:t>
            </a:r>
            <a:r>
              <a:rPr lang="ja-JP" altLang="en-US" b="1" dirty="0"/>
              <a:t>１０８</a:t>
            </a:r>
            <a:r>
              <a:rPr lang="ja-JP" altLang="ja-JP" b="1" dirty="0"/>
              <a:t>０００円　</a:t>
            </a:r>
            <a:r>
              <a:rPr lang="ja-JP" altLang="en-US" b="1" dirty="0"/>
              <a:t>約４．４</a:t>
            </a:r>
            <a:r>
              <a:rPr lang="ja-JP" altLang="ja-JP" b="1" dirty="0"/>
              <a:t>倍</a:t>
            </a:r>
            <a:endParaRPr lang="ja-JP" altLang="ja-JP" dirty="0"/>
          </a:p>
          <a:p>
            <a:pPr marL="0" indent="0">
              <a:buNone/>
            </a:pPr>
            <a:r>
              <a:rPr lang="en-US" altLang="ja-JP" b="1" dirty="0"/>
              <a:t>    </a:t>
            </a:r>
            <a:r>
              <a:rPr lang="ja-JP" altLang="en-US" b="1" dirty="0"/>
              <a:t>３５００</a:t>
            </a:r>
            <a:r>
              <a:rPr lang="ja-JP" altLang="ja-JP" b="1" dirty="0"/>
              <a:t>万円　５００万　⇒　</a:t>
            </a:r>
            <a:r>
              <a:rPr lang="ja-JP" altLang="en-US" b="1" dirty="0"/>
              <a:t>１６０００</a:t>
            </a:r>
            <a:r>
              <a:rPr lang="ja-JP" altLang="ja-JP" b="1" dirty="0"/>
              <a:t>万（約</a:t>
            </a:r>
            <a:r>
              <a:rPr lang="ja-JP" altLang="en-US" b="1" dirty="0"/>
              <a:t>４</a:t>
            </a:r>
            <a:r>
              <a:rPr lang="ja-JP" altLang="ja-JP" b="1" dirty="0"/>
              <a:t>倍）</a:t>
            </a:r>
            <a:r>
              <a:rPr lang="ja-JP" altLang="en-US" b="1" dirty="0"/>
              <a:t>　１２０００万（約２４倍）</a:t>
            </a:r>
            <a:endParaRPr lang="ja-JP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19955134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8977729"/>
              </p:ext>
            </p:extLst>
          </p:nvPr>
        </p:nvGraphicFramePr>
        <p:xfrm>
          <a:off x="1" y="0"/>
          <a:ext cx="12189879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05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9574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5504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9067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3134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2270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3566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2270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690673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635667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624146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619825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621266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613315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627025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  <a:gridCol w="618385">
                  <a:extLst>
                    <a:ext uri="{9D8B030D-6E8A-4147-A177-3AD203B41FA5}">
                      <a16:colId xmlns:a16="http://schemas.microsoft.com/office/drawing/2014/main" xmlns="" val="20015"/>
                    </a:ext>
                  </a:extLst>
                </a:gridCol>
                <a:gridCol w="618385">
                  <a:extLst>
                    <a:ext uri="{9D8B030D-6E8A-4147-A177-3AD203B41FA5}">
                      <a16:colId xmlns:a16="http://schemas.microsoft.com/office/drawing/2014/main" xmlns="" val="20016"/>
                    </a:ext>
                  </a:extLst>
                </a:gridCol>
                <a:gridCol w="618385">
                  <a:extLst>
                    <a:ext uri="{9D8B030D-6E8A-4147-A177-3AD203B41FA5}">
                      <a16:colId xmlns:a16="http://schemas.microsoft.com/office/drawing/2014/main" xmlns="" val="20017"/>
                    </a:ext>
                  </a:extLst>
                </a:gridCol>
                <a:gridCol w="618385">
                  <a:extLst>
                    <a:ext uri="{9D8B030D-6E8A-4147-A177-3AD203B41FA5}">
                      <a16:colId xmlns:a16="http://schemas.microsoft.com/office/drawing/2014/main" xmlns="" val="20018"/>
                    </a:ext>
                  </a:extLst>
                </a:gridCol>
              </a:tblGrid>
              <a:tr h="1153002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年度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solidFill>
                            <a:srgbClr val="FF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2001</a:t>
                      </a:r>
                      <a:endParaRPr kumimoji="1" lang="ja-JP" altLang="en-US" sz="1600" b="1" dirty="0">
                        <a:solidFill>
                          <a:srgbClr val="FF0000"/>
                        </a:solidFill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2002</a:t>
                      </a:r>
                      <a:endParaRPr kumimoji="1" lang="ja-JP" altLang="en-US" sz="1600" b="1" dirty="0"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2003</a:t>
                      </a:r>
                      <a:endParaRPr kumimoji="1" lang="ja-JP" altLang="en-US" sz="1600" b="1" dirty="0"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2004</a:t>
                      </a:r>
                      <a:endParaRPr kumimoji="1" lang="ja-JP" altLang="en-US" sz="1600" b="1" dirty="0"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2005</a:t>
                      </a:r>
                      <a:endParaRPr kumimoji="1" lang="ja-JP" altLang="en-US" sz="1600" b="1" dirty="0"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solidFill>
                            <a:srgbClr val="FF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2006</a:t>
                      </a:r>
                      <a:endParaRPr kumimoji="1" lang="ja-JP" altLang="en-US" sz="1600" b="1" dirty="0">
                        <a:solidFill>
                          <a:srgbClr val="FF0000"/>
                        </a:solidFill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2007</a:t>
                      </a:r>
                      <a:endParaRPr kumimoji="1" lang="ja-JP" altLang="en-US" sz="1600" b="1" dirty="0"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2008</a:t>
                      </a:r>
                      <a:endParaRPr kumimoji="1" lang="ja-JP" altLang="en-US" sz="1600" b="1" dirty="0"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solidFill>
                            <a:srgbClr val="FF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2009</a:t>
                      </a:r>
                      <a:endParaRPr kumimoji="1" lang="ja-JP" altLang="en-US" sz="1600" b="1" dirty="0">
                        <a:solidFill>
                          <a:srgbClr val="FF0000"/>
                        </a:solidFill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2010</a:t>
                      </a:r>
                      <a:endParaRPr kumimoji="1" lang="ja-JP" altLang="en-US" sz="1600" b="1" dirty="0"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solidFill>
                            <a:srgbClr val="FF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2011</a:t>
                      </a:r>
                      <a:endParaRPr kumimoji="1" lang="ja-JP" altLang="en-US" sz="1600" b="1" dirty="0">
                        <a:solidFill>
                          <a:srgbClr val="FF0000"/>
                        </a:solidFill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solidFill>
                            <a:schemeClr val="bg1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2012</a:t>
                      </a:r>
                      <a:endParaRPr kumimoji="1" lang="ja-JP" altLang="en-US" sz="1600" b="1" dirty="0">
                        <a:solidFill>
                          <a:schemeClr val="bg1"/>
                        </a:solidFill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2013</a:t>
                      </a:r>
                      <a:endParaRPr kumimoji="1" lang="ja-JP" altLang="en-US" sz="1600" b="1" dirty="0"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2014</a:t>
                      </a:r>
                      <a:endParaRPr kumimoji="1" lang="ja-JP" altLang="en-US" sz="1600" b="1" dirty="0"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2015</a:t>
                      </a:r>
                      <a:endParaRPr kumimoji="1" lang="ja-JP" altLang="en-US" sz="1600" b="1" dirty="0"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2016</a:t>
                      </a:r>
                      <a:endParaRPr kumimoji="1" lang="ja-JP" altLang="en-US" sz="1600" b="1" dirty="0"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2017</a:t>
                      </a:r>
                      <a:endParaRPr kumimoji="1" lang="ja-JP" altLang="en-US" sz="1600" b="1" dirty="0"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2018</a:t>
                      </a:r>
                      <a:endParaRPr kumimoji="1" lang="ja-JP" altLang="en-US" sz="1600" b="1" dirty="0"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4726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b="1" dirty="0">
                          <a:solidFill>
                            <a:schemeClr val="bg1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従業</a:t>
                      </a:r>
                      <a:endParaRPr kumimoji="1" lang="en-US" altLang="ja-JP" sz="1600" b="1" dirty="0">
                        <a:solidFill>
                          <a:schemeClr val="bg1"/>
                        </a:solidFill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  <a:p>
                      <a:pPr algn="ctr"/>
                      <a:r>
                        <a:rPr kumimoji="1" lang="ja-JP" altLang="en-US" sz="1600" b="1" dirty="0">
                          <a:solidFill>
                            <a:schemeClr val="bg1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員数</a:t>
                      </a:r>
                      <a:endParaRPr kumimoji="1" lang="en-US" altLang="ja-JP" sz="1600" b="1" dirty="0">
                        <a:solidFill>
                          <a:schemeClr val="bg1"/>
                        </a:solidFill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solidFill>
                            <a:schemeClr val="bg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3</a:t>
                      </a:r>
                      <a:endParaRPr lang="ja-JP" sz="2400" b="1" kern="100" dirty="0">
                        <a:solidFill>
                          <a:schemeClr val="bg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solidFill>
                            <a:schemeClr val="bg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4</a:t>
                      </a:r>
                      <a:endParaRPr lang="ja-JP" sz="2400" b="1" kern="100" dirty="0">
                        <a:solidFill>
                          <a:schemeClr val="bg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solidFill>
                            <a:schemeClr val="bg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5</a:t>
                      </a:r>
                      <a:endParaRPr lang="ja-JP" sz="2400" b="1" kern="100" dirty="0">
                        <a:solidFill>
                          <a:schemeClr val="bg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solidFill>
                            <a:schemeClr val="bg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5</a:t>
                      </a:r>
                      <a:endParaRPr lang="ja-JP" sz="2400" b="1" kern="100" dirty="0">
                        <a:solidFill>
                          <a:schemeClr val="bg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solidFill>
                            <a:schemeClr val="bg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6</a:t>
                      </a:r>
                      <a:endParaRPr lang="ja-JP" sz="2400" b="1" kern="100" dirty="0">
                        <a:solidFill>
                          <a:schemeClr val="bg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solidFill>
                            <a:schemeClr val="bg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6</a:t>
                      </a:r>
                      <a:endParaRPr lang="ja-JP" sz="2400" b="1" kern="100" dirty="0">
                        <a:solidFill>
                          <a:schemeClr val="bg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solidFill>
                            <a:schemeClr val="bg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6</a:t>
                      </a:r>
                      <a:endParaRPr lang="ja-JP" sz="2400" b="1" kern="100" dirty="0">
                        <a:solidFill>
                          <a:schemeClr val="bg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solidFill>
                            <a:schemeClr val="bg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6</a:t>
                      </a:r>
                      <a:endParaRPr lang="ja-JP" sz="2400" b="1" kern="100" dirty="0">
                        <a:solidFill>
                          <a:schemeClr val="bg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solidFill>
                            <a:schemeClr val="bg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6</a:t>
                      </a:r>
                      <a:endParaRPr lang="ja-JP" sz="2400" b="1" kern="100" dirty="0">
                        <a:solidFill>
                          <a:schemeClr val="bg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solidFill>
                            <a:schemeClr val="bg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6</a:t>
                      </a:r>
                      <a:endParaRPr lang="ja-JP" sz="2400" b="1" kern="100" dirty="0">
                        <a:solidFill>
                          <a:schemeClr val="bg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solidFill>
                            <a:schemeClr val="bg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8</a:t>
                      </a:r>
                      <a:endParaRPr lang="ja-JP" sz="2400" b="1" kern="100" dirty="0">
                        <a:solidFill>
                          <a:schemeClr val="bg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solidFill>
                            <a:schemeClr val="bg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9</a:t>
                      </a:r>
                      <a:endParaRPr lang="ja-JP" sz="2400" b="1" kern="100" dirty="0">
                        <a:solidFill>
                          <a:schemeClr val="bg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solidFill>
                            <a:schemeClr val="bg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10</a:t>
                      </a:r>
                      <a:endParaRPr lang="ja-JP" sz="2400" b="1" kern="100" dirty="0">
                        <a:solidFill>
                          <a:schemeClr val="bg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solidFill>
                            <a:schemeClr val="bg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1</a:t>
                      </a:r>
                      <a:r>
                        <a:rPr lang="en-US" altLang="ja-JP" sz="2400" b="1" kern="0" dirty="0">
                          <a:solidFill>
                            <a:schemeClr val="bg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3</a:t>
                      </a:r>
                      <a:endParaRPr lang="ja-JP" sz="2400" b="1" kern="100" dirty="0">
                        <a:solidFill>
                          <a:schemeClr val="bg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2400" b="1" kern="0" dirty="0">
                          <a:solidFill>
                            <a:schemeClr val="bg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16</a:t>
                      </a:r>
                      <a:endParaRPr lang="ja-JP" sz="2400" b="1" kern="100" dirty="0">
                        <a:solidFill>
                          <a:schemeClr val="bg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2400" b="1" kern="100" dirty="0">
                          <a:solidFill>
                            <a:schemeClr val="bg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20</a:t>
                      </a:r>
                      <a:endParaRPr lang="ja-JP" sz="2400" b="1" kern="100" dirty="0">
                        <a:solidFill>
                          <a:schemeClr val="bg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2400" b="1" kern="100" dirty="0">
                          <a:solidFill>
                            <a:schemeClr val="bg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21</a:t>
                      </a:r>
                      <a:endParaRPr lang="ja-JP" sz="2400" b="1" kern="100" dirty="0">
                        <a:solidFill>
                          <a:schemeClr val="bg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2400" b="1" kern="100" dirty="0">
                          <a:solidFill>
                            <a:schemeClr val="bg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22</a:t>
                      </a:r>
                      <a:endParaRPr lang="ja-JP" sz="2400" b="1" kern="100" dirty="0">
                        <a:solidFill>
                          <a:schemeClr val="bg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57737">
                <a:tc>
                  <a:txBody>
                    <a:bodyPr/>
                    <a:lstStyle/>
                    <a:p>
                      <a:r>
                        <a:rPr lang="ja-JP" altLang="en-US" sz="28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出  来  事</a:t>
                      </a:r>
                    </a:p>
                  </a:txBody>
                  <a:tcPr vert="eaVert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2800" b="1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　</a:t>
                      </a:r>
                      <a:r>
                        <a:rPr lang="ja-JP" altLang="en-US" sz="2800" b="1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会社創業・設立</a:t>
                      </a:r>
                      <a:endParaRPr lang="ja-JP" sz="2800" b="1" kern="10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vert="eaVert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altLang="en-US" sz="2800" b="1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黒字化</a:t>
                      </a:r>
                      <a:r>
                        <a:rPr lang="ja-JP" sz="2800" b="1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　</a:t>
                      </a:r>
                      <a:endParaRPr lang="ja-JP" sz="2800" b="1" kern="10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vert="eaVert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altLang="en-US" sz="2800" b="1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   </a:t>
                      </a:r>
                      <a:r>
                        <a:rPr lang="ja-JP" sz="2800" b="1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株式会社に改組</a:t>
                      </a:r>
                      <a:endParaRPr lang="ja-JP" sz="2800" b="1" kern="10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vert="eaVert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altLang="en-US" sz="2800" b="1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   </a:t>
                      </a:r>
                      <a:r>
                        <a:rPr lang="ja-JP" sz="2800" b="1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退社</a:t>
                      </a:r>
                      <a:r>
                        <a:rPr lang="ja-JP" altLang="en-US" sz="2800" b="1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、留学</a:t>
                      </a:r>
                      <a:endParaRPr lang="ja-JP" sz="2800" b="1" kern="10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vert="eaVert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altLang="ja-JP" sz="2800" b="1" kern="10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ja-JP" sz="2800" b="1" kern="10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vert="eaVert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altLang="en-US" sz="2800" b="1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ＣＳＬ入社</a:t>
                      </a:r>
                      <a:r>
                        <a:rPr lang="ja-JP" sz="2800" b="1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　</a:t>
                      </a:r>
                      <a:endParaRPr lang="ja-JP" sz="2800" b="1" kern="10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vert="eaVert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altLang="en-US" sz="2800" b="1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   </a:t>
                      </a:r>
                      <a:r>
                        <a:rPr lang="ja-JP" sz="2800" b="1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エースに再入社</a:t>
                      </a:r>
                      <a:r>
                        <a:rPr lang="ja-JP" altLang="en-US" sz="2800" b="1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、黒字化</a:t>
                      </a:r>
                      <a:endParaRPr lang="ja-JP" sz="2800" b="1" kern="10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vert="eaVert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altLang="en-US" sz="2800" b="1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   </a:t>
                      </a:r>
                      <a:r>
                        <a:rPr lang="ja-JP" sz="2800" b="1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同友会入会</a:t>
                      </a:r>
                      <a:r>
                        <a:rPr lang="en-US" sz="2800" b="1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 </a:t>
                      </a:r>
                      <a:endParaRPr lang="ja-JP" sz="2800" b="1" kern="10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vert="eaVert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800" b="1" kern="10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リーマンショック</a:t>
                      </a:r>
                      <a:endParaRPr lang="ja-JP" altLang="ja-JP" sz="2800" b="1" kern="10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vert="eaVert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400" b="1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セグメンテーション</a:t>
                      </a:r>
                      <a:r>
                        <a:rPr lang="ja-JP" altLang="en-US" sz="2800" b="1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・黒字化</a:t>
                      </a:r>
                      <a:endParaRPr lang="ja-JP" altLang="ja-JP" sz="2800" b="1" kern="10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vert="eaVert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altLang="en-US" sz="3200" b="1" kern="100" dirty="0">
                          <a:solidFill>
                            <a:srgbClr val="0070C0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弟が退社</a:t>
                      </a:r>
                      <a:endParaRPr lang="ja-JP" sz="3200" b="1" kern="100" dirty="0">
                        <a:solidFill>
                          <a:srgbClr val="0070C0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vert="eaVert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altLang="en-US" sz="2800" b="1" kern="10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黒字化</a:t>
                      </a:r>
                      <a:endParaRPr lang="ja-JP" sz="2800" b="1" kern="10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vert="eaVert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800" b="1" kern="100" dirty="0">
                          <a:solidFill>
                            <a:srgbClr val="0070C0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ある女性の退社</a:t>
                      </a:r>
                      <a:endParaRPr lang="ja-JP" altLang="ja-JP" sz="2800" b="1" kern="100" dirty="0">
                        <a:solidFill>
                          <a:srgbClr val="0070C0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vert="eaVert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800" b="1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経営指針をつくる会受講</a:t>
                      </a:r>
                      <a:endParaRPr lang="ja-JP" altLang="ja-JP" sz="2800" b="1" kern="10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vert="eaVert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800" b="1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経営指針をつくる会修了</a:t>
                      </a:r>
                      <a:endParaRPr lang="ja-JP" altLang="ja-JP" sz="2800" b="1" kern="10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vert="eaVert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altLang="en-US" sz="2800" b="1" kern="10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指針経営元年</a:t>
                      </a:r>
                      <a:endParaRPr lang="ja-JP" sz="2800" b="1" kern="10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vert="eaVert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ja-JP" sz="2800" b="1" kern="10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vert="eaVert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2800" b="1" kern="10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ja-JP" altLang="en-US" sz="2800" b="1" kern="10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年連続過去最高売上</a:t>
                      </a:r>
                      <a:endParaRPr lang="ja-JP" sz="2800" b="1" kern="10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vert="eaVert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5" name="メモ 4"/>
          <p:cNvSpPr/>
          <p:nvPr/>
        </p:nvSpPr>
        <p:spPr>
          <a:xfrm flipH="1" flipV="1">
            <a:off x="8496726" y="2679001"/>
            <a:ext cx="592009" cy="3190685"/>
          </a:xfrm>
          <a:prstGeom prst="foldedCorner">
            <a:avLst>
              <a:gd name="adj" fmla="val 41602"/>
            </a:avLst>
          </a:prstGeom>
          <a:gradFill>
            <a:gsLst>
              <a:gs pos="100000">
                <a:srgbClr val="FFFF00"/>
              </a:gs>
              <a:gs pos="100000">
                <a:schemeClr val="accent4">
                  <a:shade val="88000"/>
                  <a:lumMod val="94000"/>
                </a:schemeClr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588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6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>
            <a:spLocks noGrp="1"/>
          </p:cNvSpPr>
          <p:nvPr>
            <p:ph type="title"/>
          </p:nvPr>
        </p:nvSpPr>
        <p:spPr>
          <a:xfrm>
            <a:off x="3950149" y="0"/>
            <a:ext cx="3986842" cy="744584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sz="4000" dirty="0">
                <a:latin typeface="Meiryo UI" panose="020B0604030504040204" pitchFamily="50" charset="-128"/>
                <a:ea typeface="Meiryo UI" panose="020B0604030504040204" pitchFamily="50" charset="-128"/>
              </a:rPr>
              <a:t>売上高推移</a:t>
            </a:r>
          </a:p>
        </p:txBody>
      </p:sp>
      <p:graphicFrame>
        <p:nvGraphicFramePr>
          <p:cNvPr id="5" name="コンテンツ プレースホルダー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245196"/>
              </p:ext>
            </p:extLst>
          </p:nvPr>
        </p:nvGraphicFramePr>
        <p:xfrm>
          <a:off x="340127" y="744584"/>
          <a:ext cx="11521440" cy="6024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矢印"/>
          <p:cNvSpPr/>
          <p:nvPr/>
        </p:nvSpPr>
        <p:spPr>
          <a:xfrm>
            <a:off x="7936991" y="1231058"/>
            <a:ext cx="2414815" cy="1656185"/>
          </a:xfrm>
          <a:prstGeom prst="rect">
            <a:avLst/>
          </a:prstGeom>
          <a:blipFill dpi="0" rotWithShape="1">
            <a:blip r:embed="rId3">
              <a:alphaModFix amt="70000"/>
            </a:blip>
            <a:srcRect/>
            <a:stretch>
              <a:fillRect l="-1852" t="-54348" r="-7410" b="-4783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9" name="text23"/>
          <p:cNvSpPr txBox="1"/>
          <p:nvPr/>
        </p:nvSpPr>
        <p:spPr>
          <a:xfrm>
            <a:off x="7182595" y="1138214"/>
            <a:ext cx="1828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kumimoji="0" lang="en-US" altLang="ja-JP" sz="3200" b="1" dirty="0">
                <a:solidFill>
                  <a:srgbClr val="ED7D31"/>
                </a:solidFill>
                <a:effectLst>
                  <a:glow rad="63500">
                    <a:prstClr val="white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6</a:t>
            </a:r>
            <a:r>
              <a:rPr kumimoji="0" lang="ja-JP" altLang="en-US" sz="3200" b="1" dirty="0">
                <a:solidFill>
                  <a:srgbClr val="ED7D31"/>
                </a:solidFill>
                <a:effectLst>
                  <a:glow rad="63500">
                    <a:prstClr val="white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期連続</a:t>
            </a:r>
            <a:endParaRPr kumimoji="0" lang="en-US" altLang="ja-JP" sz="3200" b="1" dirty="0">
              <a:solidFill>
                <a:srgbClr val="ED7D31"/>
              </a:solidFill>
              <a:effectLst>
                <a:glow rad="63500">
                  <a:prstClr val="white"/>
                </a:glo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457200"/>
            <a:r>
              <a:rPr kumimoji="0" lang="ja-JP" altLang="en-US" sz="3200" b="1" dirty="0">
                <a:solidFill>
                  <a:srgbClr val="ED7D31"/>
                </a:solidFill>
                <a:effectLst>
                  <a:glow rad="63500">
                    <a:prstClr val="white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過去最高</a:t>
            </a:r>
            <a:endParaRPr lang="ja-JP" altLang="en-US" sz="7200" b="1" dirty="0">
              <a:solidFill>
                <a:srgbClr val="ED7D31"/>
              </a:solidFill>
              <a:effectLst>
                <a:glow rad="63500">
                  <a:prstClr val="white"/>
                </a:glo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0177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5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75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250"/>
                            </p:stCondLst>
                            <p:childTnLst>
                              <p:par>
                                <p:cTn id="87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category" animBg="0"/>
        </p:bldSub>
      </p:bldGraphic>
      <p:bldP spid="8" grpId="0" animBg="1"/>
      <p:bldP spid="9" grpId="0"/>
      <p:bldP spid="9" grpId="1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>
          <a:xfrm>
            <a:off x="217311" y="240949"/>
            <a:ext cx="832556" cy="6395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25" y="147637"/>
            <a:ext cx="9810750" cy="656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68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394220" y="1950145"/>
            <a:ext cx="1104586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ja-JP" altLang="en-US" sz="8800" b="1" kern="100" dirty="0" smtClean="0">
                <a:effectLst/>
                <a:latin typeface="+mn-ea"/>
                <a:cs typeface="Times New Roman" panose="02020603050405020304" pitchFamily="18" charset="0"/>
              </a:rPr>
              <a:t>物産、もうひと伸び</a:t>
            </a:r>
            <a:endParaRPr lang="en-US" altLang="ja-JP" sz="8800" b="1" kern="100" dirty="0" smtClean="0">
              <a:effectLst/>
              <a:latin typeface="+mn-ea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ja-JP" altLang="en-US" sz="8800" b="1" kern="100" dirty="0">
                <a:latin typeface="+mn-ea"/>
                <a:cs typeface="Times New Roman" panose="02020603050405020304" pitchFamily="18" charset="0"/>
              </a:rPr>
              <a:t>させたいな</a:t>
            </a:r>
            <a:endParaRPr lang="ja-JP" altLang="ja-JP" sz="8800" b="1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36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5898010" y="3119437"/>
            <a:ext cx="466725" cy="206375"/>
          </a:xfrm>
          <a:prstGeom prst="upDownArrow">
            <a:avLst>
              <a:gd name="adj1" fmla="val 50000"/>
              <a:gd name="adj2" fmla="val 2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74295" tIns="8890" rIns="74295" bIns="889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245807"/>
              </p:ext>
            </p:extLst>
          </p:nvPr>
        </p:nvGraphicFramePr>
        <p:xfrm>
          <a:off x="537780" y="3583858"/>
          <a:ext cx="11187184" cy="3038168"/>
        </p:xfrm>
        <a:graphic>
          <a:graphicData uri="http://schemas.openxmlformats.org/drawingml/2006/table">
            <a:tbl>
              <a:tblPr/>
              <a:tblGrid>
                <a:gridCol w="111871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03816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24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ja-JP" sz="24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働きがいのある会社づくり（社員の幸福追求）</a:t>
                      </a:r>
                      <a:endParaRPr lang="ja-JP" sz="20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ＭＳ 明朝" panose="02020609040205080304" pitchFamily="17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ja-JP" sz="20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20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ja-JP" sz="20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心と体（健康）の充実、ワークライフバランス（目標管理と達成、ジョブローテーション）</a:t>
                      </a:r>
                      <a:endParaRPr lang="ja-JP" sz="18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20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ja-JP" sz="20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年間休日を増やし、有給休暇も取りやすくする。誕生日有給休暇取得</a:t>
                      </a:r>
                      <a:endParaRPr lang="ja-JP" sz="18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20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ja-JP" sz="20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目標を社内掲示し、皆で共有する。目標の振り返りも必ず行う。（個人面談、営業会議、朝礼）</a:t>
                      </a:r>
                      <a:endParaRPr lang="ja-JP" sz="18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0" name="正方形/長方形 9"/>
          <p:cNvSpPr/>
          <p:nvPr/>
        </p:nvSpPr>
        <p:spPr>
          <a:xfrm>
            <a:off x="1544622" y="481887"/>
            <a:ext cx="9173500" cy="224676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ja-JP" altLang="en-US" sz="2000" dirty="0"/>
              <a:t>経　営　理　念</a:t>
            </a:r>
          </a:p>
          <a:p>
            <a:r>
              <a:rPr lang="ja-JP" altLang="en-US" sz="2000" dirty="0"/>
              <a:t>エース産業機器は、私達に関わるすべての人々の幸せを追求することを使命とし、</a:t>
            </a:r>
          </a:p>
          <a:p>
            <a:r>
              <a:rPr lang="ja-JP" altLang="en-US" sz="2000" dirty="0"/>
              <a:t>一、常に考え、行動し、お客様へ</a:t>
            </a:r>
            <a:r>
              <a:rPr lang="en-US" altLang="ja-JP" sz="2000" dirty="0"/>
              <a:t>『</a:t>
            </a:r>
            <a:r>
              <a:rPr lang="ja-JP" altLang="en-US" sz="2000" dirty="0"/>
              <a:t>最高のサービス</a:t>
            </a:r>
            <a:r>
              <a:rPr lang="en-US" altLang="ja-JP" sz="2000" dirty="0"/>
              <a:t>』</a:t>
            </a:r>
            <a:r>
              <a:rPr lang="ja-JP" altLang="en-US" sz="2000" dirty="0"/>
              <a:t>をお届けし続けます。</a:t>
            </a:r>
          </a:p>
          <a:p>
            <a:r>
              <a:rPr lang="ja-JP" altLang="en-US" sz="2000" dirty="0"/>
              <a:t>一、常に変化し続け、</a:t>
            </a:r>
            <a:r>
              <a:rPr lang="en-US" altLang="ja-JP" sz="2000" dirty="0"/>
              <a:t>『</a:t>
            </a:r>
            <a:r>
              <a:rPr lang="ja-JP" altLang="en-US" sz="2000" dirty="0"/>
              <a:t>ものづくりの発展</a:t>
            </a:r>
            <a:r>
              <a:rPr lang="en-US" altLang="ja-JP" sz="2000" dirty="0"/>
              <a:t>』</a:t>
            </a:r>
            <a:r>
              <a:rPr lang="ja-JP" altLang="en-US" sz="2000" dirty="0"/>
              <a:t>に必要とされる企業になります。</a:t>
            </a:r>
          </a:p>
          <a:p>
            <a:r>
              <a:rPr lang="ja-JP" altLang="en-US" sz="2000" dirty="0"/>
              <a:t>一、社会・自然環境に対し、</a:t>
            </a:r>
            <a:r>
              <a:rPr lang="en-US" altLang="ja-JP" sz="2000" dirty="0"/>
              <a:t>『</a:t>
            </a:r>
            <a:r>
              <a:rPr lang="ja-JP" altLang="en-US" sz="2000" dirty="0"/>
              <a:t>感謝の心</a:t>
            </a:r>
            <a:r>
              <a:rPr lang="en-US" altLang="ja-JP" sz="2000" dirty="0"/>
              <a:t>』</a:t>
            </a:r>
            <a:r>
              <a:rPr lang="ja-JP" altLang="en-US" sz="2000" dirty="0"/>
              <a:t>を持ち、永続的に大切に致します。</a:t>
            </a:r>
          </a:p>
          <a:p>
            <a:r>
              <a:rPr lang="ja-JP" altLang="en-US" sz="2000" dirty="0"/>
              <a:t>一、一人ひとりがやりがいを感じ、</a:t>
            </a:r>
            <a:r>
              <a:rPr lang="en-US" altLang="ja-JP" sz="2000" dirty="0"/>
              <a:t>『</a:t>
            </a:r>
            <a:r>
              <a:rPr lang="ja-JP" altLang="en-US" sz="2000" dirty="0"/>
              <a:t>自己実現</a:t>
            </a:r>
            <a:r>
              <a:rPr lang="en-US" altLang="ja-JP" sz="2000" dirty="0"/>
              <a:t>』</a:t>
            </a:r>
            <a:r>
              <a:rPr lang="ja-JP" altLang="en-US" sz="2000" dirty="0"/>
              <a:t>の為に最大限成長できる笑顔の</a:t>
            </a:r>
          </a:p>
          <a:p>
            <a:r>
              <a:rPr lang="ja-JP" altLang="en-US" sz="2000" dirty="0"/>
              <a:t>        絶えない企業に致します。</a:t>
            </a:r>
          </a:p>
        </p:txBody>
      </p:sp>
    </p:spTree>
    <p:extLst>
      <p:ext uri="{BB962C8B-B14F-4D97-AF65-F5344CB8AC3E}">
        <p14:creationId xmlns:p14="http://schemas.microsoft.com/office/powerpoint/2010/main" val="3030252518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0923588"/>
              </p:ext>
            </p:extLst>
          </p:nvPr>
        </p:nvGraphicFramePr>
        <p:xfrm>
          <a:off x="657626" y="3052916"/>
          <a:ext cx="10480431" cy="27874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4804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787445"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en-US" altLang="ja-JP" sz="180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ja-JP" sz="2000" kern="100" dirty="0">
                          <a:solidFill>
                            <a:schemeClr val="tx1"/>
                          </a:solidFill>
                          <a:effectLst/>
                        </a:rPr>
                        <a:t>・安心して働ける会社づくり（成長性、収益性、効率性、安全性、利益、働きやすさの向上）</a:t>
                      </a:r>
                      <a:endParaRPr lang="en-US" altLang="ja-JP" sz="200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ja-JP" sz="180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ja-JP" sz="2000" kern="100" dirty="0">
                          <a:solidFill>
                            <a:schemeClr val="tx1"/>
                          </a:solidFill>
                          <a:effectLst/>
                        </a:rPr>
                        <a:t>・三菱マテリアル・日東工器・ロブテックスの特約店になる。</a:t>
                      </a:r>
                      <a:endParaRPr lang="en-US" altLang="ja-JP" sz="200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en-US" altLang="ja-JP" sz="200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2000" kern="100" dirty="0">
                          <a:solidFill>
                            <a:schemeClr val="tx1"/>
                          </a:solidFill>
                          <a:effectLst/>
                        </a:rPr>
                        <a:t>・海外売上比率</a:t>
                      </a:r>
                      <a:r>
                        <a:rPr lang="en-US" altLang="ja-JP" sz="2000" kern="100" dirty="0">
                          <a:solidFill>
                            <a:schemeClr val="tx1"/>
                          </a:solidFill>
                          <a:effectLst/>
                        </a:rPr>
                        <a:t>20%</a:t>
                      </a:r>
                      <a:r>
                        <a:rPr lang="ja-JP" altLang="en-US" sz="2000" kern="100" dirty="0" err="1">
                          <a:solidFill>
                            <a:schemeClr val="tx1"/>
                          </a:solidFill>
                          <a:effectLst/>
                        </a:rPr>
                        <a:t>、</a:t>
                      </a:r>
                      <a:r>
                        <a:rPr lang="ja-JP" altLang="en-US" sz="2000" kern="100" dirty="0">
                          <a:solidFill>
                            <a:schemeClr val="tx1"/>
                          </a:solidFill>
                          <a:effectLst/>
                        </a:rPr>
                        <a:t>ノウハウ構築</a:t>
                      </a:r>
                      <a:endParaRPr lang="en-US" altLang="ja-JP" sz="200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ja-JP" sz="180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ja-JP" sz="2000" kern="100" dirty="0">
                          <a:solidFill>
                            <a:schemeClr val="tx1"/>
                          </a:solidFill>
                          <a:effectLst/>
                        </a:rPr>
                        <a:t>・取引社数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</a:rPr>
                        <a:t>150</a:t>
                      </a:r>
                      <a:r>
                        <a:rPr lang="ja-JP" sz="2000" kern="100" dirty="0">
                          <a:solidFill>
                            <a:schemeClr val="tx1"/>
                          </a:solidFill>
                          <a:effectLst/>
                        </a:rPr>
                        <a:t>社（ＡＵ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</a:rPr>
                        <a:t>100</a:t>
                      </a:r>
                      <a:r>
                        <a:rPr lang="ja-JP" sz="2000" kern="100" dirty="0">
                          <a:solidFill>
                            <a:schemeClr val="tx1"/>
                          </a:solidFill>
                          <a:effectLst/>
                        </a:rPr>
                        <a:t>社を目指す）</a:t>
                      </a:r>
                      <a:endParaRPr lang="ja-JP" sz="1800" kern="100" dirty="0"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5725334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1334" y="0"/>
            <a:ext cx="53984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589496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616" y="585336"/>
            <a:ext cx="6912864" cy="5738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2726185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8173217" y="6321297"/>
            <a:ext cx="3459574" cy="412491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" panose="02040604050505020304" pitchFamily="18" charset="0"/>
                <a:ea typeface="ＭＳ 明朝" panose="02020609040205080304" pitchFamily="17" charset="-128"/>
              </a:rPr>
              <a:t>株式会社 エース産業機器</a:t>
            </a:r>
            <a:endParaRPr kumimoji="0" lang="ja-JP" altLang="ja-JP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 flipH="1">
            <a:off x="2154217" y="356257"/>
            <a:ext cx="78179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200" dirty="0">
                <a:latin typeface="HGP明朝B" panose="02020800000000000000" pitchFamily="18" charset="-128"/>
                <a:ea typeface="HGP明朝B" panose="02020800000000000000" pitchFamily="18" charset="-128"/>
              </a:rPr>
              <a:t>第</a:t>
            </a:r>
            <a:r>
              <a:rPr lang="en-US" altLang="ja-JP" sz="7200" dirty="0">
                <a:latin typeface="HGP明朝B" panose="02020800000000000000" pitchFamily="18" charset="-128"/>
                <a:ea typeface="HGP明朝B" panose="02020800000000000000" pitchFamily="18" charset="-128"/>
              </a:rPr>
              <a:t>19</a:t>
            </a:r>
            <a:r>
              <a:rPr lang="ja-JP" altLang="en-US" sz="7200" dirty="0">
                <a:latin typeface="HGP明朝B" panose="02020800000000000000" pitchFamily="18" charset="-128"/>
                <a:ea typeface="HGP明朝B" panose="02020800000000000000" pitchFamily="18" charset="-128"/>
              </a:rPr>
              <a:t>期 経営指針書</a:t>
            </a:r>
            <a:endParaRPr kumimoji="1" lang="ja-JP" altLang="en-US" sz="7200" dirty="0">
              <a:latin typeface="HGP明朝B" panose="02020800000000000000" pitchFamily="18" charset="-128"/>
              <a:ea typeface="HGP明朝B" panose="02020800000000000000" pitchFamily="18" charset="-128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8318090" y="5973097"/>
            <a:ext cx="3169829" cy="755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ja-JP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1399429" y="638559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2827" y="6263506"/>
            <a:ext cx="738434" cy="479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696" y="1904786"/>
            <a:ext cx="6784965" cy="382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110748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09222" y="94192"/>
            <a:ext cx="10515600" cy="1325563"/>
          </a:xfrm>
        </p:spPr>
        <p:txBody>
          <a:bodyPr>
            <a:normAutofit/>
          </a:bodyPr>
          <a:lstStyle/>
          <a:p>
            <a:r>
              <a:rPr kumimoji="1" lang="en-US" altLang="ja-JP" sz="4800" dirty="0">
                <a:latin typeface="HGS明朝E" panose="02020900000000000000" pitchFamily="18" charset="-128"/>
                <a:ea typeface="HGS明朝E" panose="02020900000000000000" pitchFamily="18" charset="-128"/>
              </a:rPr>
              <a:t>10</a:t>
            </a:r>
            <a:r>
              <a:rPr kumimoji="1" lang="ja-JP" altLang="en-US" sz="4800" dirty="0">
                <a:latin typeface="HGS明朝E" panose="02020900000000000000" pitchFamily="18" charset="-128"/>
                <a:ea typeface="HGS明朝E" panose="02020900000000000000" pitchFamily="18" charset="-128"/>
              </a:rPr>
              <a:t>年ビジョンのイメージ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6989" y="2209235"/>
            <a:ext cx="3471866" cy="345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528715"/>
      </p:ext>
    </p:extLst>
  </p:cSld>
  <p:clrMapOvr>
    <a:masterClrMapping/>
  </p:clrMapOvr>
  <p:transition spd="slow">
    <p:randomBar dir="vert"/>
  </p:transition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5597" y="6146799"/>
            <a:ext cx="3202225" cy="603956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166" y="445739"/>
            <a:ext cx="8631456" cy="573259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828" y="185609"/>
            <a:ext cx="38100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595601"/>
      </p:ext>
    </p:extLst>
  </p:cSld>
  <p:clrMapOvr>
    <a:masterClrMapping/>
  </p:clrMapOvr>
  <p:transition spd="med">
    <p:pull/>
  </p:transition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3689" y="1443037"/>
            <a:ext cx="5943600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03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0" y="528637"/>
            <a:ext cx="6210300" cy="580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630758"/>
      </p:ext>
    </p:extLst>
  </p:cSld>
  <p:clrMapOvr>
    <a:masterClrMapping/>
  </p:clrMapOvr>
  <p:transition spd="med">
    <p:pull/>
  </p:transition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804862"/>
            <a:ext cx="6934200" cy="524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333068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9590466"/>
              </p:ext>
            </p:extLst>
          </p:nvPr>
        </p:nvGraphicFramePr>
        <p:xfrm>
          <a:off x="0" y="0"/>
          <a:ext cx="12189879" cy="72242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86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61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811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3361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3361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2863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0737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2486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551108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16117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559855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437388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533612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419892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551108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  <a:gridCol w="498622">
                  <a:extLst>
                    <a:ext uri="{9D8B030D-6E8A-4147-A177-3AD203B41FA5}">
                      <a16:colId xmlns:a16="http://schemas.microsoft.com/office/drawing/2014/main" xmlns="" val="20015"/>
                    </a:ext>
                  </a:extLst>
                </a:gridCol>
                <a:gridCol w="516117">
                  <a:extLst>
                    <a:ext uri="{9D8B030D-6E8A-4147-A177-3AD203B41FA5}">
                      <a16:colId xmlns:a16="http://schemas.microsoft.com/office/drawing/2014/main" xmlns="" val="20016"/>
                    </a:ext>
                  </a:extLst>
                </a:gridCol>
                <a:gridCol w="481126">
                  <a:extLst>
                    <a:ext uri="{9D8B030D-6E8A-4147-A177-3AD203B41FA5}">
                      <a16:colId xmlns:a16="http://schemas.microsoft.com/office/drawing/2014/main" xmlns="" val="20017"/>
                    </a:ext>
                  </a:extLst>
                </a:gridCol>
                <a:gridCol w="507370">
                  <a:extLst>
                    <a:ext uri="{9D8B030D-6E8A-4147-A177-3AD203B41FA5}">
                      <a16:colId xmlns:a16="http://schemas.microsoft.com/office/drawing/2014/main" xmlns="" val="20018"/>
                    </a:ext>
                  </a:extLst>
                </a:gridCol>
                <a:gridCol w="489872">
                  <a:extLst>
                    <a:ext uri="{9D8B030D-6E8A-4147-A177-3AD203B41FA5}">
                      <a16:colId xmlns:a16="http://schemas.microsoft.com/office/drawing/2014/main" xmlns="" val="20019"/>
                    </a:ext>
                  </a:extLst>
                </a:gridCol>
                <a:gridCol w="525932">
                  <a:extLst>
                    <a:ext uri="{9D8B030D-6E8A-4147-A177-3AD203B41FA5}">
                      <a16:colId xmlns:a16="http://schemas.microsoft.com/office/drawing/2014/main" xmlns="" val="20020"/>
                    </a:ext>
                  </a:extLst>
                </a:gridCol>
                <a:gridCol w="525932">
                  <a:extLst>
                    <a:ext uri="{9D8B030D-6E8A-4147-A177-3AD203B41FA5}">
                      <a16:colId xmlns:a16="http://schemas.microsoft.com/office/drawing/2014/main" xmlns="" val="20021"/>
                    </a:ext>
                  </a:extLst>
                </a:gridCol>
                <a:gridCol w="525932">
                  <a:extLst>
                    <a:ext uri="{9D8B030D-6E8A-4147-A177-3AD203B41FA5}">
                      <a16:colId xmlns:a16="http://schemas.microsoft.com/office/drawing/2014/main" xmlns="" val="20022"/>
                    </a:ext>
                  </a:extLst>
                </a:gridCol>
                <a:gridCol w="525932">
                  <a:extLst>
                    <a:ext uri="{9D8B030D-6E8A-4147-A177-3AD203B41FA5}">
                      <a16:colId xmlns:a16="http://schemas.microsoft.com/office/drawing/2014/main" xmlns="" val="20023"/>
                    </a:ext>
                  </a:extLst>
                </a:gridCol>
              </a:tblGrid>
              <a:tr h="155394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年</a:t>
                      </a:r>
                      <a:endParaRPr kumimoji="1" lang="en-US" altLang="ja-JP" sz="2000" b="1" dirty="0"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  <a:p>
                      <a:pPr algn="ctr"/>
                      <a:r>
                        <a:rPr kumimoji="1" lang="ja-JP" altLang="en-US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solidFill>
                            <a:srgbClr val="FF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solidFill>
                            <a:srgbClr val="FF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0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solidFill>
                            <a:srgbClr val="FF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0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solidFill>
                            <a:srgbClr val="FF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1</a:t>
                      </a:r>
                      <a:endParaRPr kumimoji="1" lang="ja-JP" altLang="en-US" sz="2000" b="1" dirty="0">
                        <a:solidFill>
                          <a:srgbClr val="FF0000"/>
                        </a:solidFill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0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0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</a:t>
                      </a:r>
                      <a:endParaRPr kumimoji="1" lang="ja-JP" altLang="en-US" sz="2000" b="1" dirty="0">
                        <a:solidFill>
                          <a:schemeClr val="bg1"/>
                        </a:solidFill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0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0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3</a:t>
                      </a:r>
                      <a:endParaRPr kumimoji="1" lang="ja-JP" altLang="en-US" sz="2000" b="1" dirty="0">
                        <a:solidFill>
                          <a:schemeClr val="bg1"/>
                        </a:solidFill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0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0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4</a:t>
                      </a:r>
                      <a:endParaRPr kumimoji="1" lang="ja-JP" altLang="en-US" sz="2000" b="1" dirty="0">
                        <a:solidFill>
                          <a:schemeClr val="bg1"/>
                        </a:solidFill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0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0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5</a:t>
                      </a:r>
                      <a:endParaRPr kumimoji="1" lang="ja-JP" altLang="en-US" sz="2000" b="1" dirty="0">
                        <a:solidFill>
                          <a:schemeClr val="bg1"/>
                        </a:solidFill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solidFill>
                            <a:srgbClr val="FF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solidFill>
                            <a:srgbClr val="FF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0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solidFill>
                            <a:srgbClr val="FF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0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solidFill>
                            <a:srgbClr val="FF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6</a:t>
                      </a:r>
                      <a:endParaRPr kumimoji="1" lang="ja-JP" altLang="en-US" sz="2000" b="1" dirty="0">
                        <a:solidFill>
                          <a:srgbClr val="FF0000"/>
                        </a:solidFill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0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0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7</a:t>
                      </a:r>
                      <a:endParaRPr kumimoji="1" lang="ja-JP" altLang="en-US" sz="2000" b="1" dirty="0">
                        <a:solidFill>
                          <a:schemeClr val="bg1"/>
                        </a:solidFill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0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0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8</a:t>
                      </a:r>
                      <a:endParaRPr kumimoji="1" lang="ja-JP" altLang="en-US" sz="2000" b="1" dirty="0">
                        <a:solidFill>
                          <a:schemeClr val="bg1"/>
                        </a:solidFill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solidFill>
                            <a:srgbClr val="FF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solidFill>
                            <a:srgbClr val="FF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0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solidFill>
                            <a:srgbClr val="FF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0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solidFill>
                            <a:srgbClr val="FF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9</a:t>
                      </a:r>
                      <a:endParaRPr kumimoji="1" lang="ja-JP" altLang="en-US" sz="2000" b="1" dirty="0">
                        <a:solidFill>
                          <a:srgbClr val="FF0000"/>
                        </a:solidFill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0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1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0</a:t>
                      </a:r>
                      <a:endParaRPr kumimoji="1" lang="ja-JP" altLang="en-US" sz="2000" b="1" dirty="0">
                        <a:solidFill>
                          <a:schemeClr val="bg1"/>
                        </a:solidFill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solidFill>
                            <a:srgbClr val="FF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solidFill>
                            <a:srgbClr val="FF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0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solidFill>
                            <a:srgbClr val="FF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1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solidFill>
                            <a:srgbClr val="FF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1</a:t>
                      </a:r>
                      <a:endParaRPr kumimoji="1" lang="ja-JP" altLang="en-US" sz="2000" b="1" dirty="0">
                        <a:solidFill>
                          <a:srgbClr val="FF0000"/>
                        </a:solidFill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0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1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</a:t>
                      </a:r>
                      <a:endParaRPr kumimoji="1" lang="ja-JP" altLang="en-US" sz="2000" b="1" dirty="0">
                        <a:solidFill>
                          <a:schemeClr val="bg1"/>
                        </a:solidFill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0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1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3</a:t>
                      </a:r>
                      <a:endParaRPr kumimoji="1" lang="ja-JP" altLang="en-US" sz="2000" b="1" dirty="0"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0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1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4</a:t>
                      </a:r>
                      <a:endParaRPr kumimoji="1" lang="ja-JP" altLang="en-US" sz="2000" b="1" dirty="0"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0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1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5</a:t>
                      </a:r>
                      <a:endParaRPr kumimoji="1" lang="ja-JP" altLang="en-US" sz="2000" b="1" dirty="0"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0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1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6</a:t>
                      </a:r>
                      <a:endParaRPr kumimoji="1" lang="ja-JP" altLang="en-US" sz="2000" b="1" dirty="0"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0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1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7</a:t>
                      </a:r>
                      <a:endParaRPr kumimoji="1" lang="ja-JP" altLang="en-US" sz="2000" b="1" dirty="0"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0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1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8</a:t>
                      </a:r>
                      <a:endParaRPr kumimoji="1" lang="ja-JP" altLang="en-US" sz="2000" b="1" dirty="0"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0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1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0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2000" b="1" dirty="0"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0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1</a:t>
                      </a:r>
                    </a:p>
                    <a:p>
                      <a:pPr algn="ctr"/>
                      <a:endParaRPr kumimoji="1" lang="en-US" altLang="ja-JP" sz="2000" b="1" dirty="0"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2000" b="1" dirty="0"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0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</a:t>
                      </a:r>
                    </a:p>
                    <a:p>
                      <a:pPr algn="ctr"/>
                      <a:endParaRPr kumimoji="1" lang="en-US" altLang="ja-JP" sz="2000" b="1" dirty="0"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0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5907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dirty="0">
                          <a:solidFill>
                            <a:schemeClr val="bg1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人</a:t>
                      </a:r>
                      <a:endParaRPr kumimoji="1" lang="en-US" altLang="ja-JP" sz="2000" b="1" dirty="0">
                        <a:solidFill>
                          <a:schemeClr val="bg1"/>
                        </a:solidFill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  <a:p>
                      <a:pPr algn="ctr"/>
                      <a:r>
                        <a:rPr kumimoji="1" lang="ja-JP" altLang="en-US" sz="2000" b="1" dirty="0">
                          <a:solidFill>
                            <a:schemeClr val="bg1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数</a:t>
                      </a:r>
                      <a:endParaRPr kumimoji="1" lang="en-US" altLang="ja-JP" sz="2000" b="1" dirty="0">
                        <a:solidFill>
                          <a:schemeClr val="bg1"/>
                        </a:solidFill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0" dirty="0">
                          <a:solidFill>
                            <a:schemeClr val="bg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3</a:t>
                      </a:r>
                      <a:endParaRPr lang="ja-JP" sz="2000" b="1" kern="100" dirty="0">
                        <a:solidFill>
                          <a:schemeClr val="bg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0" dirty="0">
                          <a:solidFill>
                            <a:schemeClr val="bg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4</a:t>
                      </a:r>
                      <a:endParaRPr lang="ja-JP" sz="2000" b="1" kern="100" dirty="0">
                        <a:solidFill>
                          <a:schemeClr val="bg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0" dirty="0">
                          <a:solidFill>
                            <a:schemeClr val="bg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5</a:t>
                      </a:r>
                      <a:endParaRPr lang="ja-JP" sz="2000" b="1" kern="100" dirty="0">
                        <a:solidFill>
                          <a:schemeClr val="bg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0" dirty="0">
                          <a:solidFill>
                            <a:schemeClr val="bg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5</a:t>
                      </a:r>
                      <a:endParaRPr lang="ja-JP" sz="2000" b="1" kern="100" dirty="0">
                        <a:solidFill>
                          <a:schemeClr val="bg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0" dirty="0">
                          <a:solidFill>
                            <a:schemeClr val="bg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6</a:t>
                      </a:r>
                      <a:endParaRPr lang="ja-JP" sz="2000" b="1" kern="100" dirty="0">
                        <a:solidFill>
                          <a:schemeClr val="bg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0" dirty="0">
                          <a:solidFill>
                            <a:schemeClr val="bg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6</a:t>
                      </a:r>
                      <a:endParaRPr lang="ja-JP" sz="2000" b="1" kern="100" dirty="0">
                        <a:solidFill>
                          <a:schemeClr val="bg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0" dirty="0">
                          <a:solidFill>
                            <a:schemeClr val="bg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6</a:t>
                      </a:r>
                      <a:endParaRPr lang="ja-JP" sz="2000" b="1" kern="100" dirty="0">
                        <a:solidFill>
                          <a:schemeClr val="bg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0" dirty="0">
                          <a:solidFill>
                            <a:schemeClr val="bg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6</a:t>
                      </a:r>
                      <a:endParaRPr lang="ja-JP" sz="2000" b="1" kern="100" dirty="0">
                        <a:solidFill>
                          <a:schemeClr val="bg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0" dirty="0">
                          <a:solidFill>
                            <a:schemeClr val="bg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6</a:t>
                      </a:r>
                      <a:endParaRPr lang="ja-JP" sz="2000" b="1" kern="100" dirty="0">
                        <a:solidFill>
                          <a:schemeClr val="bg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0" dirty="0">
                          <a:solidFill>
                            <a:schemeClr val="bg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6</a:t>
                      </a:r>
                      <a:endParaRPr lang="ja-JP" sz="2000" b="1" kern="100" dirty="0">
                        <a:solidFill>
                          <a:schemeClr val="bg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0" dirty="0">
                          <a:solidFill>
                            <a:schemeClr val="bg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8</a:t>
                      </a:r>
                      <a:endParaRPr lang="ja-JP" sz="2000" b="1" kern="100" dirty="0">
                        <a:solidFill>
                          <a:schemeClr val="bg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0" dirty="0">
                          <a:solidFill>
                            <a:schemeClr val="bg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9</a:t>
                      </a:r>
                      <a:endParaRPr lang="ja-JP" sz="2000" b="1" kern="100" dirty="0">
                        <a:solidFill>
                          <a:schemeClr val="bg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0" dirty="0">
                          <a:solidFill>
                            <a:schemeClr val="bg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10</a:t>
                      </a:r>
                      <a:endParaRPr lang="ja-JP" sz="2000" b="1" kern="100" dirty="0">
                        <a:solidFill>
                          <a:schemeClr val="bg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0" dirty="0">
                          <a:solidFill>
                            <a:schemeClr val="bg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1</a:t>
                      </a:r>
                      <a:r>
                        <a:rPr lang="en-US" altLang="ja-JP" sz="2000" b="1" kern="0" dirty="0">
                          <a:solidFill>
                            <a:schemeClr val="bg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3</a:t>
                      </a:r>
                      <a:endParaRPr lang="ja-JP" sz="2000" b="1" kern="100" dirty="0">
                        <a:solidFill>
                          <a:schemeClr val="bg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2000" b="1" kern="0" dirty="0">
                          <a:solidFill>
                            <a:schemeClr val="bg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16</a:t>
                      </a:r>
                      <a:endParaRPr lang="ja-JP" sz="2000" b="1" kern="100" dirty="0">
                        <a:solidFill>
                          <a:schemeClr val="bg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2000" b="1" kern="100" dirty="0">
                          <a:solidFill>
                            <a:schemeClr val="bg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20</a:t>
                      </a:r>
                      <a:endParaRPr lang="ja-JP" sz="2000" b="1" kern="100" dirty="0">
                        <a:solidFill>
                          <a:schemeClr val="bg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2000" b="1" kern="100" dirty="0">
                          <a:solidFill>
                            <a:schemeClr val="bg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22</a:t>
                      </a:r>
                      <a:endParaRPr lang="ja-JP" sz="2000" b="1" kern="100" dirty="0">
                        <a:solidFill>
                          <a:schemeClr val="bg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2000" b="1" kern="100" dirty="0">
                          <a:solidFill>
                            <a:schemeClr val="bg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23</a:t>
                      </a:r>
                      <a:endParaRPr lang="ja-JP" sz="2000" b="1" kern="100" dirty="0">
                        <a:solidFill>
                          <a:schemeClr val="bg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2000" b="1" kern="100" dirty="0">
                          <a:solidFill>
                            <a:schemeClr val="bg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25</a:t>
                      </a:r>
                      <a:endParaRPr lang="ja-JP" sz="2000" b="1" kern="100" dirty="0">
                        <a:solidFill>
                          <a:schemeClr val="bg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2000" b="1" kern="100" dirty="0">
                          <a:solidFill>
                            <a:schemeClr val="bg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25</a:t>
                      </a:r>
                      <a:endParaRPr lang="ja-JP" sz="2000" b="1" kern="100" dirty="0">
                        <a:solidFill>
                          <a:schemeClr val="bg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2000" b="1" kern="100" dirty="0">
                          <a:solidFill>
                            <a:schemeClr val="bg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27</a:t>
                      </a:r>
                      <a:endParaRPr lang="ja-JP" sz="2000" b="1" kern="100" dirty="0">
                        <a:solidFill>
                          <a:schemeClr val="bg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2000" b="1" kern="100" dirty="0">
                          <a:solidFill>
                            <a:schemeClr val="bg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23</a:t>
                      </a:r>
                      <a:endParaRPr lang="ja-JP" sz="2000" b="1" kern="100" dirty="0">
                        <a:solidFill>
                          <a:schemeClr val="bg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2000" b="1" kern="100" dirty="0">
                          <a:solidFill>
                            <a:schemeClr val="bg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21</a:t>
                      </a:r>
                      <a:endParaRPr lang="ja-JP" sz="2000" b="1" kern="100" dirty="0">
                        <a:solidFill>
                          <a:schemeClr val="bg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44982">
                <a:tc>
                  <a:txBody>
                    <a:bodyPr/>
                    <a:lstStyle/>
                    <a:p>
                      <a:r>
                        <a:rPr lang="ja-JP" altLang="en-US" sz="2400" b="0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出  来  事</a:t>
                      </a:r>
                    </a:p>
                  </a:txBody>
                  <a:tcPr vert="eaVert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2400" b="0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　</a:t>
                      </a:r>
                      <a:r>
                        <a:rPr lang="ja-JP" altLang="en-US" sz="2400" b="0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会社創業・設立</a:t>
                      </a:r>
                      <a:endParaRPr lang="ja-JP" sz="2400" b="0" kern="10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vert="eaVert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altLang="en-US" sz="2400" b="0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黒字化</a:t>
                      </a:r>
                      <a:r>
                        <a:rPr lang="ja-JP" sz="2400" b="0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　</a:t>
                      </a:r>
                      <a:endParaRPr lang="ja-JP" sz="2400" b="0" kern="10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vert="eaVert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altLang="en-US" sz="2400" b="0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   </a:t>
                      </a:r>
                      <a:r>
                        <a:rPr lang="ja-JP" sz="2400" b="0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株式会社に改組</a:t>
                      </a:r>
                      <a:endParaRPr lang="ja-JP" sz="2400" b="0" kern="10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vert="eaVert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altLang="en-US" sz="2400" b="0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   </a:t>
                      </a:r>
                      <a:r>
                        <a:rPr lang="ja-JP" sz="2400" b="0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退社</a:t>
                      </a:r>
                      <a:r>
                        <a:rPr lang="ja-JP" altLang="en-US" sz="2400" b="0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、留学</a:t>
                      </a:r>
                      <a:endParaRPr lang="ja-JP" sz="2400" b="0" kern="10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vert="eaVert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altLang="ja-JP" sz="2400" b="0" kern="10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ja-JP" sz="2400" b="0" kern="10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vert="eaVert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altLang="en-US" sz="2400" b="0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ＣＳＬ入社</a:t>
                      </a:r>
                      <a:r>
                        <a:rPr lang="ja-JP" sz="2400" b="0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　</a:t>
                      </a:r>
                      <a:endParaRPr lang="ja-JP" sz="2400" b="0" kern="10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vert="eaVert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altLang="en-US" sz="2400" b="0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   </a:t>
                      </a:r>
                      <a:r>
                        <a:rPr lang="ja-JP" sz="2400" b="0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エースに再入社</a:t>
                      </a:r>
                      <a:r>
                        <a:rPr lang="ja-JP" altLang="en-US" sz="2400" b="0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、黒字化</a:t>
                      </a:r>
                      <a:endParaRPr lang="ja-JP" sz="2400" b="0" kern="10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vert="eaVert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altLang="en-US" sz="2400" b="0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   </a:t>
                      </a:r>
                      <a:r>
                        <a:rPr lang="ja-JP" sz="2400" b="0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同友会入会</a:t>
                      </a:r>
                      <a:r>
                        <a:rPr lang="en-US" sz="2400" b="0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 </a:t>
                      </a:r>
                      <a:endParaRPr lang="ja-JP" sz="2400" b="0" kern="10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vert="eaVert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400" b="0" kern="10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リーマンショック</a:t>
                      </a:r>
                      <a:endParaRPr lang="ja-JP" altLang="ja-JP" sz="2400" b="0" kern="10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vert="eaVert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000" b="0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セグメンテーション</a:t>
                      </a:r>
                      <a:r>
                        <a:rPr lang="ja-JP" altLang="en-US" sz="2400" b="0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・黒字化</a:t>
                      </a:r>
                      <a:endParaRPr lang="ja-JP" altLang="ja-JP" sz="2400" b="0" kern="10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vert="eaVert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ja-JP" sz="2800" b="1" kern="100" dirty="0">
                        <a:solidFill>
                          <a:srgbClr val="0070C0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vert="eaVert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altLang="en-US" sz="2400" b="0" kern="10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黒字化</a:t>
                      </a:r>
                      <a:endParaRPr lang="ja-JP" sz="2400" b="0" kern="10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vert="eaVert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ja-JP" sz="2400" b="1" kern="100" dirty="0">
                        <a:solidFill>
                          <a:srgbClr val="0070C0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vert="eaVert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400" b="0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経営指針をつくる会受講</a:t>
                      </a:r>
                      <a:endParaRPr lang="ja-JP" altLang="ja-JP" sz="2400" b="0" kern="10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vert="eaVert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400" b="0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経営指針をつくる会修了</a:t>
                      </a:r>
                      <a:endParaRPr lang="ja-JP" altLang="ja-JP" sz="2400" b="0" kern="10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vert="eaVert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altLang="en-US" sz="1800" b="0" kern="10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指針経営元年・ミツトヨ全国</a:t>
                      </a:r>
                      <a:r>
                        <a:rPr lang="en-US" altLang="ja-JP" sz="1800" b="0" kern="10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ja-JP" altLang="en-US" sz="1800" b="0" kern="10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位表彰</a:t>
                      </a:r>
                      <a:endParaRPr lang="en-US" altLang="ja-JP" sz="1800" b="0" kern="10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vert="eaVert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altLang="en-US" sz="2400" b="0" kern="10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日立産機・ＴＯＮＥ特約店</a:t>
                      </a:r>
                      <a:endParaRPr lang="ja-JP" sz="2400" b="0" kern="10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vert="eaVert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2400" b="0" kern="10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ja-JP" altLang="en-US" sz="2400" b="0" kern="10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年連続ヤフーから表彰</a:t>
                      </a:r>
                      <a:endParaRPr lang="ja-JP" sz="2400" b="0" kern="10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vert="eaVert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altLang="en-US" sz="2400" b="0" kern="10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ＫＯＫＩ・日東工器特約店</a:t>
                      </a:r>
                      <a:endParaRPr lang="ja-JP" sz="2400" b="0" kern="10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vert="eaVert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altLang="en-US" sz="2400" b="0" kern="10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三菱マテリアル特約店</a:t>
                      </a:r>
                      <a:endParaRPr lang="ja-JP" sz="2400" b="0" kern="10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vert="eaVert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altLang="en-US" sz="2400" b="0" kern="10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テストー特約店</a:t>
                      </a:r>
                      <a:endParaRPr lang="ja-JP" sz="2400" b="0" kern="10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vert="eaVert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altLang="en-US" sz="1600" b="0" kern="10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中村製作所特約店・ミツトヨ全国</a:t>
                      </a:r>
                      <a:r>
                        <a:rPr lang="en-US" altLang="ja-JP" sz="1600" b="0" kern="10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ja-JP" altLang="en-US" sz="1600" b="0" kern="10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位表彰</a:t>
                      </a:r>
                      <a:endParaRPr lang="ja-JP" sz="1600" b="0" kern="10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vert="eaVert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altLang="en-US" sz="2400" b="0" kern="10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新事務所・新規事業スタート</a:t>
                      </a:r>
                      <a:endParaRPr lang="ja-JP" sz="2400" b="0" kern="10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vert="eaVert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797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 dir="d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489" y="0"/>
            <a:ext cx="10750902" cy="6445956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8175" y="6158088"/>
            <a:ext cx="3202225" cy="603956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5102578" y="2452511"/>
            <a:ext cx="5802489" cy="41768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46848169"/>
      </p:ext>
    </p:extLst>
  </p:cSld>
  <p:clrMapOvr>
    <a:masterClrMapping/>
  </p:clrMapOvr>
  <p:transition spd="med">
    <p:pull/>
  </p:transition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6932" y="570693"/>
            <a:ext cx="5978136" cy="571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578147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5730898"/>
              </p:ext>
            </p:extLst>
          </p:nvPr>
        </p:nvGraphicFramePr>
        <p:xfrm>
          <a:off x="703385" y="492371"/>
          <a:ext cx="10832124" cy="3101083"/>
        </p:xfrm>
        <a:graphic>
          <a:graphicData uri="http://schemas.openxmlformats.org/drawingml/2006/table">
            <a:tbl>
              <a:tblPr firstRow="1" firstCol="1" bandRow="1"/>
              <a:tblGrid>
                <a:gridCol w="44463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711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51460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19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200" kern="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機　　　会</a:t>
                      </a:r>
                      <a:endParaRPr lang="ja-JP" sz="105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1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考察項目</a:t>
                      </a:r>
                      <a:endParaRPr lang="ja-JP" sz="105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2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脅　　　威</a:t>
                      </a:r>
                      <a:endParaRPr lang="ja-JP" sz="105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582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000" kern="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製造業顧客増、ＷＥＢ化、特約店制度</a:t>
                      </a:r>
                      <a:endParaRPr lang="ja-JP" sz="105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1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経営環境の変化</a:t>
                      </a:r>
                      <a:endParaRPr lang="ja-JP" sz="105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0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競争激化（特色をだせなければ淘汰）、ＷＥＢ化</a:t>
                      </a:r>
                      <a:endParaRPr lang="ja-JP" sz="105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582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  <a:latin typeface="ＭＳ 明朝" panose="02020609040205080304" pitchFamily="17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WEB</a:t>
                      </a:r>
                      <a:r>
                        <a:rPr lang="ja-JP" sz="10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販売増（ＥＣ化率がアメリカや中国より低い）ＦＡ化</a:t>
                      </a:r>
                      <a:endParaRPr lang="ja-JP" sz="105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100" kern="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業界の動向</a:t>
                      </a:r>
                      <a:endParaRPr lang="ja-JP" sz="105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0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メーカーや商社の直接販売、ＷＥＢ販売増、ホームセンターの台頭</a:t>
                      </a:r>
                      <a:endParaRPr lang="ja-JP" sz="105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582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000" kern="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省エネ関連法による買い替え需要（</a:t>
                      </a:r>
                      <a:r>
                        <a:rPr lang="en-US" sz="1000" kern="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IE3</a:t>
                      </a:r>
                      <a:r>
                        <a:rPr lang="ja-JP" sz="1000" kern="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モーター）</a:t>
                      </a:r>
                      <a:endParaRPr lang="ja-JP" sz="105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1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法律の改正</a:t>
                      </a:r>
                      <a:endParaRPr lang="ja-JP" sz="105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0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消費増税、同一労働同一賃金</a:t>
                      </a:r>
                      <a:endParaRPr lang="ja-JP" sz="105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4582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0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ライバル社の旗艦店の手薄感や高齢化</a:t>
                      </a:r>
                      <a:endParaRPr lang="ja-JP" sz="105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1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同業他社の動向</a:t>
                      </a:r>
                      <a:endParaRPr lang="ja-JP" sz="105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0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営業所増、営業ウーマン増</a:t>
                      </a:r>
                      <a:endParaRPr lang="ja-JP" sz="105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4582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  <a:latin typeface="ＭＳ 明朝" panose="02020609040205080304" pitchFamily="17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WEB</a:t>
                      </a:r>
                      <a:r>
                        <a:rPr lang="ja-JP" sz="1000" kern="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購入増加、製造業顧客の増加、海外マーケット</a:t>
                      </a:r>
                      <a:endParaRPr lang="ja-JP" sz="105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1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顧客の変化</a:t>
                      </a:r>
                      <a:endParaRPr lang="ja-JP" sz="105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000" kern="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人口減少、デフレ</a:t>
                      </a:r>
                      <a:endParaRPr lang="ja-JP" sz="105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1702239"/>
              </p:ext>
            </p:extLst>
          </p:nvPr>
        </p:nvGraphicFramePr>
        <p:xfrm>
          <a:off x="703385" y="3763104"/>
          <a:ext cx="10832124" cy="2989386"/>
        </p:xfrm>
        <a:graphic>
          <a:graphicData uri="http://schemas.openxmlformats.org/drawingml/2006/table">
            <a:tbl>
              <a:tblPr firstRow="1" firstCol="1" bandRow="1"/>
              <a:tblGrid>
                <a:gridCol w="44463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711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51460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75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200" kern="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強　　　み</a:t>
                      </a:r>
                      <a:endParaRPr lang="ja-JP" sz="105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1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考察項目</a:t>
                      </a:r>
                      <a:endParaRPr lang="ja-JP" sz="105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2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弱　　　み</a:t>
                      </a:r>
                      <a:endParaRPr lang="ja-JP" sz="105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237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000" kern="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チャレンジ精神旺盛。根気強い。根性。</a:t>
                      </a:r>
                      <a:endParaRPr lang="ja-JP" sz="105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100" kern="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経営者</a:t>
                      </a:r>
                      <a:endParaRPr lang="ja-JP" sz="105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0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信用、不器用。</a:t>
                      </a:r>
                      <a:endParaRPr lang="ja-JP" sz="105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2237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0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仲が良い。ＥＳが高い。女性の活躍。従業員が若い</a:t>
                      </a:r>
                      <a:endParaRPr lang="ja-JP" sz="105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1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人・組織</a:t>
                      </a:r>
                      <a:endParaRPr lang="ja-JP" sz="105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0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経験が浅めの従業員が多い。スキル不足</a:t>
                      </a:r>
                      <a:endParaRPr lang="ja-JP" sz="105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2237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0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測定機器。小回りがきく</a:t>
                      </a:r>
                      <a:endParaRPr lang="ja-JP" sz="105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1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販売</a:t>
                      </a:r>
                      <a:endParaRPr lang="ja-JP" sz="105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0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営業人員が少ない、経験が浅い。</a:t>
                      </a:r>
                      <a:endParaRPr lang="ja-JP" sz="105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2237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0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小回りがきく。頼みやすさ。</a:t>
                      </a:r>
                      <a:endParaRPr lang="ja-JP" sz="105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1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商品、サービス</a:t>
                      </a:r>
                      <a:endParaRPr lang="ja-JP" sz="105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0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商品知識の不足（問題解決能力）</a:t>
                      </a:r>
                      <a:endParaRPr lang="ja-JP" sz="105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2237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0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支払いはすべて現金で。財務内容良し。実質無借金経営</a:t>
                      </a:r>
                      <a:endParaRPr lang="ja-JP" sz="105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1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財　務</a:t>
                      </a:r>
                      <a:endParaRPr lang="ja-JP" sz="105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000" kern="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受け取り手形、クレジット払い</a:t>
                      </a:r>
                      <a:endParaRPr lang="ja-JP" sz="105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5" name="正方形/長方形 4"/>
          <p:cNvSpPr/>
          <p:nvPr/>
        </p:nvSpPr>
        <p:spPr>
          <a:xfrm>
            <a:off x="0" y="38214"/>
            <a:ext cx="2792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b="1" dirty="0">
                <a:ea typeface="ＭＳ 明朝" panose="02020609040205080304" pitchFamily="17" charset="-128"/>
                <a:cs typeface="Times New Roman" panose="02020603050405020304" pitchFamily="18" charset="0"/>
              </a:rPr>
              <a:t>５</a:t>
            </a:r>
            <a:r>
              <a:rPr lang="en-US" altLang="ja-JP" b="1" dirty="0">
                <a:ea typeface="ＭＳ 明朝" panose="02020609040205080304" pitchFamily="17" charset="-128"/>
                <a:cs typeface="Times New Roman" panose="02020603050405020304" pitchFamily="18" charset="0"/>
              </a:rPr>
              <a:t>.</a:t>
            </a:r>
            <a:r>
              <a:rPr lang="ja-JP" altLang="ja-JP" b="1" dirty="0">
                <a:ea typeface="ＭＳ 明朝" panose="02020609040205080304" pitchFamily="17" charset="-128"/>
                <a:cs typeface="Times New Roman" panose="02020603050405020304" pitchFamily="18" charset="0"/>
              </a:rPr>
              <a:t>自社事業分析</a:t>
            </a:r>
            <a:r>
              <a:rPr lang="ja-JP" altLang="en-US" b="1" dirty="0">
                <a:ea typeface="ＭＳ 明朝" panose="02020609040205080304" pitchFamily="17" charset="-128"/>
                <a:cs typeface="Times New Roman" panose="02020603050405020304" pitchFamily="18" charset="0"/>
              </a:rPr>
              <a:t>  </a:t>
            </a:r>
            <a:r>
              <a:rPr lang="ja-JP" altLang="ja-JP" b="1" dirty="0">
                <a:ea typeface="ＭＳ 明朝" panose="02020609040205080304" pitchFamily="17" charset="-128"/>
                <a:cs typeface="Times New Roman" panose="02020603050405020304" pitchFamily="18" charset="0"/>
              </a:rPr>
              <a:t>シート</a:t>
            </a:r>
            <a:r>
              <a:rPr lang="en-US" altLang="ja-JP" b="1" dirty="0">
                <a:ea typeface="ＭＳ 明朝" panose="02020609040205080304" pitchFamily="17" charset="-128"/>
                <a:cs typeface="Times New Roman" panose="02020603050405020304" pitchFamily="18" charset="0"/>
              </a:rPr>
              <a:t>1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03567465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5734309"/>
              </p:ext>
            </p:extLst>
          </p:nvPr>
        </p:nvGraphicFramePr>
        <p:xfrm>
          <a:off x="0" y="-1"/>
          <a:ext cx="12191999" cy="43159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598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5515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58851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58851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89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400" kern="0" dirty="0">
                          <a:effectLst/>
                        </a:rPr>
                        <a:t>項目</a:t>
                      </a:r>
                      <a:endParaRPr lang="ja-JP" sz="12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400" kern="0" dirty="0">
                          <a:effectLst/>
                        </a:rPr>
                        <a:t>内容</a:t>
                      </a:r>
                      <a:endParaRPr lang="ja-JP" sz="12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400" kern="0" dirty="0">
                          <a:effectLst/>
                        </a:rPr>
                        <a:t>今現在の動向</a:t>
                      </a:r>
                      <a:endParaRPr lang="ja-JP" sz="12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3</a:t>
                      </a:r>
                      <a:r>
                        <a:rPr lang="ja-JP" sz="1400" kern="0" dirty="0">
                          <a:effectLst/>
                        </a:rPr>
                        <a:t>年後、</a:t>
                      </a:r>
                      <a:r>
                        <a:rPr lang="en-US" sz="1400" kern="0" dirty="0">
                          <a:effectLst/>
                        </a:rPr>
                        <a:t>5</a:t>
                      </a:r>
                      <a:r>
                        <a:rPr lang="ja-JP" sz="1400" kern="0" dirty="0">
                          <a:effectLst/>
                        </a:rPr>
                        <a:t>年後の動向</a:t>
                      </a:r>
                      <a:endParaRPr lang="ja-JP" sz="1200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050" kern="0" dirty="0">
                          <a:effectLst/>
                        </a:rPr>
                        <a:t>（どうなっていたいか、どうなっていると予測できるか）</a:t>
                      </a:r>
                      <a:endParaRPr lang="ja-JP" sz="12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754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600" kern="0" dirty="0">
                          <a:effectLst/>
                        </a:rPr>
                        <a:t>市　場</a:t>
                      </a:r>
                      <a:endParaRPr lang="ja-JP" sz="12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400" kern="0" dirty="0">
                          <a:effectLst/>
                        </a:rPr>
                        <a:t>市場規模、成長性</a:t>
                      </a:r>
                      <a:endParaRPr lang="en-US" altLang="ja-JP" sz="1400" kern="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400" kern="0" dirty="0">
                          <a:effectLst/>
                        </a:rPr>
                        <a:t>の変化動向</a:t>
                      </a:r>
                      <a:endParaRPr lang="ja-JP" sz="1600" kern="1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400" kern="0" dirty="0">
                          <a:effectLst/>
                        </a:rPr>
                        <a:t>商品価格の変化動向</a:t>
                      </a:r>
                      <a:endParaRPr lang="ja-JP" sz="1600" kern="1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400" kern="0" dirty="0">
                          <a:effectLst/>
                        </a:rPr>
                        <a:t>規制緩和の動向</a:t>
                      </a:r>
                      <a:endParaRPr lang="ja-JP" sz="1600" kern="1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400" kern="0" dirty="0">
                          <a:effectLst/>
                        </a:rPr>
                        <a:t>など</a:t>
                      </a:r>
                      <a:endParaRPr lang="ja-JP" sz="16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600" kern="0" dirty="0">
                          <a:effectLst/>
                        </a:rPr>
                        <a:t>全体的に仕入れ価格上昇傾向</a:t>
                      </a:r>
                      <a:endParaRPr lang="ja-JP" sz="1400" kern="1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600" kern="0" dirty="0">
                          <a:effectLst/>
                        </a:rPr>
                        <a:t>値上げのメーカーが多数あり</a:t>
                      </a:r>
                      <a:endParaRPr lang="ja-JP" sz="1400" kern="1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600" kern="0" dirty="0">
                          <a:effectLst/>
                        </a:rPr>
                        <a:t>ホームセンターの在庫充実やメーカー直販、</a:t>
                      </a:r>
                      <a:endParaRPr lang="ja-JP" sz="1400" kern="1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600" kern="0" dirty="0">
                          <a:effectLst/>
                        </a:rPr>
                        <a:t>ネット販売業者が増えてきている</a:t>
                      </a:r>
                      <a:endParaRPr lang="ja-JP" sz="14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600" kern="0" dirty="0">
                          <a:effectLst/>
                        </a:rPr>
                        <a:t>国内外広範囲にマーケットを拡げていく</a:t>
                      </a:r>
                      <a:endParaRPr lang="ja-JP" sz="1400" kern="1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Web</a:t>
                      </a:r>
                      <a:r>
                        <a:rPr lang="ja-JP" sz="1600" kern="0" dirty="0" err="1">
                          <a:effectLst/>
                        </a:rPr>
                        <a:t>での</a:t>
                      </a:r>
                      <a:r>
                        <a:rPr lang="ja-JP" sz="1600" kern="0" dirty="0">
                          <a:effectLst/>
                        </a:rPr>
                        <a:t>販売が増える。もっとボーダーレスに</a:t>
                      </a:r>
                      <a:endParaRPr lang="ja-JP" sz="1400" kern="1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600" kern="0" dirty="0">
                          <a:effectLst/>
                        </a:rPr>
                        <a:t>対面販売増加（提案力・営業力）</a:t>
                      </a:r>
                      <a:endParaRPr lang="ja-JP" sz="1400" kern="1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600" kern="100" dirty="0">
                          <a:effectLst/>
                        </a:rPr>
                        <a:t>仕入価格高騰を営業力でカバー</a:t>
                      </a:r>
                      <a:endParaRPr lang="ja-JP" sz="1400" kern="1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 </a:t>
                      </a:r>
                      <a:endParaRPr lang="ja-JP" sz="14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754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600" kern="0">
                          <a:effectLst/>
                        </a:rPr>
                        <a:t>顧　客</a:t>
                      </a:r>
                      <a:endParaRPr lang="ja-JP" sz="120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400" kern="0" dirty="0">
                          <a:effectLst/>
                        </a:rPr>
                        <a:t>ユーザ・ニーズの</a:t>
                      </a:r>
                      <a:endParaRPr lang="en-US" altLang="ja-JP" sz="1400" kern="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400" kern="0" dirty="0">
                          <a:effectLst/>
                        </a:rPr>
                        <a:t>変化動向</a:t>
                      </a:r>
                      <a:endParaRPr lang="ja-JP" sz="16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600" kern="0" dirty="0">
                          <a:effectLst/>
                        </a:rPr>
                        <a:t>早い・安い・在庫</a:t>
                      </a:r>
                      <a:endParaRPr lang="ja-JP" sz="14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600" kern="0" dirty="0">
                          <a:effectLst/>
                        </a:rPr>
                        <a:t>効率・スピード</a:t>
                      </a:r>
                      <a:endParaRPr lang="ja-JP" sz="1400" kern="1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600" kern="0" dirty="0">
                          <a:effectLst/>
                        </a:rPr>
                        <a:t>・</a:t>
                      </a:r>
                      <a:r>
                        <a:rPr lang="en-US" sz="1600" kern="0" dirty="0">
                          <a:effectLst/>
                        </a:rPr>
                        <a:t>AI</a:t>
                      </a:r>
                      <a:r>
                        <a:rPr lang="ja-JP" sz="1600" kern="0" dirty="0" err="1">
                          <a:effectLst/>
                        </a:rPr>
                        <a:t>、</a:t>
                      </a:r>
                      <a:r>
                        <a:rPr lang="ja-JP" sz="1600" kern="0" dirty="0">
                          <a:effectLst/>
                        </a:rPr>
                        <a:t>ロボット、省力機器、</a:t>
                      </a:r>
                      <a:r>
                        <a:rPr lang="en-US" sz="1600" kern="0" dirty="0">
                          <a:effectLst/>
                        </a:rPr>
                        <a:t>FA</a:t>
                      </a:r>
                      <a:r>
                        <a:rPr lang="ja-JP" sz="1600" kern="0" dirty="0">
                          <a:effectLst/>
                        </a:rPr>
                        <a:t>化</a:t>
                      </a:r>
                      <a:endParaRPr lang="ja-JP" sz="1400" kern="1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600" kern="0" dirty="0">
                          <a:effectLst/>
                        </a:rPr>
                        <a:t>・</a:t>
                      </a:r>
                      <a:r>
                        <a:rPr lang="en-US" sz="1600" kern="0" dirty="0">
                          <a:effectLst/>
                        </a:rPr>
                        <a:t>WEB</a:t>
                      </a:r>
                      <a:r>
                        <a:rPr lang="ja-JP" sz="1600" kern="0" dirty="0" err="1">
                          <a:effectLst/>
                        </a:rPr>
                        <a:t>での購</a:t>
                      </a:r>
                      <a:r>
                        <a:rPr lang="ja-JP" sz="1600" kern="0" dirty="0">
                          <a:effectLst/>
                        </a:rPr>
                        <a:t>入がどんどん増える（ＥＣ化）</a:t>
                      </a:r>
                      <a:endParaRPr lang="ja-JP" sz="1400" kern="1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600" kern="0" dirty="0">
                          <a:effectLst/>
                        </a:rPr>
                        <a:t>・問題を解決できる能力</a:t>
                      </a:r>
                      <a:endParaRPr lang="ja-JP" sz="14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754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600" kern="0">
                          <a:effectLst/>
                        </a:rPr>
                        <a:t>競争相手</a:t>
                      </a:r>
                      <a:endParaRPr lang="ja-JP" sz="120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400" kern="0" dirty="0">
                          <a:effectLst/>
                        </a:rPr>
                        <a:t>競争相手の戦略、行動、財務状況等の変化動向</a:t>
                      </a:r>
                      <a:endParaRPr lang="ja-JP" sz="1600" kern="1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400" kern="0" dirty="0">
                          <a:effectLst/>
                        </a:rPr>
                        <a:t>新規参入や撤退の動向</a:t>
                      </a:r>
                      <a:endParaRPr lang="ja-JP" sz="16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600" kern="0" dirty="0">
                          <a:effectLst/>
                        </a:rPr>
                        <a:t>国内外にブランチを増やしている</a:t>
                      </a:r>
                      <a:endParaRPr lang="ja-JP" sz="1400" kern="1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600" kern="0" dirty="0">
                          <a:effectLst/>
                        </a:rPr>
                        <a:t>メーカーや商社の直販が増えてきている</a:t>
                      </a:r>
                      <a:endParaRPr lang="ja-JP" sz="1400" kern="1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600" kern="0" dirty="0">
                          <a:effectLst/>
                        </a:rPr>
                        <a:t>ホームセンターで工具等在庫を拡充、現場仕事向け</a:t>
                      </a:r>
                      <a:endParaRPr lang="ja-JP" sz="1400" kern="1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600" kern="0" dirty="0">
                          <a:effectLst/>
                        </a:rPr>
                        <a:t>製造業の顧客の要望は充足できていない。</a:t>
                      </a:r>
                      <a:endParaRPr lang="ja-JP" sz="14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600" kern="0" dirty="0">
                          <a:effectLst/>
                        </a:rPr>
                        <a:t>外資との戦い（</a:t>
                      </a:r>
                      <a:r>
                        <a:rPr lang="en-US" sz="1600" kern="0" dirty="0">
                          <a:effectLst/>
                        </a:rPr>
                        <a:t>Amazon</a:t>
                      </a:r>
                      <a:r>
                        <a:rPr lang="ja-JP" sz="1600" kern="0" dirty="0">
                          <a:effectLst/>
                        </a:rPr>
                        <a:t>や異業種）</a:t>
                      </a:r>
                      <a:endParaRPr lang="ja-JP" sz="1400" kern="1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600" kern="0" dirty="0">
                          <a:effectLst/>
                        </a:rPr>
                        <a:t>人口減少問題。</a:t>
                      </a:r>
                      <a:r>
                        <a:rPr lang="en-US" sz="1600" kern="0" dirty="0">
                          <a:effectLst/>
                        </a:rPr>
                        <a:t>ES</a:t>
                      </a:r>
                      <a:r>
                        <a:rPr lang="ja-JP" sz="1600" kern="0" dirty="0">
                          <a:effectLst/>
                        </a:rPr>
                        <a:t>の低い企業は、人材不足に</a:t>
                      </a:r>
                      <a:endParaRPr lang="ja-JP" sz="1400" kern="1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600" kern="0" dirty="0">
                          <a:effectLst/>
                        </a:rPr>
                        <a:t>もっと女性と外国人の力が必要になってくる</a:t>
                      </a:r>
                      <a:endParaRPr lang="ja-JP" sz="1400" kern="1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600" kern="0" dirty="0">
                          <a:effectLst/>
                        </a:rPr>
                        <a:t>国外にマーケットも拡がっていく</a:t>
                      </a:r>
                      <a:endParaRPr lang="ja-JP" sz="1400" kern="1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600" kern="0" dirty="0">
                          <a:effectLst/>
                        </a:rPr>
                        <a:t>ＥＣ化</a:t>
                      </a:r>
                      <a:endParaRPr lang="ja-JP" sz="14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" name="AutoShape 1"/>
          <p:cNvSpPr>
            <a:spLocks noChangeArrowheads="1"/>
          </p:cNvSpPr>
          <p:nvPr/>
        </p:nvSpPr>
        <p:spPr bwMode="auto">
          <a:xfrm>
            <a:off x="5748336" y="4415600"/>
            <a:ext cx="695325" cy="266700"/>
          </a:xfrm>
          <a:prstGeom prst="downArrow">
            <a:avLst>
              <a:gd name="adj1" fmla="val 49954"/>
              <a:gd name="adj2" fmla="val 57144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 wrap="square" lIns="74295" tIns="8890" rIns="74295" bIns="889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5053528"/>
              </p:ext>
            </p:extLst>
          </p:nvPr>
        </p:nvGraphicFramePr>
        <p:xfrm>
          <a:off x="0" y="4781931"/>
          <a:ext cx="12192000" cy="20760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2964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76235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401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400" kern="0" dirty="0">
                          <a:effectLst/>
                        </a:rPr>
                        <a:t>事業ドメイン</a:t>
                      </a:r>
                      <a:endParaRPr lang="ja-JP" sz="12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400" kern="0">
                          <a:effectLst/>
                        </a:rPr>
                        <a:t>どのような顧客のどのようなニーズに向けてどのような強みに基づいた商品（サービス）を展開するのか</a:t>
                      </a:r>
                      <a:endParaRPr lang="ja-JP" sz="120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8633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ea"/>
                        <a:buAutoNum type="circleNumDbPlain"/>
                      </a:pPr>
                      <a:r>
                        <a:rPr lang="ja-JP" sz="1400" kern="0" dirty="0">
                          <a:effectLst/>
                        </a:rPr>
                        <a:t>誰に（顧客、市場）</a:t>
                      </a:r>
                      <a:endParaRPr lang="ja-JP" sz="12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 </a:t>
                      </a:r>
                      <a:endParaRPr lang="ja-JP" sz="1200" kern="1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400" kern="0" dirty="0">
                          <a:effectLst/>
                        </a:rPr>
                        <a:t>①製造業のお客様</a:t>
                      </a:r>
                      <a:r>
                        <a:rPr lang="ja-JP" sz="1100" dirty="0">
                          <a:effectLst/>
                        </a:rPr>
                        <a:t> </a:t>
                      </a:r>
                      <a:r>
                        <a:rPr lang="en-US" sz="1400" kern="0" dirty="0">
                          <a:effectLst/>
                        </a:rPr>
                        <a:t> </a:t>
                      </a:r>
                      <a:endParaRPr lang="ja-JP" sz="1200" kern="1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100" dirty="0">
                          <a:effectLst/>
                        </a:rPr>
                        <a:t/>
                      </a:r>
                      <a:br>
                        <a:rPr lang="ja-JP" sz="1100" dirty="0">
                          <a:effectLst/>
                        </a:rPr>
                      </a:br>
                      <a:r>
                        <a:rPr lang="ja-JP" sz="1400" kern="0" dirty="0">
                          <a:effectLst/>
                        </a:rPr>
                        <a:t>②現場での様々な問題・</a:t>
                      </a:r>
                      <a:r>
                        <a:rPr lang="ja-JP" sz="1400" kern="0" dirty="0" err="1">
                          <a:effectLst/>
                        </a:rPr>
                        <a:t>お</a:t>
                      </a:r>
                      <a:r>
                        <a:rPr lang="ja-JP" sz="1400" kern="0" dirty="0">
                          <a:effectLst/>
                        </a:rPr>
                        <a:t>困りごとを</a:t>
                      </a:r>
                      <a:endParaRPr lang="ja-JP" sz="1200" kern="1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 </a:t>
                      </a:r>
                      <a:endParaRPr lang="ja-JP" sz="1200" kern="1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400" kern="0" dirty="0">
                          <a:effectLst/>
                        </a:rPr>
                        <a:t>③スピーディー且つ確実に問題解決していく</a:t>
                      </a:r>
                      <a:endParaRPr lang="ja-JP" sz="1200" kern="1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 </a:t>
                      </a:r>
                      <a:endParaRPr lang="ja-JP" sz="12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8633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ea"/>
                        <a:buAutoNum type="circleNumDbPlain"/>
                      </a:pPr>
                      <a:r>
                        <a:rPr lang="ja-JP" sz="1400" kern="0" dirty="0">
                          <a:effectLst/>
                        </a:rPr>
                        <a:t>何を（ニーズに対する商品、サービス）</a:t>
                      </a:r>
                      <a:endParaRPr lang="ja-JP" sz="12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8633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ea"/>
                        <a:buAutoNum type="circleNumDbPlain"/>
                      </a:pPr>
                      <a:r>
                        <a:rPr lang="ja-JP" sz="1400" kern="0" dirty="0">
                          <a:effectLst/>
                        </a:rPr>
                        <a:t>どのように（アプローチ方法）</a:t>
                      </a:r>
                      <a:endParaRPr lang="ja-JP" sz="12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6219063" y="5461126"/>
            <a:ext cx="976312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74295" tIns="8890" rIns="74295" bIns="889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7291450" y="5334919"/>
            <a:ext cx="3013075" cy="738188"/>
          </a:xfrm>
          <a:prstGeom prst="flowChartAlternateProcess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74295" tIns="8890" rIns="74295" bIns="889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36379202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表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8160560"/>
              </p:ext>
            </p:extLst>
          </p:nvPr>
        </p:nvGraphicFramePr>
        <p:xfrm>
          <a:off x="2990068" y="127012"/>
          <a:ext cx="6352540" cy="1488440"/>
        </p:xfrm>
        <a:graphic>
          <a:graphicData uri="http://schemas.openxmlformats.org/drawingml/2006/table">
            <a:tbl>
              <a:tblPr/>
              <a:tblGrid>
                <a:gridCol w="63525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442085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ja-JP" sz="12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経　営　理　念</a:t>
                      </a:r>
                      <a:endParaRPr lang="ja-JP" sz="105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1200" b="1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ＭＳ 明朝" panose="02020609040205080304" pitchFamily="17" charset="-128"/>
                        </a:rPr>
                        <a:t>エース産業機器は、私達に関わるすべての人々の幸せを追求することを使命とし、</a:t>
                      </a:r>
                      <a:endParaRPr lang="ja-JP" sz="105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indent="153035"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ja-JP" sz="1200" b="1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一、常に考え、行動し、お客様へ『最高のサービス』をお届けし続けます。</a:t>
                      </a:r>
                      <a:endParaRPr lang="ja-JP" sz="105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indent="153035"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ja-JP" sz="1200" b="1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一、常に変化し続け、『ものづくりの発展』に必要とされる企業になります。</a:t>
                      </a:r>
                      <a:endParaRPr lang="ja-JP" sz="105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indent="153035"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ja-JP" sz="1200" b="1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一、社会・自然環境に対し、『感謝の心』を持ち、永続的に大切に致します。</a:t>
                      </a:r>
                      <a:endParaRPr lang="ja-JP" sz="105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marL="439420" indent="-306070" algn="just">
                        <a:spcAft>
                          <a:spcPts val="0"/>
                        </a:spcAft>
                      </a:pPr>
                      <a:r>
                        <a:rPr lang="ja-JP" sz="1200" b="1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一、一人ひとりがやりがいを感じ、『自己実現』の為に最大限成長できる笑顔の</a:t>
                      </a:r>
                      <a:endParaRPr lang="ja-JP" sz="105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marL="400050" algn="just">
                        <a:spcAft>
                          <a:spcPts val="0"/>
                        </a:spcAft>
                      </a:pPr>
                      <a:r>
                        <a:rPr lang="ja-JP" sz="1200" b="1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絶えない企業に致します。</a:t>
                      </a:r>
                      <a:endParaRPr lang="ja-JP" sz="105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7" name="表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7424403"/>
              </p:ext>
            </p:extLst>
          </p:nvPr>
        </p:nvGraphicFramePr>
        <p:xfrm>
          <a:off x="3007655" y="1972334"/>
          <a:ext cx="6352540" cy="998220"/>
        </p:xfrm>
        <a:graphic>
          <a:graphicData uri="http://schemas.openxmlformats.org/drawingml/2006/table">
            <a:tbl>
              <a:tblPr/>
              <a:tblGrid>
                <a:gridCol w="63525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1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企業の環境保全責任</a:t>
                      </a:r>
                      <a:endParaRPr lang="ja-JP" sz="105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ＭＳ 明朝" panose="02020609040205080304" pitchFamily="17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ja-JP" sz="105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1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地球があっての、私達や企業。私達や企業</a:t>
                      </a:r>
                      <a:r>
                        <a:rPr lang="en-US" sz="11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ja-JP" sz="11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子孫がこれからも存続する為には、環境保全が必須である。</a:t>
                      </a:r>
                      <a:endParaRPr lang="ja-JP" sz="105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1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感謝の心を持ち、永続的に地球環境を大事にすることが重要。しっかり次世代に残す。</a:t>
                      </a:r>
                      <a:endParaRPr lang="ja-JP" sz="105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05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永続的に実行する為に、理念がいる。私がいなくても実行できる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</a:rPr>
                        <a:t>環境の為に出来ることを考え、実行していく。言行一致。</a:t>
                      </a:r>
                      <a:r>
                        <a:rPr lang="ja-JP" sz="1000" dirty="0"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ja-JP" sz="11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また、永続的に実行する。</a:t>
                      </a:r>
                      <a:endParaRPr lang="ja-JP" sz="105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9" name="表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363733"/>
              </p:ext>
            </p:extLst>
          </p:nvPr>
        </p:nvGraphicFramePr>
        <p:xfrm>
          <a:off x="2990070" y="3045269"/>
          <a:ext cx="6352540" cy="893689"/>
        </p:xfrm>
        <a:graphic>
          <a:graphicData uri="http://schemas.openxmlformats.org/drawingml/2006/table">
            <a:tbl>
              <a:tblPr/>
              <a:tblGrid>
                <a:gridCol w="63525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89368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1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地域社会への貢献</a:t>
                      </a:r>
                      <a:endParaRPr lang="ja-JP" sz="105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ＭＳ 明朝" panose="02020609040205080304" pitchFamily="17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ja-JP" sz="11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まず、一番大切なことは、感謝の気持ちを持ち続けること。人間は感謝ができる唯一の生命だと</a:t>
                      </a:r>
                      <a:endParaRPr lang="ja-JP" sz="105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1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言われている。（感謝と他者の喜びを自分の喜びにできる。他の霊長類にはない）</a:t>
                      </a:r>
                      <a:endParaRPr lang="ja-JP" sz="105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marL="279400" indent="-279400" algn="just">
                        <a:spcAft>
                          <a:spcPts val="0"/>
                        </a:spcAft>
                      </a:pPr>
                      <a:r>
                        <a:rPr lang="ja-JP" sz="11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地域より雇用を継続的に創出し続ける。（毎年</a:t>
                      </a:r>
                      <a:r>
                        <a:rPr lang="en-US" sz="11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ja-JP" sz="11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人以上の雇用増）</a:t>
                      </a:r>
                      <a:endParaRPr lang="ja-JP" sz="105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marL="279400" indent="-279400" algn="just">
                        <a:spcAft>
                          <a:spcPts val="0"/>
                        </a:spcAft>
                      </a:pPr>
                      <a:r>
                        <a:rPr lang="ja-JP" sz="11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地域社会への参加。（地域清掃活動、祭り、行事他）</a:t>
                      </a:r>
                      <a:r>
                        <a:rPr lang="en-US" sz="1100" kern="100" dirty="0">
                          <a:effectLst/>
                          <a:latin typeface="ＭＳ 明朝" panose="02020609040205080304" pitchFamily="17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ja-JP" sz="105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0" name="表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0299925"/>
              </p:ext>
            </p:extLst>
          </p:nvPr>
        </p:nvGraphicFramePr>
        <p:xfrm>
          <a:off x="2990070" y="4039394"/>
          <a:ext cx="6352540" cy="670560"/>
        </p:xfrm>
        <a:graphic>
          <a:graphicData uri="http://schemas.openxmlformats.org/drawingml/2006/table">
            <a:tbl>
              <a:tblPr/>
              <a:tblGrid>
                <a:gridCol w="63525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1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働きがいのある会社づくり（社員の幸福追求）</a:t>
                      </a:r>
                      <a:endParaRPr lang="ja-JP" sz="105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ＭＳ 明朝" panose="02020609040205080304" pitchFamily="17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ja-JP" sz="11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心と体（健康）の充実、ワークライフバランス（目標管理と達成、ジョブローテーション）</a:t>
                      </a:r>
                      <a:endParaRPr lang="ja-JP" sz="105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1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年間休日を増やし、有給休暇も取りやすくする。誕生日有給休暇取得</a:t>
                      </a:r>
                      <a:endParaRPr lang="ja-JP" sz="105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1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目標を社内掲示し、皆で共有する。目標の振り返りも必ず行う。（個人面談、営業会議、朝礼）</a:t>
                      </a:r>
                      <a:endParaRPr lang="ja-JP" sz="105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1" name="表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9205947"/>
              </p:ext>
            </p:extLst>
          </p:nvPr>
        </p:nvGraphicFramePr>
        <p:xfrm>
          <a:off x="2972485" y="4809015"/>
          <a:ext cx="6352540" cy="502920"/>
        </p:xfrm>
        <a:graphic>
          <a:graphicData uri="http://schemas.openxmlformats.org/drawingml/2006/table">
            <a:tbl>
              <a:tblPr/>
              <a:tblGrid>
                <a:gridCol w="63525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1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商・製品（サービス）市場創造に関する方針</a:t>
                      </a:r>
                      <a:r>
                        <a:rPr lang="en-US" sz="1100" kern="100" dirty="0">
                          <a:effectLst/>
                          <a:latin typeface="ＭＳ 明朝" panose="02020609040205080304" pitchFamily="17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ja-JP" sz="105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1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お客様の</a:t>
                      </a:r>
                      <a:r>
                        <a:rPr lang="ja-JP" sz="1100" kern="100" dirty="0" err="1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お</a:t>
                      </a:r>
                      <a:r>
                        <a:rPr lang="ja-JP" sz="11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困りごとを解決する。問題解決能力の向上。</a:t>
                      </a:r>
                      <a:endParaRPr lang="ja-JP" sz="105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1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お客様へ商品だけでなく、最適な情報もしっかりお届けする。（カタログ、セール、新商品）</a:t>
                      </a:r>
                      <a:endParaRPr lang="ja-JP" sz="105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2" name="表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5466164"/>
              </p:ext>
            </p:extLst>
          </p:nvPr>
        </p:nvGraphicFramePr>
        <p:xfrm>
          <a:off x="2954900" y="5430810"/>
          <a:ext cx="6352540" cy="1216175"/>
        </p:xfrm>
        <a:graphic>
          <a:graphicData uri="http://schemas.openxmlformats.org/drawingml/2006/table">
            <a:tbl>
              <a:tblPr/>
              <a:tblGrid>
                <a:gridCol w="63525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2161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1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業績向上・財務強化・営業に関する方針と目標</a:t>
                      </a:r>
                      <a:endParaRPr lang="ja-JP" sz="105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ＭＳ 明朝" panose="02020609040205080304" pitchFamily="17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ja-JP" sz="105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1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特約店数を増やし、利益率を改善する。</a:t>
                      </a:r>
                      <a:endParaRPr lang="ja-JP" sz="105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1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メーカー勉強会を開催し、商品知識をもっと深める。</a:t>
                      </a:r>
                      <a:endParaRPr lang="ja-JP" sz="105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1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ＦＡ化の勉強会を早期に開催し、提案営業強化</a:t>
                      </a:r>
                      <a:endParaRPr lang="ja-JP" sz="105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1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新規開拓をし、商圏を広げていく（滋賀県南部）</a:t>
                      </a:r>
                      <a:endParaRPr lang="ja-JP" sz="105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1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対面販売と</a:t>
                      </a:r>
                      <a:r>
                        <a:rPr lang="en-US" sz="11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WEB</a:t>
                      </a:r>
                      <a:r>
                        <a:rPr lang="ja-JP" sz="11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販売強化（昨対ＭＱ１０％ＵＰ）</a:t>
                      </a:r>
                      <a:endParaRPr lang="ja-JP" sz="105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23" name="AutoShape 9"/>
          <p:cNvSpPr>
            <a:spLocks noChangeArrowheads="1"/>
          </p:cNvSpPr>
          <p:nvPr/>
        </p:nvSpPr>
        <p:spPr bwMode="auto">
          <a:xfrm>
            <a:off x="5897807" y="1673120"/>
            <a:ext cx="466725" cy="206375"/>
          </a:xfrm>
          <a:prstGeom prst="upDownArrow">
            <a:avLst>
              <a:gd name="adj1" fmla="val 50000"/>
              <a:gd name="adj2" fmla="val 2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74295" tIns="8890" rIns="74295" bIns="889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4" name="正方形/長方形 23"/>
          <p:cNvSpPr/>
          <p:nvPr/>
        </p:nvSpPr>
        <p:spPr>
          <a:xfrm>
            <a:off x="119503" y="127012"/>
            <a:ext cx="20704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0335" algn="ctr">
              <a:spcAft>
                <a:spcPts val="0"/>
              </a:spcAft>
            </a:pPr>
            <a:r>
              <a:rPr lang="ja-JP" altLang="en-US" b="1" dirty="0"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⑥</a:t>
            </a:r>
            <a:r>
              <a:rPr lang="en-US" altLang="ja-JP" b="1" dirty="0"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3</a:t>
            </a:r>
            <a:r>
              <a:rPr lang="ja-JP" altLang="ja-JP" b="1" dirty="0"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か年経営方針</a:t>
            </a:r>
            <a:endParaRPr lang="ja-JP" altLang="ja-JP" sz="14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816474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40" y="426720"/>
            <a:ext cx="10762537" cy="606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007859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7294954"/>
              </p:ext>
            </p:extLst>
          </p:nvPr>
        </p:nvGraphicFramePr>
        <p:xfrm>
          <a:off x="1354406" y="498707"/>
          <a:ext cx="9377680" cy="3734435"/>
        </p:xfrm>
        <a:graphic>
          <a:graphicData uri="http://schemas.openxmlformats.org/drawingml/2006/table">
            <a:tbl>
              <a:tblPr firstRow="1" firstCol="1" bandRow="1"/>
              <a:tblGrid>
                <a:gridCol w="9690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500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52933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52933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235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100" kern="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項目</a:t>
                      </a:r>
                      <a:endParaRPr lang="ja-JP" sz="105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1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内容</a:t>
                      </a:r>
                      <a:endParaRPr lang="ja-JP" sz="105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1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今現在の動向</a:t>
                      </a:r>
                      <a:endParaRPr lang="ja-JP" sz="105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  <a:latin typeface="ＭＳ 明朝" panose="02020609040205080304" pitchFamily="17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ja-JP" sz="11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年後、</a:t>
                      </a:r>
                      <a:r>
                        <a:rPr lang="en-US" sz="11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ja-JP" sz="11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年後の動向</a:t>
                      </a:r>
                      <a:endParaRPr lang="ja-JP" sz="105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9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（どうなっていたいか、どうなっていると予測できるか）</a:t>
                      </a:r>
                      <a:endParaRPr lang="ja-JP" sz="105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036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2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市　場</a:t>
                      </a:r>
                      <a:endParaRPr lang="ja-JP" sz="105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0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市場規模、成長性の変化動向</a:t>
                      </a:r>
                      <a:endParaRPr lang="ja-JP" sz="105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0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商品価格の変化動向</a:t>
                      </a:r>
                      <a:endParaRPr lang="ja-JP" sz="105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0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規制緩和の動向</a:t>
                      </a:r>
                      <a:endParaRPr lang="ja-JP" sz="105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0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など</a:t>
                      </a:r>
                      <a:endParaRPr lang="ja-JP" sz="105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100" kern="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全体的に仕入れ価格上昇傾向</a:t>
                      </a:r>
                      <a:endParaRPr lang="ja-JP" sz="105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100" kern="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値上げのメーカーが多数あり</a:t>
                      </a:r>
                      <a:endParaRPr lang="ja-JP" sz="105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100" kern="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ホームセンターの在庫充実やメーカー直販、</a:t>
                      </a:r>
                      <a:endParaRPr lang="ja-JP" sz="105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100" kern="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ネット販売業者が増えてきている</a:t>
                      </a:r>
                      <a:endParaRPr lang="ja-JP" sz="105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100" kern="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国内外広範囲にマーケットを拡げていく</a:t>
                      </a:r>
                      <a:endParaRPr lang="ja-JP" sz="105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effectLst/>
                          <a:latin typeface="ＭＳ 明朝" panose="02020609040205080304" pitchFamily="17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Web</a:t>
                      </a:r>
                      <a:r>
                        <a:rPr lang="ja-JP" sz="1100" kern="0" dirty="0" err="1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での</a:t>
                      </a:r>
                      <a:r>
                        <a:rPr lang="ja-JP" sz="1100" kern="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販売が増える。</a:t>
                      </a:r>
                      <a:r>
                        <a:rPr lang="ja-JP" altLang="en-US" sz="1100" kern="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越境</a:t>
                      </a:r>
                      <a:r>
                        <a:rPr lang="en-US" altLang="ja-JP" sz="1100" kern="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EC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100" kern="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対面販売増加（提案力・営業力）</a:t>
                      </a:r>
                      <a:endParaRPr lang="ja-JP" sz="105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1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仕入価格高騰を営業力でカバー</a:t>
                      </a:r>
                      <a:endParaRPr lang="ja-JP" sz="105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ＭＳ 明朝" panose="02020609040205080304" pitchFamily="17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ja-JP" sz="105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036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2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顧　客</a:t>
                      </a:r>
                      <a:endParaRPr lang="ja-JP" sz="105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0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ユーザ・ニーズの変化動向</a:t>
                      </a:r>
                      <a:endParaRPr lang="ja-JP" sz="105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100" kern="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早い・安い・在庫</a:t>
                      </a:r>
                      <a:endParaRPr lang="ja-JP" sz="105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1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効率・スピード</a:t>
                      </a:r>
                      <a:endParaRPr lang="ja-JP" sz="105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1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・</a:t>
                      </a:r>
                      <a:r>
                        <a:rPr lang="en-US" sz="11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AI</a:t>
                      </a:r>
                      <a:r>
                        <a:rPr lang="ja-JP" sz="11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、ロボット、省力機器、</a:t>
                      </a:r>
                      <a:r>
                        <a:rPr lang="en-US" sz="11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FA</a:t>
                      </a:r>
                      <a:r>
                        <a:rPr lang="ja-JP" sz="11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化</a:t>
                      </a:r>
                      <a:endParaRPr lang="ja-JP" sz="105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1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・</a:t>
                      </a:r>
                      <a:r>
                        <a:rPr lang="en-US" sz="11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WEB</a:t>
                      </a:r>
                      <a:r>
                        <a:rPr lang="ja-JP" sz="11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での購入がどんどん増える（ＥＣ化）</a:t>
                      </a:r>
                      <a:endParaRPr lang="ja-JP" sz="105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1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・問題を解決できる能力</a:t>
                      </a:r>
                      <a:endParaRPr lang="ja-JP" sz="105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036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2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競争相手</a:t>
                      </a:r>
                      <a:endParaRPr lang="ja-JP" sz="105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0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競争相手の戦略、行動、財務状況等の変化動向</a:t>
                      </a:r>
                      <a:endParaRPr lang="ja-JP" sz="105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0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新規参入や撤退の動向</a:t>
                      </a:r>
                      <a:endParaRPr lang="ja-JP" sz="105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1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国内外にブランチを増やしている</a:t>
                      </a:r>
                      <a:endParaRPr lang="ja-JP" sz="105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1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メーカーや商社の直販が増えてきている</a:t>
                      </a:r>
                      <a:endParaRPr lang="ja-JP" sz="105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1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ホームセンターで工具等在庫を拡充、現場仕事向け</a:t>
                      </a:r>
                      <a:endParaRPr lang="ja-JP" sz="105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1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製造業の顧客の要望は充足できていない。</a:t>
                      </a:r>
                      <a:endParaRPr lang="ja-JP" sz="105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100" kern="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外資との戦い（</a:t>
                      </a:r>
                      <a:r>
                        <a:rPr lang="en-US" sz="1100" kern="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Amazon</a:t>
                      </a:r>
                      <a:r>
                        <a:rPr lang="ja-JP" sz="1100" kern="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や異業種）</a:t>
                      </a:r>
                      <a:endParaRPr lang="ja-JP" sz="105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100" kern="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人口減少問題。</a:t>
                      </a:r>
                      <a:r>
                        <a:rPr lang="en-US" sz="1100" kern="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ES</a:t>
                      </a:r>
                      <a:r>
                        <a:rPr lang="ja-JP" sz="1100" kern="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の低い企業は、人材不足に</a:t>
                      </a:r>
                      <a:endParaRPr lang="ja-JP" sz="105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100" kern="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もっと女性と外国人の力が必要になってくる</a:t>
                      </a:r>
                      <a:endParaRPr lang="ja-JP" sz="105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100" kern="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国外にマーケットも拡がっていく</a:t>
                      </a:r>
                      <a:endParaRPr lang="ja-JP" sz="105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100" kern="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ＥＣ化</a:t>
                      </a:r>
                      <a:endParaRPr lang="ja-JP" sz="105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9340735"/>
              </p:ext>
            </p:extLst>
          </p:nvPr>
        </p:nvGraphicFramePr>
        <p:xfrm>
          <a:off x="1354406" y="4714302"/>
          <a:ext cx="9377680" cy="2020570"/>
        </p:xfrm>
        <a:graphic>
          <a:graphicData uri="http://schemas.openxmlformats.org/drawingml/2006/table">
            <a:tbl>
              <a:tblPr firstRow="1" firstCol="1" bandRow="1"/>
              <a:tblGrid>
                <a:gridCol w="186880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5088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527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1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事業ドメイン</a:t>
                      </a:r>
                      <a:endParaRPr lang="ja-JP" sz="105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1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どのような顧客のどのようなニーズに向けてどのような強みに基づいた商品（サービス）を展開するのか</a:t>
                      </a:r>
                      <a:endParaRPr lang="ja-JP" sz="105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9895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ea"/>
                        <a:buAutoNum type="circleNumDbPlain"/>
                      </a:pPr>
                      <a:r>
                        <a:rPr lang="ja-JP" sz="11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誰に（顧客、市場）</a:t>
                      </a:r>
                      <a:endParaRPr lang="ja-JP" sz="105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  <a:latin typeface="ＭＳ 明朝" panose="02020609040205080304" pitchFamily="17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ja-JP" sz="105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2000" b="1" kern="10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製造業の問題解決屋さん</a:t>
                      </a:r>
                      <a:endParaRPr lang="ja-JP" sz="105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2000" b="1" kern="10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問題解決のプロ！</a:t>
                      </a:r>
                      <a:endParaRPr lang="ja-JP" sz="105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1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</a:rPr>
                        <a:t>①製造業のお客様</a:t>
                      </a:r>
                      <a:r>
                        <a:rPr lang="ja-JP" sz="1000"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en-US" sz="1100" kern="0">
                          <a:effectLst/>
                          <a:latin typeface="ＭＳ 明朝" panose="02020609040205080304" pitchFamily="17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ja-JP" sz="105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000">
                          <a:effectLst/>
                          <a:latin typeface="Century" panose="02040604050505020304" pitchFamily="18" charset="0"/>
                        </a:rPr>
                        <a:t/>
                      </a:r>
                      <a:br>
                        <a:rPr lang="ja-JP" sz="1000">
                          <a:effectLst/>
                          <a:latin typeface="Century" panose="02040604050505020304" pitchFamily="18" charset="0"/>
                        </a:rPr>
                      </a:br>
                      <a:r>
                        <a:rPr lang="ja-JP" sz="11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②現場での様々な問題・お困りごとを</a:t>
                      </a:r>
                      <a:endParaRPr lang="ja-JP" sz="105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  <a:latin typeface="ＭＳ 明朝" panose="02020609040205080304" pitchFamily="17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ja-JP" sz="105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1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③スピーディー且つ確実に問題解決していく</a:t>
                      </a:r>
                      <a:endParaRPr lang="ja-JP" sz="105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  <a:latin typeface="ＭＳ 明朝" panose="02020609040205080304" pitchFamily="17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ja-JP" sz="105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9895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ea"/>
                        <a:buAutoNum type="circleNumDbPlain"/>
                      </a:pPr>
                      <a:r>
                        <a:rPr lang="ja-JP" sz="11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何を（ニーズに対する商品、サービス）</a:t>
                      </a:r>
                      <a:endParaRPr lang="ja-JP" sz="105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9895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ea"/>
                        <a:buAutoNum type="circleNumDbPlain"/>
                      </a:pPr>
                      <a:r>
                        <a:rPr lang="ja-JP" sz="1100" kern="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どのように（アプローチ方法）</a:t>
                      </a:r>
                      <a:endParaRPr lang="ja-JP" sz="105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6322185" y="5667798"/>
            <a:ext cx="976312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74295" tIns="8890" rIns="74295" bIns="889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7508754" y="5541592"/>
            <a:ext cx="3013075" cy="738188"/>
          </a:xfrm>
          <a:prstGeom prst="flowChartAlternateProcess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74295" tIns="8890" rIns="74295" bIns="889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auto">
          <a:xfrm>
            <a:off x="5347921" y="4340372"/>
            <a:ext cx="695325" cy="266700"/>
          </a:xfrm>
          <a:prstGeom prst="downArrow">
            <a:avLst>
              <a:gd name="adj1" fmla="val 49954"/>
              <a:gd name="adj2" fmla="val 57144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 wrap="square" lIns="74295" tIns="8890" rIns="74295" bIns="889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152228" y="73461"/>
            <a:ext cx="2962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b="1" dirty="0">
                <a:ea typeface="ＭＳ 明朝" panose="02020609040205080304" pitchFamily="17" charset="-128"/>
                <a:cs typeface="Times New Roman" panose="02020603050405020304" pitchFamily="18" charset="0"/>
              </a:rPr>
              <a:t>⑤</a:t>
            </a:r>
            <a:r>
              <a:rPr lang="ja-JP" altLang="ja-JP" b="1" dirty="0">
                <a:ea typeface="ＭＳ 明朝" panose="02020609040205080304" pitchFamily="17" charset="-128"/>
                <a:cs typeface="Times New Roman" panose="02020603050405020304" pitchFamily="18" charset="0"/>
              </a:rPr>
              <a:t>自社事業分析　シート</a:t>
            </a:r>
            <a:r>
              <a:rPr lang="en-US" altLang="ja-JP" b="1" dirty="0">
                <a:ea typeface="ＭＳ 明朝" panose="02020609040205080304" pitchFamily="17" charset="-128"/>
                <a:cs typeface="Times New Roman" panose="02020603050405020304" pitchFamily="18" charset="0"/>
              </a:rPr>
              <a:t>2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52480892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294791" y="828676"/>
            <a:ext cx="11678133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ja-JP" altLang="en-US" sz="6600" b="1" kern="100" dirty="0"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だから、私はお客様を</a:t>
            </a:r>
            <a:r>
              <a:rPr lang="ja-JP" altLang="en-US" sz="6600" b="1" kern="100" dirty="0">
                <a:effectLst/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大切に</a:t>
            </a:r>
            <a:endParaRPr lang="en-US" altLang="ja-JP" sz="6600" b="1" kern="100" dirty="0">
              <a:effectLst/>
              <a:latin typeface="HGP明朝B" panose="02020800000000000000" pitchFamily="18" charset="-128"/>
              <a:ea typeface="HGP明朝B" panose="020208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6600" b="1" kern="100" dirty="0">
                <a:effectLst/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してくれる人と</a:t>
            </a:r>
            <a:r>
              <a:rPr lang="ja-JP" altLang="en-US" sz="6600" b="1" kern="100" dirty="0"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一緒に働きたいと思っています。</a:t>
            </a:r>
            <a:endParaRPr lang="en-US" altLang="ja-JP" sz="6600" b="1" kern="100" dirty="0">
              <a:latin typeface="HGP明朝B" panose="02020800000000000000" pitchFamily="18" charset="-128"/>
              <a:ea typeface="HGP明朝B" panose="020208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6600" b="1" kern="100" dirty="0">
                <a:effectLst/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その思いは、人一倍強いと思っています。</a:t>
            </a:r>
            <a:endParaRPr lang="en-US" altLang="ja-JP" sz="6600" b="1" kern="100" dirty="0">
              <a:effectLst/>
              <a:latin typeface="HGP明朝B" panose="02020800000000000000" pitchFamily="18" charset="-128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00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8318090" y="5973097"/>
            <a:ext cx="3169829" cy="755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ja-JP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1399429" y="638559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383" y="120320"/>
            <a:ext cx="7563300" cy="660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11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347350" y="677790"/>
            <a:ext cx="572086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ja-JP" altLang="ja-JP" sz="3600" b="1" kern="100" dirty="0"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目　　次</a:t>
            </a:r>
            <a:endParaRPr lang="en-US" altLang="ja-JP" sz="3600" b="1" kern="100" dirty="0">
              <a:latin typeface="HGP明朝B" panose="02020800000000000000" pitchFamily="18" charset="-128"/>
              <a:ea typeface="HGP明朝B" panose="02020800000000000000" pitchFamily="18" charset="-128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ja-JP" sz="3200" b="1" kern="100" dirty="0"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 </a:t>
            </a:r>
            <a:endParaRPr lang="ja-JP" altLang="ja-JP" sz="2000" b="1" kern="100" dirty="0">
              <a:latin typeface="HGP明朝B" panose="02020800000000000000" pitchFamily="18" charset="-128"/>
              <a:ea typeface="HGP明朝B" panose="020208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①会社と私の略年史</a:t>
            </a:r>
            <a:endParaRPr lang="en-US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en-US" sz="3600" b="1" kern="100" dirty="0">
                <a:solidFill>
                  <a:srgbClr val="FF0000"/>
                </a:solidFill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②会</a:t>
            </a:r>
            <a:r>
              <a:rPr lang="ja-JP" altLang="ja-JP" sz="3600" b="1" kern="100" dirty="0">
                <a:solidFill>
                  <a:srgbClr val="FF0000"/>
                </a:solidFill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社概要</a:t>
            </a:r>
            <a:endParaRPr lang="en-US" altLang="ja-JP" sz="3600" b="1" kern="100" dirty="0">
              <a:solidFill>
                <a:srgbClr val="FF0000"/>
              </a:solidFill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③組織図</a:t>
            </a:r>
            <a:endParaRPr lang="en-US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④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指針書作成に当たって</a:t>
            </a: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            </a:t>
            </a:r>
            <a:endParaRPr lang="ja-JP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⑤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経営理念</a:t>
            </a:r>
            <a:endParaRPr lang="en-US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⑥自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社事業分析１</a:t>
            </a:r>
          </a:p>
          <a:p>
            <a:pPr algn="just">
              <a:spcAft>
                <a:spcPts val="0"/>
              </a:spcAft>
            </a:pPr>
            <a:r>
              <a:rPr lang="en-US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   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自社事業分析２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6169284" y="1716370"/>
            <a:ext cx="57951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⑦３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カ年経営方針</a:t>
            </a: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（定性）</a:t>
            </a:r>
            <a:endParaRPr lang="ja-JP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⑧３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カ年経営計画</a:t>
            </a: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（定量）</a:t>
            </a:r>
            <a:endParaRPr lang="ja-JP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⑨</a:t>
            </a:r>
            <a:r>
              <a:rPr lang="en-US" altLang="ja-JP" sz="3600" b="1" kern="100" dirty="0" smtClean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2024</a:t>
            </a:r>
            <a:r>
              <a:rPr lang="ja-JP" altLang="ja-JP" sz="3600" b="1" kern="100" dirty="0" smtClean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年度</a:t>
            </a:r>
            <a:r>
              <a:rPr lang="ja-JP" altLang="en-US" sz="3600" b="1" kern="100" dirty="0" smtClean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 </a:t>
            </a: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単年度計画</a:t>
            </a:r>
            <a:endParaRPr lang="en-US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lvl="0" algn="just"/>
            <a:r>
              <a:rPr lang="ja-JP" altLang="en-US" sz="3600" b="1" kern="100" dirty="0">
                <a:solidFill>
                  <a:prstClr val="black"/>
                </a:solidFill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⑩最後に</a:t>
            </a:r>
            <a:endParaRPr lang="en-US" altLang="ja-JP" sz="3600" b="1" kern="100" dirty="0">
              <a:solidFill>
                <a:prstClr val="black"/>
              </a:solidFill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96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6589" y="474542"/>
            <a:ext cx="10539167" cy="62883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6000" dirty="0"/>
              <a:t>・エース産業機器って？</a:t>
            </a:r>
            <a:endParaRPr kumimoji="1" lang="en-US" altLang="ja-JP" sz="6000" dirty="0"/>
          </a:p>
          <a:p>
            <a:pPr marL="0" indent="0">
              <a:buNone/>
            </a:pPr>
            <a:endParaRPr lang="en-US" altLang="ja-JP" sz="3200" dirty="0"/>
          </a:p>
          <a:p>
            <a:pPr marL="0" indent="0">
              <a:buNone/>
            </a:pPr>
            <a:r>
              <a:rPr lang="ja-JP" altLang="en-US" sz="4800" b="1" dirty="0"/>
              <a:t>   測定機器や工具、部品を</a:t>
            </a:r>
            <a:endParaRPr lang="en-US" altLang="ja-JP" sz="4800" b="1" dirty="0"/>
          </a:p>
          <a:p>
            <a:pPr marL="0" indent="0">
              <a:buNone/>
            </a:pPr>
            <a:r>
              <a:rPr lang="ja-JP" altLang="en-US" sz="4800" b="1" dirty="0"/>
              <a:t>   取り扱かっている工具屋さんです。</a:t>
            </a:r>
            <a:endParaRPr lang="en-US" altLang="ja-JP" sz="4800" b="1" dirty="0"/>
          </a:p>
          <a:p>
            <a:pPr marL="0" indent="0">
              <a:buNone/>
            </a:pPr>
            <a:r>
              <a:rPr kumimoji="1" lang="ja-JP" altLang="en-US" sz="5400" b="1" dirty="0"/>
              <a:t>   お客様は</a:t>
            </a:r>
            <a:r>
              <a:rPr lang="ja-JP" altLang="en-US" sz="6000" b="1" dirty="0">
                <a:solidFill>
                  <a:srgbClr val="0070C0"/>
                </a:solidFill>
              </a:rPr>
              <a:t>世界</a:t>
            </a:r>
            <a:r>
              <a:rPr kumimoji="1" lang="ja-JP" altLang="en-US" sz="6000" b="1" dirty="0">
                <a:solidFill>
                  <a:srgbClr val="0070C0"/>
                </a:solidFill>
              </a:rPr>
              <a:t>の製造業</a:t>
            </a:r>
            <a:r>
              <a:rPr kumimoji="1" lang="ja-JP" altLang="en-US" sz="5400" b="1" dirty="0"/>
              <a:t>です。</a:t>
            </a:r>
            <a:endParaRPr kumimoji="1" lang="en-US" altLang="ja-JP" sz="5400" b="1" dirty="0"/>
          </a:p>
          <a:p>
            <a:pPr marL="0" indent="0">
              <a:buNone/>
            </a:pPr>
            <a:r>
              <a:rPr lang="ja-JP" altLang="en-US" sz="5400" b="1" dirty="0"/>
              <a:t>   製造業の</a:t>
            </a:r>
            <a:r>
              <a:rPr lang="ja-JP" altLang="en-US" sz="5400" b="1" dirty="0" err="1"/>
              <a:t>困ったを解</a:t>
            </a:r>
            <a:r>
              <a:rPr lang="ja-JP" altLang="en-US" sz="5400" b="1" dirty="0"/>
              <a:t>決する</a:t>
            </a:r>
            <a:endParaRPr lang="en-US" altLang="ja-JP" sz="5400" b="1" dirty="0"/>
          </a:p>
          <a:p>
            <a:pPr marL="0" indent="0">
              <a:buNone/>
            </a:pPr>
            <a:r>
              <a:rPr lang="ja-JP" altLang="en-US" sz="6600" b="1" dirty="0">
                <a:solidFill>
                  <a:srgbClr val="FF0000"/>
                </a:solidFill>
              </a:rPr>
              <a:t>  問題解決企業</a:t>
            </a:r>
            <a:r>
              <a:rPr lang="ja-JP" altLang="en-US" sz="5400" b="1" dirty="0"/>
              <a:t>です。</a:t>
            </a:r>
            <a:endParaRPr lang="en-US" altLang="ja-JP" sz="5400" b="1" dirty="0"/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2225" y="5121259"/>
            <a:ext cx="2373724" cy="144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15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コンテンツ プレースホルダー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2166110"/>
              </p:ext>
            </p:extLst>
          </p:nvPr>
        </p:nvGraphicFramePr>
        <p:xfrm>
          <a:off x="0" y="-2"/>
          <a:ext cx="12192000" cy="6858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240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22959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1855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600" dirty="0">
                          <a:solidFill>
                            <a:schemeClr val="tx1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商  号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600" dirty="0">
                          <a:solidFill>
                            <a:schemeClr val="tx1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株式会社 エース産業機器</a:t>
                      </a:r>
                      <a:endParaRPr kumimoji="1" lang="en-US" altLang="ja-JP" sz="3600" dirty="0">
                        <a:solidFill>
                          <a:schemeClr val="tx1"/>
                        </a:solidFill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5375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600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代表者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600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荒木 順平</a:t>
                      </a:r>
                      <a:endParaRPr kumimoji="1" lang="en-US" altLang="ja-JP" sz="3600" dirty="0"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7069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600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所在地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600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滋賀県長浜市小谷丁野</a:t>
                      </a:r>
                      <a:r>
                        <a:rPr kumimoji="1" lang="en-US" altLang="ja-JP" sz="3600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399-1</a:t>
                      </a:r>
                      <a:endParaRPr kumimoji="1" lang="ja-JP" altLang="en-US" sz="3600" dirty="0"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5375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600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資本金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1000</a:t>
                      </a:r>
                      <a:r>
                        <a:rPr kumimoji="1" lang="ja-JP" altLang="en-US" sz="3600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万円</a:t>
                      </a:r>
                      <a:endParaRPr kumimoji="1" lang="en-US" altLang="ja-JP" sz="3600" dirty="0"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5375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600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従業員数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21</a:t>
                      </a:r>
                      <a:r>
                        <a:rPr kumimoji="1" lang="ja-JP" altLang="en-US" sz="3600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名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95375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600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売上高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dirty="0" smtClean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11</a:t>
                      </a:r>
                      <a:r>
                        <a:rPr kumimoji="1" lang="ja-JP" altLang="en-US" sz="3600" dirty="0" smtClean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億円</a:t>
                      </a:r>
                      <a:r>
                        <a:rPr kumimoji="1" lang="ja-JP" altLang="en-US" sz="3600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（</a:t>
                      </a:r>
                      <a:r>
                        <a:rPr kumimoji="1" lang="en-US" altLang="ja-JP" sz="3600" dirty="0" smtClean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2023</a:t>
                      </a:r>
                      <a:r>
                        <a:rPr kumimoji="1" lang="ja-JP" altLang="en-US" sz="3600" dirty="0" smtClean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年度</a:t>
                      </a:r>
                      <a:r>
                        <a:rPr kumimoji="1" lang="ja-JP" altLang="en-US" sz="3600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）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95375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600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関連会社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600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㈱エース物産、荒木電子工業㈱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086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>
            <a:spLocks noGrp="1"/>
          </p:cNvSpPr>
          <p:nvPr>
            <p:ph type="title"/>
          </p:nvPr>
        </p:nvSpPr>
        <p:spPr>
          <a:xfrm>
            <a:off x="2472267" y="67760"/>
            <a:ext cx="7879539" cy="744584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sz="3200" dirty="0">
                <a:latin typeface="Meiryo UI" panose="020B0604030504040204" pitchFamily="50" charset="-128"/>
                <a:ea typeface="Meiryo UI" panose="020B0604030504040204" pitchFamily="50" charset="-128"/>
              </a:rPr>
              <a:t>売上高推移（エース産業機器）</a:t>
            </a:r>
          </a:p>
        </p:txBody>
      </p:sp>
      <p:graphicFrame>
        <p:nvGraphicFramePr>
          <p:cNvPr id="5" name="コンテンツ プレースホルダー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9508528"/>
              </p:ext>
            </p:extLst>
          </p:nvPr>
        </p:nvGraphicFramePr>
        <p:xfrm>
          <a:off x="340127" y="744584"/>
          <a:ext cx="11521440" cy="6024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7091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5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5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5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5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5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Chart bld="category" animBg="0"/>
        </p:bldSub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>
            <a:spLocks noGrp="1"/>
          </p:cNvSpPr>
          <p:nvPr>
            <p:ph type="title"/>
          </p:nvPr>
        </p:nvSpPr>
        <p:spPr>
          <a:xfrm>
            <a:off x="2561299" y="95485"/>
            <a:ext cx="7079095" cy="744584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sz="3200" dirty="0">
                <a:latin typeface="Meiryo UI" panose="020B0604030504040204" pitchFamily="50" charset="-128"/>
                <a:ea typeface="Meiryo UI" panose="020B0604030504040204" pitchFamily="50" charset="-128"/>
              </a:rPr>
              <a:t>売上高推移（</a:t>
            </a:r>
            <a:r>
              <a:rPr lang="ja-JP" altLang="en-US" sz="3200" dirty="0">
                <a:latin typeface="Meiryo UI" panose="020B0604030504040204" pitchFamily="50" charset="-128"/>
                <a:ea typeface="Meiryo UI" panose="020B0604030504040204" pitchFamily="50" charset="-128"/>
              </a:rPr>
              <a:t>エース物産）</a:t>
            </a:r>
            <a:endParaRPr kumimoji="1" lang="ja-JP" altLang="en-US" sz="3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5" name="コンテンツ プレースホルダー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2076370"/>
              </p:ext>
            </p:extLst>
          </p:nvPr>
        </p:nvGraphicFramePr>
        <p:xfrm>
          <a:off x="340127" y="744584"/>
          <a:ext cx="11521440" cy="6024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1541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Chart bld="category" animBg="0"/>
        </p:bldSub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347350" y="677790"/>
            <a:ext cx="572086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ja-JP" altLang="ja-JP" sz="3600" b="1" kern="100" dirty="0"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目　　次</a:t>
            </a:r>
            <a:endParaRPr lang="en-US" altLang="ja-JP" sz="3600" b="1" kern="100" dirty="0">
              <a:latin typeface="HGP明朝B" panose="02020800000000000000" pitchFamily="18" charset="-128"/>
              <a:ea typeface="HGP明朝B" panose="02020800000000000000" pitchFamily="18" charset="-128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ja-JP" sz="3200" b="1" kern="100" dirty="0"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 </a:t>
            </a:r>
            <a:endParaRPr lang="ja-JP" altLang="ja-JP" sz="2000" b="1" kern="100" dirty="0">
              <a:latin typeface="HGP明朝B" panose="02020800000000000000" pitchFamily="18" charset="-128"/>
              <a:ea typeface="HGP明朝B" panose="020208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①会社と私の略年史</a:t>
            </a:r>
            <a:endParaRPr lang="en-US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②会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社概要</a:t>
            </a:r>
            <a:endParaRPr lang="en-US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en-US" sz="3600" b="1" kern="100" dirty="0">
                <a:solidFill>
                  <a:srgbClr val="FF0000"/>
                </a:solidFill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③組織図</a:t>
            </a:r>
            <a:endParaRPr lang="en-US" altLang="ja-JP" sz="3600" b="1" kern="100" dirty="0">
              <a:solidFill>
                <a:srgbClr val="FF0000"/>
              </a:solidFill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④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指針書作成に当たって</a:t>
            </a: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            </a:t>
            </a:r>
            <a:endParaRPr lang="ja-JP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⑤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経営理念</a:t>
            </a:r>
            <a:endParaRPr lang="en-US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⑥自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社事業分析１</a:t>
            </a:r>
          </a:p>
          <a:p>
            <a:pPr algn="just">
              <a:spcAft>
                <a:spcPts val="0"/>
              </a:spcAft>
            </a:pPr>
            <a:r>
              <a:rPr lang="en-US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   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自社事業分析２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6169284" y="1716370"/>
            <a:ext cx="57951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⑦３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カ年経営方針</a:t>
            </a: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（定性）</a:t>
            </a:r>
            <a:endParaRPr lang="ja-JP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⑧３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カ年経営計画</a:t>
            </a: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（定量）</a:t>
            </a:r>
            <a:endParaRPr lang="ja-JP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⑨</a:t>
            </a:r>
            <a:r>
              <a:rPr lang="en-US" altLang="ja-JP" sz="3600" b="1" kern="100" dirty="0" smtClean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2024</a:t>
            </a:r>
            <a:r>
              <a:rPr lang="ja-JP" altLang="ja-JP" sz="3600" b="1" kern="100" dirty="0" smtClean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年度</a:t>
            </a:r>
            <a:r>
              <a:rPr lang="ja-JP" altLang="en-US" sz="3600" b="1" kern="100" dirty="0" smtClean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 </a:t>
            </a: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単年度計画</a:t>
            </a:r>
            <a:endParaRPr lang="en-US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lvl="0" algn="just"/>
            <a:r>
              <a:rPr lang="ja-JP" altLang="en-US" sz="3600" b="1" kern="100" dirty="0">
                <a:solidFill>
                  <a:prstClr val="black"/>
                </a:solidFill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⑩最後に</a:t>
            </a:r>
            <a:endParaRPr lang="en-US" altLang="ja-JP" sz="3600" b="1" kern="100" dirty="0">
              <a:solidFill>
                <a:prstClr val="black"/>
              </a:solidFill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73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>
          <a:xfrm>
            <a:off x="217311" y="240949"/>
            <a:ext cx="832556" cy="6395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/>
              <a:t>③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111" y="0"/>
            <a:ext cx="105356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60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347350" y="677790"/>
            <a:ext cx="572086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ja-JP" altLang="ja-JP" sz="3600" b="1" kern="100" dirty="0"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目　　次</a:t>
            </a:r>
            <a:endParaRPr lang="en-US" altLang="ja-JP" sz="3600" b="1" kern="100" dirty="0">
              <a:latin typeface="HGP明朝B" panose="02020800000000000000" pitchFamily="18" charset="-128"/>
              <a:ea typeface="HGP明朝B" panose="02020800000000000000" pitchFamily="18" charset="-128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ja-JP" sz="3200" b="1" kern="100" dirty="0"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 </a:t>
            </a:r>
            <a:endParaRPr lang="ja-JP" altLang="ja-JP" sz="2000" b="1" kern="100" dirty="0">
              <a:latin typeface="HGP明朝B" panose="02020800000000000000" pitchFamily="18" charset="-128"/>
              <a:ea typeface="HGP明朝B" panose="020208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①会社と私の略年史</a:t>
            </a:r>
            <a:endParaRPr lang="en-US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②会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社概要</a:t>
            </a:r>
            <a:endParaRPr lang="en-US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③組織図</a:t>
            </a:r>
            <a:endParaRPr lang="en-US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solidFill>
                  <a:srgbClr val="FF0000"/>
                </a:solidFill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④</a:t>
            </a:r>
            <a:r>
              <a:rPr lang="ja-JP" altLang="ja-JP" sz="3600" b="1" kern="100" dirty="0">
                <a:solidFill>
                  <a:srgbClr val="FF0000"/>
                </a:solidFill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指針書作成に当たって</a:t>
            </a:r>
            <a:r>
              <a:rPr lang="ja-JP" altLang="en-US" sz="3600" b="1" kern="100" dirty="0">
                <a:solidFill>
                  <a:srgbClr val="FF0000"/>
                </a:solidFill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            </a:t>
            </a:r>
            <a:endParaRPr lang="ja-JP" altLang="ja-JP" sz="3600" b="1" kern="100" dirty="0">
              <a:solidFill>
                <a:srgbClr val="FF0000"/>
              </a:solidFill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⑤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経営理念</a:t>
            </a:r>
            <a:endParaRPr lang="en-US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⑥自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社事業分析１</a:t>
            </a:r>
          </a:p>
          <a:p>
            <a:pPr algn="just">
              <a:spcAft>
                <a:spcPts val="0"/>
              </a:spcAft>
            </a:pPr>
            <a:r>
              <a:rPr lang="en-US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   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自社事業分析２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6169284" y="1716370"/>
            <a:ext cx="57951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⑦３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カ年経営方針</a:t>
            </a: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（定性）</a:t>
            </a:r>
            <a:endParaRPr lang="ja-JP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⑧３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カ年経営計画</a:t>
            </a: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（定量）</a:t>
            </a:r>
            <a:endParaRPr lang="ja-JP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⑨</a:t>
            </a:r>
            <a:r>
              <a:rPr lang="en-US" altLang="ja-JP" sz="3600" b="1" kern="100" dirty="0" smtClean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2024</a:t>
            </a:r>
            <a:r>
              <a:rPr lang="ja-JP" altLang="ja-JP" sz="3600" b="1" kern="100" dirty="0" smtClean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年度</a:t>
            </a:r>
            <a:r>
              <a:rPr lang="ja-JP" altLang="en-US" sz="3600" b="1" kern="100" dirty="0" smtClean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 </a:t>
            </a: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単年度計画</a:t>
            </a:r>
            <a:endParaRPr lang="en-US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lvl="0" algn="just"/>
            <a:r>
              <a:rPr lang="ja-JP" altLang="en-US" sz="3600" b="1" kern="100" dirty="0">
                <a:solidFill>
                  <a:prstClr val="black"/>
                </a:solidFill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⑩最後に</a:t>
            </a:r>
            <a:endParaRPr lang="en-US" altLang="ja-JP" sz="3600" b="1" kern="100" dirty="0">
              <a:solidFill>
                <a:prstClr val="black"/>
              </a:solidFill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05230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>
          <a:xfrm>
            <a:off x="307257" y="438867"/>
            <a:ext cx="8320549" cy="9917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atin typeface="HGP明朝B" panose="02020800000000000000" pitchFamily="18" charset="-128"/>
                <a:ea typeface="HGP明朝B" panose="02020800000000000000" pitchFamily="18" charset="-128"/>
              </a:rPr>
              <a:t>④指針書作成にあたって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307257" y="1454561"/>
            <a:ext cx="118847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52400" algn="just">
              <a:spcAft>
                <a:spcPts val="0"/>
              </a:spcAft>
            </a:pPr>
            <a:r>
              <a:rPr lang="ja-JP" altLang="en-US" sz="3600" kern="100" dirty="0"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 </a:t>
            </a:r>
            <a:r>
              <a:rPr lang="en-US" altLang="ja-JP" sz="3600" kern="100" dirty="0"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2001</a:t>
            </a:r>
            <a:r>
              <a:rPr lang="ja-JP" altLang="ja-JP" sz="3600" kern="100" dirty="0"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年</a:t>
            </a:r>
            <a:r>
              <a:rPr lang="ja-JP" altLang="en-US" sz="3600" kern="100" dirty="0"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、</a:t>
            </a:r>
            <a:r>
              <a:rPr lang="ja-JP" altLang="ja-JP" sz="3600" kern="100" dirty="0"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創業間もない頃、私はこんな考え方でした。</a:t>
            </a:r>
            <a:endParaRPr lang="ja-JP" altLang="ja-JP" sz="2800" kern="100" dirty="0">
              <a:latin typeface="HGP明朝B" panose="02020800000000000000" pitchFamily="18" charset="-128"/>
              <a:ea typeface="HGP明朝B" panose="02020800000000000000" pitchFamily="18" charset="-128"/>
              <a:cs typeface="Times New Roman" panose="02020603050405020304" pitchFamily="18" charset="0"/>
            </a:endParaRPr>
          </a:p>
          <a:p>
            <a:r>
              <a:rPr lang="ja-JP" altLang="ja-JP" sz="3600" kern="100" dirty="0"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当然の事ながら、何かあって辛くなると逃げ出したくなりました。</a:t>
            </a:r>
            <a:endParaRPr lang="ja-JP" altLang="en-US" sz="3600" dirty="0">
              <a:latin typeface="HGP明朝B" panose="02020800000000000000" pitchFamily="18" charset="-128"/>
              <a:ea typeface="HGP明朝B" panose="02020800000000000000" pitchFamily="18" charset="-128"/>
            </a:endParaRPr>
          </a:p>
        </p:txBody>
      </p:sp>
      <p:sp>
        <p:nvSpPr>
          <p:cNvPr id="10" name="角丸四角形吹き出し 9"/>
          <p:cNvSpPr/>
          <p:nvPr/>
        </p:nvSpPr>
        <p:spPr>
          <a:xfrm>
            <a:off x="1632807" y="3414713"/>
            <a:ext cx="9397143" cy="2582711"/>
          </a:xfrm>
          <a:prstGeom prst="wedgeRoundRectCallout">
            <a:avLst>
              <a:gd name="adj1" fmla="val -55408"/>
              <a:gd name="adj2" fmla="val -49917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800" kern="100" dirty="0">
                <a:latin typeface="+mj-ea"/>
                <a:ea typeface="+mj-ea"/>
                <a:cs typeface="Times New Roman" panose="02020603050405020304" pitchFamily="18" charset="0"/>
              </a:rPr>
              <a:t>絶対</a:t>
            </a:r>
            <a:r>
              <a:rPr lang="ja-JP" altLang="ja-JP" sz="4800" kern="100" dirty="0">
                <a:latin typeface="+mj-ea"/>
                <a:ea typeface="+mj-ea"/>
                <a:cs typeface="Times New Roman" panose="02020603050405020304" pitchFamily="18" charset="0"/>
              </a:rPr>
              <a:t>金持ちになってやる</a:t>
            </a:r>
            <a:r>
              <a:rPr lang="ja-JP" altLang="en-US" sz="4800" kern="100" dirty="0">
                <a:latin typeface="+mj-ea"/>
                <a:ea typeface="+mj-ea"/>
                <a:cs typeface="Times New Roman" panose="02020603050405020304" pitchFamily="18" charset="0"/>
              </a:rPr>
              <a:t>！！</a:t>
            </a:r>
            <a:endParaRPr kumimoji="1" lang="ja-JP" altLang="en-US" sz="20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5238082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219461" y="3133049"/>
            <a:ext cx="11509968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52400" algn="just">
              <a:spcAft>
                <a:spcPts val="0"/>
              </a:spcAft>
            </a:pPr>
            <a:r>
              <a:rPr lang="en-US" altLang="ja-JP" sz="3600" dirty="0"/>
              <a:t>   </a:t>
            </a:r>
            <a:r>
              <a:rPr lang="ja-JP" altLang="ja-JP" sz="4500" dirty="0">
                <a:latin typeface="HGS明朝E" panose="02020900000000000000" pitchFamily="18" charset="-128"/>
                <a:ea typeface="HGS明朝E" panose="02020900000000000000" pitchFamily="18" charset="-128"/>
              </a:rPr>
              <a:t>創業</a:t>
            </a:r>
            <a:r>
              <a:rPr lang="ja-JP" altLang="en-US" sz="4500" dirty="0">
                <a:latin typeface="HGS明朝E" panose="02020900000000000000" pitchFamily="18" charset="-128"/>
                <a:ea typeface="HGS明朝E" panose="02020900000000000000" pitchFamily="18" charset="-128"/>
              </a:rPr>
              <a:t>時から</a:t>
            </a:r>
            <a:r>
              <a:rPr lang="ja-JP" altLang="ja-JP" sz="4500" dirty="0">
                <a:latin typeface="HGS明朝E" panose="02020900000000000000" pitchFamily="18" charset="-128"/>
                <a:ea typeface="HGS明朝E" panose="02020900000000000000" pitchFamily="18" charset="-128"/>
              </a:rPr>
              <a:t>経営はとても苦しく、</a:t>
            </a:r>
            <a:endParaRPr lang="en-US" altLang="ja-JP" sz="45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indent="152400" algn="just">
              <a:spcAft>
                <a:spcPts val="0"/>
              </a:spcAft>
            </a:pPr>
            <a:r>
              <a:rPr lang="en-US" altLang="ja-JP" sz="4500" dirty="0">
                <a:latin typeface="HGS明朝E" panose="02020900000000000000" pitchFamily="18" charset="-128"/>
                <a:ea typeface="HGS明朝E" panose="02020900000000000000" pitchFamily="18" charset="-128"/>
              </a:rPr>
              <a:t>(</a:t>
            </a:r>
            <a:r>
              <a:rPr lang="ja-JP" altLang="en-US" sz="4500" dirty="0">
                <a:latin typeface="HGS明朝E" panose="02020900000000000000" pitchFamily="18" charset="-128"/>
                <a:ea typeface="HGS明朝E" panose="02020900000000000000" pitchFamily="18" charset="-128"/>
              </a:rPr>
              <a:t>有</a:t>
            </a:r>
            <a:r>
              <a:rPr lang="en-US" altLang="ja-JP" sz="4500" dirty="0">
                <a:latin typeface="HGS明朝E" panose="02020900000000000000" pitchFamily="18" charset="-128"/>
                <a:ea typeface="HGS明朝E" panose="02020900000000000000" pitchFamily="18" charset="-128"/>
              </a:rPr>
              <a:t>)</a:t>
            </a:r>
            <a:r>
              <a:rPr lang="ja-JP" altLang="en-US" sz="4500" dirty="0">
                <a:latin typeface="HGS明朝E" panose="02020900000000000000" pitchFamily="18" charset="-128"/>
                <a:ea typeface="HGS明朝E" panose="02020900000000000000" pitchFamily="18" charset="-128"/>
              </a:rPr>
              <a:t>エース産業創業・設立と同時に入社</a:t>
            </a:r>
            <a:endParaRPr lang="en-US" altLang="ja-JP" sz="45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indent="152400" algn="just">
              <a:spcAft>
                <a:spcPts val="0"/>
              </a:spcAft>
            </a:pPr>
            <a:r>
              <a:rPr lang="ja-JP" altLang="ja-JP" sz="4500" dirty="0">
                <a:latin typeface="HGS明朝E" panose="02020900000000000000" pitchFamily="18" charset="-128"/>
                <a:ea typeface="HGS明朝E" panose="02020900000000000000" pitchFamily="18" charset="-128"/>
              </a:rPr>
              <a:t>しましたが、</a:t>
            </a:r>
            <a:r>
              <a:rPr lang="en-US" altLang="ja-JP" sz="4500" dirty="0">
                <a:latin typeface="HGS明朝E" panose="02020900000000000000" pitchFamily="18" charset="-128"/>
                <a:ea typeface="HGS明朝E" panose="02020900000000000000" pitchFamily="18" charset="-128"/>
              </a:rPr>
              <a:t>7</a:t>
            </a:r>
            <a:r>
              <a:rPr lang="ja-JP" altLang="ja-JP" sz="4500" dirty="0">
                <a:latin typeface="HGS明朝E" panose="02020900000000000000" pitchFamily="18" charset="-128"/>
                <a:ea typeface="HGS明朝E" panose="02020900000000000000" pitchFamily="18" charset="-128"/>
              </a:rPr>
              <a:t>ヶ月間無給で働いていました。</a:t>
            </a:r>
            <a:endParaRPr lang="en-US" altLang="ja-JP" sz="45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95" y="610207"/>
            <a:ext cx="2942304" cy="196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2939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8318090" y="5973097"/>
            <a:ext cx="3169829" cy="755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ja-JP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1399429" y="638559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8632" y="0"/>
            <a:ext cx="76347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13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-59964" y="2844671"/>
            <a:ext cx="119359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52400" algn="ctr">
              <a:spcAft>
                <a:spcPts val="0"/>
              </a:spcAft>
            </a:pPr>
            <a:r>
              <a:rPr lang="en-US" altLang="ja-JP" sz="4000" dirty="0"/>
              <a:t>   </a:t>
            </a:r>
            <a:r>
              <a:rPr lang="ja-JP" altLang="en-US" sz="4400" dirty="0">
                <a:latin typeface="HGP明朝B" panose="02020800000000000000" pitchFamily="18" charset="-128"/>
                <a:ea typeface="HGP明朝B" panose="02020800000000000000" pitchFamily="18" charset="-128"/>
              </a:rPr>
              <a:t>  </a:t>
            </a:r>
            <a:r>
              <a:rPr lang="ja-JP" altLang="en-US" sz="6000" dirty="0">
                <a:latin typeface="HGS明朝E" panose="02020900000000000000" pitchFamily="18" charset="-128"/>
                <a:ea typeface="HGS明朝E" panose="02020900000000000000" pitchFamily="18" charset="-128"/>
              </a:rPr>
              <a:t>その時の事を何かに例えると、</a:t>
            </a:r>
            <a:endParaRPr lang="en-US" altLang="ja-JP" sz="60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66205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107092" y="1814941"/>
            <a:ext cx="1193597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52400" algn="ctr">
              <a:spcAft>
                <a:spcPts val="0"/>
              </a:spcAft>
            </a:pPr>
            <a:r>
              <a:rPr lang="en-US" altLang="ja-JP" sz="4000" dirty="0"/>
              <a:t>   </a:t>
            </a:r>
            <a:r>
              <a:rPr lang="ja-JP" altLang="en-US" sz="4400" dirty="0">
                <a:latin typeface="HGP明朝B" panose="02020800000000000000" pitchFamily="18" charset="-128"/>
                <a:ea typeface="HGP明朝B" panose="02020800000000000000" pitchFamily="18" charset="-128"/>
              </a:rPr>
              <a:t>  </a:t>
            </a:r>
            <a:r>
              <a:rPr lang="ja-JP" altLang="en-US" sz="6000" dirty="0">
                <a:latin typeface="HGS明朝E" panose="02020900000000000000" pitchFamily="18" charset="-128"/>
                <a:ea typeface="HGS明朝E" panose="02020900000000000000" pitchFamily="18" charset="-128"/>
              </a:rPr>
              <a:t>暗闇の海原をたった一人で</a:t>
            </a:r>
            <a:endParaRPr lang="en-US" altLang="ja-JP" sz="60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indent="152400" algn="ctr">
              <a:spcAft>
                <a:spcPts val="0"/>
              </a:spcAft>
            </a:pPr>
            <a:r>
              <a:rPr lang="ja-JP" altLang="en-US" sz="6000" dirty="0">
                <a:solidFill>
                  <a:srgbClr val="FF0000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必死に小さなボートを漕いでいる</a:t>
            </a:r>
            <a:endParaRPr lang="en-US" altLang="ja-JP" sz="6000" dirty="0">
              <a:solidFill>
                <a:srgbClr val="FF0000"/>
              </a:solidFill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indent="152400" algn="ctr">
              <a:spcAft>
                <a:spcPts val="0"/>
              </a:spcAft>
            </a:pPr>
            <a:r>
              <a:rPr lang="ja-JP" altLang="en-US" sz="6000" dirty="0" err="1">
                <a:latin typeface="HGS明朝E" panose="02020900000000000000" pitchFamily="18" charset="-128"/>
                <a:ea typeface="HGS明朝E" panose="02020900000000000000" pitchFamily="18" charset="-128"/>
              </a:rPr>
              <a:t>ような</a:t>
            </a:r>
            <a:r>
              <a:rPr lang="ja-JP" altLang="en-US" sz="6000" dirty="0">
                <a:latin typeface="HGS明朝E" panose="02020900000000000000" pitchFamily="18" charset="-128"/>
                <a:ea typeface="HGS明朝E" panose="02020900000000000000" pitchFamily="18" charset="-128"/>
              </a:rPr>
              <a:t>感じでした。</a:t>
            </a:r>
            <a:endParaRPr lang="en-US" altLang="ja-JP" sz="60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7196" y="5664425"/>
            <a:ext cx="1399307" cy="93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7599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321048" y="1077968"/>
            <a:ext cx="1154990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ja-JP" altLang="en-US" sz="6600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毎日が必死だった。</a:t>
            </a:r>
            <a:endParaRPr lang="en-US" altLang="ja-JP" sz="6600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6600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お客さんがなくて</a:t>
            </a:r>
            <a:r>
              <a:rPr lang="ja-JP" altLang="en-US" sz="6600" kern="100" dirty="0">
                <a:effectLst/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苦しかった。</a:t>
            </a:r>
            <a:endParaRPr lang="en-US" altLang="ja-JP" sz="6600" kern="100" dirty="0">
              <a:effectLst/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6600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でも、自分が決めたこと。</a:t>
            </a:r>
            <a:endParaRPr lang="en-US" altLang="ja-JP" sz="6600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6600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ただ、やるしかなかった。</a:t>
            </a:r>
            <a:endParaRPr lang="ja-JP" altLang="ja-JP" sz="6600" kern="100" dirty="0">
              <a:effectLst/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0374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角丸四角形吹き出し 5"/>
          <p:cNvSpPr/>
          <p:nvPr/>
        </p:nvSpPr>
        <p:spPr>
          <a:xfrm>
            <a:off x="368048" y="894736"/>
            <a:ext cx="4041057" cy="2227007"/>
          </a:xfrm>
          <a:prstGeom prst="wedgeRoundRectCallout">
            <a:avLst>
              <a:gd name="adj1" fmla="val 52051"/>
              <a:gd name="adj2" fmla="val 6564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/>
              <a:t>なんで、解雇</a:t>
            </a:r>
            <a:r>
              <a:rPr kumimoji="1" lang="ja-JP" altLang="en-US" sz="2400" dirty="0" err="1"/>
              <a:t>せえ</a:t>
            </a:r>
            <a:r>
              <a:rPr kumimoji="1" lang="ja-JP" altLang="en-US" sz="2400" dirty="0"/>
              <a:t>へんの？</a:t>
            </a:r>
          </a:p>
        </p:txBody>
      </p:sp>
      <p:sp>
        <p:nvSpPr>
          <p:cNvPr id="7" name="角丸四角形吹き出し 6"/>
          <p:cNvSpPr/>
          <p:nvPr/>
        </p:nvSpPr>
        <p:spPr>
          <a:xfrm>
            <a:off x="5379176" y="894736"/>
            <a:ext cx="5574889" cy="2084438"/>
          </a:xfrm>
          <a:prstGeom prst="wedgeRoundRectCallout">
            <a:avLst>
              <a:gd name="adj1" fmla="val 41926"/>
              <a:gd name="adj2" fmla="val 69260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ja-JP" sz="2400" dirty="0">
                <a:latin typeface="+mn-ea"/>
              </a:rPr>
              <a:t>何であの人に給料出して、</a:t>
            </a:r>
            <a:endParaRPr lang="en-US" altLang="ja-JP" sz="2400" dirty="0">
              <a:latin typeface="+mn-ea"/>
            </a:endParaRPr>
          </a:p>
          <a:p>
            <a:pPr algn="ctr"/>
            <a:r>
              <a:rPr lang="ja-JP" altLang="ja-JP" sz="2400" dirty="0">
                <a:latin typeface="+mn-ea"/>
              </a:rPr>
              <a:t>僕らが我慢</a:t>
            </a:r>
            <a:r>
              <a:rPr lang="ja-JP" altLang="ja-JP" sz="2400" dirty="0" err="1">
                <a:latin typeface="+mn-ea"/>
              </a:rPr>
              <a:t>せな</a:t>
            </a:r>
            <a:r>
              <a:rPr lang="ja-JP" altLang="en-US" sz="2400" dirty="0">
                <a:latin typeface="+mn-ea"/>
              </a:rPr>
              <a:t>、あかん</a:t>
            </a:r>
            <a:r>
              <a:rPr lang="ja-JP" altLang="ja-JP" sz="2400" dirty="0">
                <a:latin typeface="+mn-ea"/>
              </a:rPr>
              <a:t>の？</a:t>
            </a:r>
            <a:endParaRPr kumimoji="1" lang="ja-JP" altLang="en-US" sz="2400" dirty="0">
              <a:latin typeface="+mn-ea"/>
            </a:endParaRPr>
          </a:p>
        </p:txBody>
      </p:sp>
      <p:sp>
        <p:nvSpPr>
          <p:cNvPr id="9" name="角丸四角形吹き出し 8"/>
          <p:cNvSpPr/>
          <p:nvPr/>
        </p:nvSpPr>
        <p:spPr>
          <a:xfrm>
            <a:off x="1935681" y="3996812"/>
            <a:ext cx="6592528" cy="1991032"/>
          </a:xfrm>
          <a:prstGeom prst="wedgeRoundRectCallout">
            <a:avLst>
              <a:gd name="adj1" fmla="val 39041"/>
              <a:gd name="adj2" fmla="val 6549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ja-JP" sz="2400" dirty="0">
                <a:latin typeface="+mn-ea"/>
              </a:rPr>
              <a:t>あの人サボってるや</a:t>
            </a:r>
            <a:r>
              <a:rPr lang="ja-JP" altLang="ja-JP" sz="2400" dirty="0" err="1">
                <a:latin typeface="+mn-ea"/>
              </a:rPr>
              <a:t>ん</a:t>
            </a:r>
            <a:r>
              <a:rPr lang="ja-JP" altLang="ja-JP" sz="2400" dirty="0">
                <a:latin typeface="+mn-ea"/>
              </a:rPr>
              <a:t>、</a:t>
            </a:r>
            <a:endParaRPr lang="en-US" altLang="ja-JP" sz="2400" dirty="0">
              <a:latin typeface="+mn-ea"/>
            </a:endParaRPr>
          </a:p>
          <a:p>
            <a:pPr algn="ctr"/>
            <a:r>
              <a:rPr lang="ja-JP" altLang="ja-JP" sz="2400" dirty="0">
                <a:latin typeface="+mn-ea"/>
              </a:rPr>
              <a:t>サボってる人に辞めてもらったらいいや</a:t>
            </a:r>
            <a:r>
              <a:rPr lang="ja-JP" altLang="ja-JP" sz="2400" dirty="0" err="1">
                <a:latin typeface="+mn-ea"/>
              </a:rPr>
              <a:t>ん</a:t>
            </a:r>
            <a:r>
              <a:rPr lang="ja-JP" altLang="ja-JP" sz="2400" dirty="0">
                <a:latin typeface="+mn-ea"/>
              </a:rPr>
              <a:t>！</a:t>
            </a:r>
            <a:endParaRPr kumimoji="1" lang="ja-JP" altLang="en-US" sz="2400" dirty="0">
              <a:latin typeface="+mn-ea"/>
            </a:endParaRPr>
          </a:p>
        </p:txBody>
      </p:sp>
      <p:pic>
        <p:nvPicPr>
          <p:cNvPr id="5" name="Picture 8" descr="「悪い人」の画像検索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4389" y="5107031"/>
            <a:ext cx="1099352" cy="1423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4877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87" y="4468759"/>
            <a:ext cx="2942304" cy="1961536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1658117" y="672429"/>
            <a:ext cx="1053388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ja-JP" altLang="ja-JP" sz="4800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そんな中、父親（当時社長）は</a:t>
            </a:r>
            <a:r>
              <a:rPr lang="ja-JP" altLang="en-US" sz="4800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、</a:t>
            </a:r>
            <a:endParaRPr lang="en-US" altLang="ja-JP" sz="4800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ja-JP" sz="4800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従業員を一人も解雇しなかった。</a:t>
            </a:r>
            <a:endParaRPr lang="en-US" altLang="ja-JP" sz="4800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ja-JP" sz="4800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この事は当時の若い私には、</a:t>
            </a:r>
            <a:endParaRPr lang="en-US" altLang="ja-JP" sz="4800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ja-JP" sz="4800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理解し難かった。</a:t>
            </a:r>
          </a:p>
        </p:txBody>
      </p:sp>
    </p:spTree>
    <p:extLst>
      <p:ext uri="{BB962C8B-B14F-4D97-AF65-F5344CB8AC3E}">
        <p14:creationId xmlns:p14="http://schemas.microsoft.com/office/powerpoint/2010/main" val="387645298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/>
        </p:nvSpPr>
        <p:spPr>
          <a:xfrm flipH="1">
            <a:off x="325418" y="562734"/>
            <a:ext cx="11001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>
                <a:latin typeface="HGP明朝B" panose="02020800000000000000" pitchFamily="18" charset="-128"/>
                <a:ea typeface="HGP明朝B" panose="02020800000000000000" pitchFamily="18" charset="-128"/>
              </a:rPr>
              <a:t>その度に父は・・・。</a:t>
            </a:r>
          </a:p>
        </p:txBody>
      </p:sp>
      <p:sp>
        <p:nvSpPr>
          <p:cNvPr id="6" name="角丸四角形吹き出し 5"/>
          <p:cNvSpPr/>
          <p:nvPr/>
        </p:nvSpPr>
        <p:spPr>
          <a:xfrm>
            <a:off x="1166512" y="1916304"/>
            <a:ext cx="4626481" cy="2227007"/>
          </a:xfrm>
          <a:prstGeom prst="wedgeRoundRectCallout">
            <a:avLst>
              <a:gd name="adj1" fmla="val -58545"/>
              <a:gd name="adj2" fmla="val -4230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ja-JP" sz="4000" dirty="0">
                <a:latin typeface="+mj-ea"/>
                <a:ea typeface="+mj-ea"/>
              </a:rPr>
              <a:t>従業員にも生活が</a:t>
            </a:r>
            <a:endParaRPr lang="en-US" altLang="ja-JP" sz="4000" dirty="0">
              <a:latin typeface="+mj-ea"/>
              <a:ea typeface="+mj-ea"/>
            </a:endParaRPr>
          </a:p>
          <a:p>
            <a:pPr algn="ctr"/>
            <a:r>
              <a:rPr lang="ja-JP" altLang="ja-JP" sz="4000" dirty="0">
                <a:latin typeface="+mj-ea"/>
                <a:ea typeface="+mj-ea"/>
              </a:rPr>
              <a:t>ある</a:t>
            </a:r>
            <a:r>
              <a:rPr lang="ja-JP" altLang="en-US" sz="4000" dirty="0">
                <a:latin typeface="+mj-ea"/>
                <a:ea typeface="+mj-ea"/>
              </a:rPr>
              <a:t>んや</a:t>
            </a:r>
            <a:endParaRPr kumimoji="1" lang="ja-JP" altLang="en-US" sz="4000" dirty="0">
              <a:latin typeface="+mj-ea"/>
              <a:ea typeface="+mj-ea"/>
            </a:endParaRPr>
          </a:p>
        </p:txBody>
      </p:sp>
      <p:sp>
        <p:nvSpPr>
          <p:cNvPr id="7" name="角丸四角形吹き出し 6"/>
          <p:cNvSpPr/>
          <p:nvPr/>
        </p:nvSpPr>
        <p:spPr>
          <a:xfrm>
            <a:off x="6316649" y="3802828"/>
            <a:ext cx="5574889" cy="2801931"/>
          </a:xfrm>
          <a:prstGeom prst="wedgeRoundRectCallout">
            <a:avLst>
              <a:gd name="adj1" fmla="val -53817"/>
              <a:gd name="adj2" fmla="val -7306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ja-JP" sz="3600" dirty="0">
                <a:latin typeface="+mj-ea"/>
                <a:ea typeface="+mj-ea"/>
              </a:rPr>
              <a:t>やめさせるなんて、</a:t>
            </a:r>
            <a:endParaRPr lang="en-US" altLang="ja-JP" sz="3600" dirty="0">
              <a:latin typeface="+mj-ea"/>
              <a:ea typeface="+mj-ea"/>
            </a:endParaRPr>
          </a:p>
          <a:p>
            <a:pPr algn="ctr"/>
            <a:r>
              <a:rPr lang="ja-JP" altLang="ja-JP" sz="3600" dirty="0">
                <a:latin typeface="+mj-ea"/>
                <a:ea typeface="+mj-ea"/>
              </a:rPr>
              <a:t>そんな簡単なことじゃない</a:t>
            </a:r>
            <a:endParaRPr kumimoji="1" lang="ja-JP" altLang="en-US" sz="36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6160194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角丸四角形吹き出し 4"/>
          <p:cNvSpPr/>
          <p:nvPr/>
        </p:nvSpPr>
        <p:spPr>
          <a:xfrm>
            <a:off x="1519086" y="2330245"/>
            <a:ext cx="9085005" cy="2300750"/>
          </a:xfrm>
          <a:prstGeom prst="wedgeRoundRectCallout">
            <a:avLst>
              <a:gd name="adj1" fmla="val 59973"/>
              <a:gd name="adj2" fmla="val 42092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ja-JP" sz="3600" dirty="0">
                <a:latin typeface="+mj-ea"/>
                <a:ea typeface="+mj-ea"/>
              </a:rPr>
              <a:t>エース産業機器なんて、</a:t>
            </a:r>
            <a:r>
              <a:rPr lang="ja-JP" altLang="en-US" sz="3600" dirty="0">
                <a:latin typeface="+mj-ea"/>
                <a:ea typeface="+mj-ea"/>
              </a:rPr>
              <a:t>や</a:t>
            </a:r>
            <a:r>
              <a:rPr lang="ja-JP" altLang="ja-JP" sz="3600" dirty="0">
                <a:latin typeface="+mj-ea"/>
                <a:ea typeface="+mj-ea"/>
              </a:rPr>
              <a:t>めたら</a:t>
            </a:r>
            <a:r>
              <a:rPr lang="ja-JP" altLang="ja-JP" sz="3600" dirty="0" err="1">
                <a:latin typeface="+mj-ea"/>
                <a:ea typeface="+mj-ea"/>
              </a:rPr>
              <a:t>ええのに</a:t>
            </a:r>
            <a:r>
              <a:rPr lang="ja-JP" altLang="en-US" sz="3600" dirty="0">
                <a:latin typeface="+mj-ea"/>
                <a:ea typeface="+mj-ea"/>
              </a:rPr>
              <a:t>。</a:t>
            </a:r>
            <a:endParaRPr lang="en-US" altLang="ja-JP" sz="3600" dirty="0">
              <a:latin typeface="+mj-ea"/>
              <a:ea typeface="+mj-ea"/>
            </a:endParaRPr>
          </a:p>
          <a:p>
            <a:pPr algn="ctr"/>
            <a:r>
              <a:rPr kumimoji="1" lang="ja-JP" altLang="en-US" sz="3600" dirty="0">
                <a:latin typeface="+mj-ea"/>
                <a:ea typeface="+mj-ea"/>
              </a:rPr>
              <a:t>無くなってしまえ。</a:t>
            </a:r>
          </a:p>
        </p:txBody>
      </p:sp>
      <p:sp>
        <p:nvSpPr>
          <p:cNvPr id="8" name="テキスト ボックス 7"/>
          <p:cNvSpPr txBox="1"/>
          <p:nvPr/>
        </p:nvSpPr>
        <p:spPr>
          <a:xfrm flipH="1">
            <a:off x="325418" y="562734"/>
            <a:ext cx="11001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5400" dirty="0">
                <a:latin typeface="HGP明朝B" panose="02020800000000000000" pitchFamily="18" charset="-128"/>
                <a:ea typeface="HGP明朝B" panose="02020800000000000000" pitchFamily="18" charset="-128"/>
              </a:rPr>
              <a:t>挙句の果て、私が考えたこと。</a:t>
            </a:r>
            <a:endParaRPr kumimoji="1" lang="ja-JP" altLang="en-US" sz="5400" dirty="0">
              <a:latin typeface="HGP明朝B" panose="02020800000000000000" pitchFamily="18" charset="-128"/>
              <a:ea typeface="HGP明朝B" panose="02020800000000000000" pitchFamily="18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 flipH="1">
            <a:off x="4065917" y="5696402"/>
            <a:ext cx="7954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HGP明朝B" panose="02020800000000000000" pitchFamily="18" charset="-128"/>
                <a:ea typeface="HGP明朝B" panose="02020800000000000000" pitchFamily="18" charset="-128"/>
              </a:rPr>
              <a:t>そんなことで父と何度も喧嘩をした。</a:t>
            </a:r>
          </a:p>
        </p:txBody>
      </p:sp>
    </p:spTree>
    <p:extLst>
      <p:ext uri="{BB962C8B-B14F-4D97-AF65-F5344CB8AC3E}">
        <p14:creationId xmlns:p14="http://schemas.microsoft.com/office/powerpoint/2010/main" val="8498148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209066" y="1371597"/>
            <a:ext cx="1167813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ja-JP" altLang="en-US" sz="6000" kern="100" dirty="0">
                <a:effectLst/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もし、このときエース産業を</a:t>
            </a:r>
            <a:endParaRPr lang="en-US" altLang="ja-JP" sz="6000" kern="100" dirty="0">
              <a:effectLst/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ja-JP" altLang="en-US" sz="6000" kern="100" dirty="0">
                <a:effectLst/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本当に辞めてしまっていたら、</a:t>
            </a:r>
            <a:endParaRPr lang="en-US" altLang="ja-JP" sz="6000" kern="100" dirty="0">
              <a:effectLst/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ja-JP" altLang="en-US" sz="6000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皆さんと一緒に</a:t>
            </a:r>
            <a:endParaRPr lang="en-US" altLang="ja-JP" sz="6000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ja-JP" altLang="en-US" sz="6000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働けなかったと</a:t>
            </a:r>
            <a:r>
              <a:rPr lang="ja-JP" altLang="en-US" sz="6000" kern="100" dirty="0">
                <a:effectLst/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思います。</a:t>
            </a:r>
            <a:endParaRPr lang="en-US" altLang="ja-JP" sz="6000" kern="100" dirty="0">
              <a:effectLst/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47901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558265" y="1068406"/>
            <a:ext cx="1130402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ja-JP" altLang="en-US" sz="5400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父の言っていることは一時的に</a:t>
            </a:r>
            <a:endParaRPr lang="en-US" altLang="ja-JP" sz="5400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5400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理解できた。</a:t>
            </a:r>
            <a:endParaRPr lang="en-US" altLang="ja-JP" sz="5400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5400" kern="100" dirty="0">
                <a:effectLst/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しかし、すぐに元通りの考え方に</a:t>
            </a:r>
            <a:endParaRPr lang="en-US" altLang="ja-JP" sz="5400" kern="100" dirty="0">
              <a:effectLst/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5400" kern="100" dirty="0">
                <a:effectLst/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戻ってしまう。</a:t>
            </a:r>
            <a:endParaRPr lang="en-US" altLang="ja-JP" sz="5400" kern="100" dirty="0">
              <a:effectLst/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5400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その繰り返しでした。</a:t>
            </a:r>
            <a:endParaRPr lang="en-US" altLang="ja-JP" sz="5400" kern="100" dirty="0">
              <a:effectLst/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ja-JP" altLang="ja-JP" sz="3600" kern="100" dirty="0">
              <a:effectLst/>
              <a:latin typeface="HGP明朝B" panose="02020800000000000000" pitchFamily="18" charset="-128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9849" y="5166632"/>
            <a:ext cx="922438" cy="130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5449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392934" y="1654324"/>
            <a:ext cx="1140613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ja-JP" altLang="en-US" sz="5400" b="1" kern="100" dirty="0">
                <a:effectLst/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そんなことを繰り返していたので、</a:t>
            </a:r>
            <a:endParaRPr lang="en-US" altLang="ja-JP" sz="5400" b="1" kern="100" dirty="0">
              <a:effectLst/>
              <a:latin typeface="HGP明朝B" panose="02020800000000000000" pitchFamily="18" charset="-128"/>
              <a:ea typeface="HGP明朝B" panose="020208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5400" b="1" kern="100" dirty="0"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本来、辞めなくてもいい社員が</a:t>
            </a:r>
            <a:endParaRPr lang="en-US" altLang="ja-JP" sz="5400" b="1" kern="100" dirty="0">
              <a:latin typeface="HGP明朝B" panose="02020800000000000000" pitchFamily="18" charset="-128"/>
              <a:ea typeface="HGP明朝B" panose="020208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5400" b="1" kern="100" dirty="0"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辞めていった。</a:t>
            </a:r>
            <a:endParaRPr lang="en-US" altLang="ja-JP" sz="5400" b="1" kern="100" dirty="0">
              <a:latin typeface="HGP明朝B" panose="02020800000000000000" pitchFamily="18" charset="-128"/>
              <a:ea typeface="HGP明朝B" panose="020208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5400" b="1" kern="100" dirty="0"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人</a:t>
            </a:r>
            <a:r>
              <a:rPr lang="ja-JP" altLang="en-US" sz="5400" b="1" kern="100" dirty="0">
                <a:effectLst/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の入れ替わりが激しい会社でした。</a:t>
            </a:r>
            <a:endParaRPr lang="ja-JP" altLang="ja-JP" sz="5400" b="1" kern="100" dirty="0">
              <a:effectLst/>
              <a:latin typeface="HGP明朝B" panose="02020800000000000000" pitchFamily="18" charset="-128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4195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414021" y="1197204"/>
            <a:ext cx="10228082" cy="35067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7200" b="1" dirty="0"/>
              <a:t> </a:t>
            </a:r>
            <a:r>
              <a:rPr lang="ja-JP" altLang="en-US" sz="8800" b="1" dirty="0"/>
              <a:t>変化できなければ、</a:t>
            </a:r>
            <a:endParaRPr lang="en-US" altLang="ja-JP" sz="8800" b="1" dirty="0"/>
          </a:p>
          <a:p>
            <a:pPr marL="0" indent="0">
              <a:buNone/>
            </a:pPr>
            <a:r>
              <a:rPr kumimoji="1" lang="ja-JP" altLang="en-US" sz="8800" b="1" dirty="0"/>
              <a:t>現状維持も難しい！</a:t>
            </a:r>
            <a:endParaRPr kumimoji="1" lang="ja-JP" altLang="en-US" sz="5400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823" y="4446049"/>
            <a:ext cx="2758397" cy="183893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665" y="4467622"/>
            <a:ext cx="2983933" cy="181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15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958738" y="1799303"/>
            <a:ext cx="1041236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ja-JP" altLang="en-US" sz="6600" b="1" kern="100" dirty="0">
                <a:effectLst/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私は、自身の考えが</a:t>
            </a:r>
            <a:endParaRPr lang="en-US" altLang="ja-JP" sz="6600" b="1" kern="100" dirty="0">
              <a:effectLst/>
              <a:latin typeface="HGP明朝B" panose="02020800000000000000" pitchFamily="18" charset="-128"/>
              <a:ea typeface="HGP明朝B" panose="02020800000000000000" pitchFamily="18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en-US" sz="6600" b="1" kern="100" dirty="0">
                <a:solidFill>
                  <a:srgbClr val="FF0000"/>
                </a:solidFill>
                <a:effectLst/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間違いだ</a:t>
            </a:r>
            <a:r>
              <a:rPr lang="ja-JP" altLang="en-US" sz="6600" b="1" kern="100" dirty="0">
                <a:effectLst/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と気づくことに</a:t>
            </a:r>
            <a:endParaRPr lang="en-US" altLang="ja-JP" sz="6600" b="1" kern="100" dirty="0">
              <a:effectLst/>
              <a:latin typeface="HGP明朝B" panose="02020800000000000000" pitchFamily="18" charset="-128"/>
              <a:ea typeface="HGP明朝B" panose="02020800000000000000" pitchFamily="18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en-US" sz="6600" b="1" kern="100" dirty="0"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たくさんの時間を費やした。</a:t>
            </a:r>
            <a:endParaRPr lang="en-US" altLang="ja-JP" sz="6600" b="1" kern="100" dirty="0">
              <a:effectLst/>
              <a:latin typeface="HGP明朝B" panose="02020800000000000000" pitchFamily="18" charset="-128"/>
              <a:ea typeface="HGP明朝B" panose="020208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ja-JP" altLang="ja-JP" sz="5400" b="1" kern="100" dirty="0">
              <a:effectLst/>
              <a:latin typeface="HGP明朝B" panose="02020800000000000000" pitchFamily="18" charset="-128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7975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1059699" y="1483215"/>
            <a:ext cx="1041236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ja-JP" altLang="en-US" sz="7200" b="1" kern="100" dirty="0">
                <a:effectLst/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私が変わったキッカケは</a:t>
            </a:r>
            <a:r>
              <a:rPr lang="ja-JP" altLang="en-US" sz="7200" b="1" kern="100" dirty="0"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、</a:t>
            </a:r>
            <a:endParaRPr lang="en-US" altLang="ja-JP" sz="7200" b="1" kern="100" dirty="0">
              <a:latin typeface="HGP明朝B" panose="02020800000000000000" pitchFamily="18" charset="-128"/>
              <a:ea typeface="HGP明朝B" panose="02020800000000000000" pitchFamily="18" charset="-128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ja-JP" altLang="en-US" sz="13800" b="1" kern="100" dirty="0">
                <a:solidFill>
                  <a:srgbClr val="0070C0"/>
                </a:solidFill>
                <a:effectLst/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大きく</a:t>
            </a:r>
            <a:r>
              <a:rPr lang="en-US" altLang="ja-JP" sz="13800" b="1" kern="100" dirty="0">
                <a:solidFill>
                  <a:srgbClr val="0070C0"/>
                </a:solidFill>
                <a:effectLst/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2</a:t>
            </a:r>
            <a:r>
              <a:rPr lang="ja-JP" altLang="en-US" sz="13800" b="1" kern="100" dirty="0">
                <a:solidFill>
                  <a:srgbClr val="0070C0"/>
                </a:solidFill>
                <a:effectLst/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つ。</a:t>
            </a:r>
            <a:endParaRPr lang="ja-JP" altLang="ja-JP" sz="13800" b="1" kern="100" dirty="0">
              <a:solidFill>
                <a:srgbClr val="0070C0"/>
              </a:solidFill>
              <a:effectLst/>
              <a:latin typeface="HGP明朝B" panose="02020800000000000000" pitchFamily="18" charset="-128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77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890366" y="1810593"/>
            <a:ext cx="1041236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ja-JP" altLang="en-US" sz="9600" b="1" kern="100" dirty="0">
                <a:effectLst/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ひとつは、</a:t>
            </a:r>
            <a:endParaRPr lang="en-US" altLang="ja-JP" sz="9600" b="1" kern="100" dirty="0">
              <a:effectLst/>
              <a:latin typeface="HGP明朝B" panose="02020800000000000000" pitchFamily="18" charset="-128"/>
              <a:ea typeface="HGP明朝B" panose="02020800000000000000" pitchFamily="18" charset="-128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ja-JP" altLang="en-US" sz="9600" b="1" kern="100" dirty="0">
                <a:solidFill>
                  <a:srgbClr val="FF0000"/>
                </a:solidFill>
                <a:effectLst/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同友会</a:t>
            </a:r>
            <a:r>
              <a:rPr lang="ja-JP" altLang="en-US" sz="9600" b="1" kern="100" dirty="0">
                <a:effectLst/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との出会い</a:t>
            </a:r>
            <a:endParaRPr lang="ja-JP" altLang="ja-JP" sz="9600" b="1" kern="100" dirty="0">
              <a:effectLst/>
              <a:latin typeface="HGP明朝B" panose="02020800000000000000" pitchFamily="18" charset="-128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53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559" y="451014"/>
            <a:ext cx="6542797" cy="3493887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1524000" y="5628640"/>
            <a:ext cx="84071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ja-JP" altLang="en-US" sz="5400" b="1" kern="100" dirty="0">
                <a:effectLst/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中小企業家の全国組織</a:t>
            </a:r>
            <a:endParaRPr lang="ja-JP" altLang="ja-JP" sz="5400" b="1" kern="100" dirty="0">
              <a:effectLst/>
              <a:latin typeface="HGP明朝B" panose="02020800000000000000" pitchFamily="18" charset="-128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7298" y="451014"/>
            <a:ext cx="4118846" cy="280942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7957" y="1679075"/>
            <a:ext cx="4978401" cy="366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32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雲形吹き出し 4"/>
          <p:cNvSpPr/>
          <p:nvPr/>
        </p:nvSpPr>
        <p:spPr>
          <a:xfrm>
            <a:off x="1699241" y="1908503"/>
            <a:ext cx="3250426" cy="1910993"/>
          </a:xfrm>
          <a:prstGeom prst="cloud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solidFill>
                  <a:schemeClr val="tx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経営指針の成文化</a:t>
            </a:r>
          </a:p>
        </p:txBody>
      </p:sp>
      <p:sp>
        <p:nvSpPr>
          <p:cNvPr id="7" name="雲形吹き出し 6"/>
          <p:cNvSpPr/>
          <p:nvPr/>
        </p:nvSpPr>
        <p:spPr>
          <a:xfrm>
            <a:off x="4705692" y="2725669"/>
            <a:ext cx="4197264" cy="1718055"/>
          </a:xfrm>
          <a:prstGeom prst="cloud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solidFill>
                  <a:schemeClr val="tx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何の為に</a:t>
            </a:r>
            <a:endParaRPr kumimoji="1" lang="en-US" altLang="ja-JP" sz="2400" b="1" dirty="0">
              <a:solidFill>
                <a:schemeClr val="tx1"/>
              </a:solidFill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algn="ctr"/>
            <a:r>
              <a:rPr lang="ja-JP" altLang="en-US" sz="2400" b="1" dirty="0">
                <a:solidFill>
                  <a:schemeClr val="tx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経営しているのか</a:t>
            </a:r>
            <a:endParaRPr kumimoji="1" lang="ja-JP" altLang="en-US" sz="2400" b="1" dirty="0">
              <a:solidFill>
                <a:schemeClr val="tx1"/>
              </a:solidFill>
              <a:latin typeface="HGS明朝E" panose="02020900000000000000" pitchFamily="18" charset="-128"/>
              <a:ea typeface="HGS明朝E" panose="02020900000000000000" pitchFamily="18" charset="-128"/>
            </a:endParaRPr>
          </a:p>
        </p:txBody>
      </p:sp>
      <p:sp>
        <p:nvSpPr>
          <p:cNvPr id="9" name="雲形吹き出し 8"/>
          <p:cNvSpPr/>
          <p:nvPr/>
        </p:nvSpPr>
        <p:spPr>
          <a:xfrm>
            <a:off x="180653" y="203915"/>
            <a:ext cx="3333602" cy="1814105"/>
          </a:xfrm>
          <a:prstGeom prst="cloud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solidFill>
                  <a:schemeClr val="tx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経営姿勢の確立</a:t>
            </a:r>
          </a:p>
        </p:txBody>
      </p:sp>
      <p:sp>
        <p:nvSpPr>
          <p:cNvPr id="10" name="雲形吹き出し 9"/>
          <p:cNvSpPr/>
          <p:nvPr/>
        </p:nvSpPr>
        <p:spPr>
          <a:xfrm>
            <a:off x="3261340" y="4697954"/>
            <a:ext cx="2759820" cy="1765510"/>
          </a:xfrm>
          <a:prstGeom prst="cloud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solidFill>
                  <a:schemeClr val="tx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労使見解</a:t>
            </a:r>
          </a:p>
        </p:txBody>
      </p:sp>
      <p:sp>
        <p:nvSpPr>
          <p:cNvPr id="11" name="雲形吹き出し 10"/>
          <p:cNvSpPr/>
          <p:nvPr/>
        </p:nvSpPr>
        <p:spPr>
          <a:xfrm>
            <a:off x="9024932" y="5207713"/>
            <a:ext cx="3023201" cy="1334129"/>
          </a:xfrm>
          <a:prstGeom prst="cloud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solidFill>
                  <a:schemeClr val="tx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幸せって？</a:t>
            </a:r>
          </a:p>
        </p:txBody>
      </p:sp>
      <p:sp>
        <p:nvSpPr>
          <p:cNvPr id="14" name="雲形吹き出し 13"/>
          <p:cNvSpPr/>
          <p:nvPr/>
        </p:nvSpPr>
        <p:spPr>
          <a:xfrm>
            <a:off x="6265112" y="4443724"/>
            <a:ext cx="3146271" cy="1489415"/>
          </a:xfrm>
          <a:prstGeom prst="cloud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solidFill>
                  <a:schemeClr val="tx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共に育つ</a:t>
            </a:r>
          </a:p>
        </p:txBody>
      </p:sp>
      <p:sp>
        <p:nvSpPr>
          <p:cNvPr id="15" name="雲形吹き出し 14"/>
          <p:cNvSpPr/>
          <p:nvPr/>
        </p:nvSpPr>
        <p:spPr>
          <a:xfrm>
            <a:off x="8984920" y="2070720"/>
            <a:ext cx="2972330" cy="1856120"/>
          </a:xfrm>
          <a:prstGeom prst="cloud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>
                <a:solidFill>
                  <a:schemeClr val="tx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指針</a:t>
            </a:r>
            <a:r>
              <a:rPr kumimoji="1" lang="ja-JP" altLang="en-US" sz="2800" b="1" dirty="0">
                <a:solidFill>
                  <a:schemeClr val="tx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経営</a:t>
            </a:r>
          </a:p>
        </p:txBody>
      </p:sp>
      <p:sp>
        <p:nvSpPr>
          <p:cNvPr id="16" name="雲形吹き出し 15"/>
          <p:cNvSpPr/>
          <p:nvPr/>
        </p:nvSpPr>
        <p:spPr>
          <a:xfrm>
            <a:off x="8902956" y="277815"/>
            <a:ext cx="2972330" cy="1338312"/>
          </a:xfrm>
          <a:prstGeom prst="cloud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>
                <a:solidFill>
                  <a:schemeClr val="tx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経営理念</a:t>
            </a:r>
          </a:p>
        </p:txBody>
      </p:sp>
      <p:sp>
        <p:nvSpPr>
          <p:cNvPr id="22" name="雲形吹き出し 21"/>
          <p:cNvSpPr/>
          <p:nvPr/>
        </p:nvSpPr>
        <p:spPr>
          <a:xfrm>
            <a:off x="5032843" y="140306"/>
            <a:ext cx="3322412" cy="1813400"/>
          </a:xfrm>
          <a:prstGeom prst="cloud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>
                <a:solidFill>
                  <a:schemeClr val="tx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従業員は最高のパートナー</a:t>
            </a:r>
          </a:p>
        </p:txBody>
      </p:sp>
      <p:sp>
        <p:nvSpPr>
          <p:cNvPr id="24" name="雲形吹き出し 23"/>
          <p:cNvSpPr/>
          <p:nvPr/>
        </p:nvSpPr>
        <p:spPr>
          <a:xfrm>
            <a:off x="89162" y="4325053"/>
            <a:ext cx="3172178" cy="1882045"/>
          </a:xfrm>
          <a:prstGeom prst="cloud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>
                <a:solidFill>
                  <a:schemeClr val="tx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事業ドメイン</a:t>
            </a:r>
            <a:endParaRPr kumimoji="1" lang="en-US" altLang="ja-JP" sz="2400" dirty="0">
              <a:solidFill>
                <a:schemeClr val="tx1"/>
              </a:solidFill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algn="ctr"/>
            <a:r>
              <a:rPr lang="ja-JP" altLang="en-US" sz="1200" dirty="0">
                <a:solidFill>
                  <a:schemeClr val="tx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（あなたは何屋さん？）</a:t>
            </a:r>
            <a:endParaRPr kumimoji="1" lang="ja-JP" altLang="en-US" sz="1200" dirty="0">
              <a:solidFill>
                <a:schemeClr val="tx1"/>
              </a:solidFill>
              <a:latin typeface="HGS明朝E" panose="02020900000000000000" pitchFamily="18" charset="-128"/>
              <a:ea typeface="HGS明朝E" panose="020209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7161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22" grpId="0" animBg="1"/>
      <p:bldP spid="2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79023" y="1904608"/>
            <a:ext cx="1200008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ja-JP" altLang="en-US" sz="8800" b="1" kern="100" dirty="0">
                <a:effectLst/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こんなこと</a:t>
            </a:r>
            <a:r>
              <a:rPr lang="ja-JP" altLang="en-US" sz="8800" b="1" kern="100" dirty="0"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考えた事が</a:t>
            </a:r>
            <a:endParaRPr lang="en-US" altLang="ja-JP" sz="8800" b="1" kern="100" dirty="0">
              <a:latin typeface="HGP明朝B" panose="02020800000000000000" pitchFamily="18" charset="-128"/>
              <a:ea typeface="HGP明朝B" panose="02020800000000000000" pitchFamily="18" charset="-128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ja-JP" altLang="en-US" sz="8800" b="1" kern="100" dirty="0">
                <a:effectLst/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なかった。</a:t>
            </a:r>
            <a:endParaRPr lang="ja-JP" altLang="ja-JP" sz="8800" b="1" kern="100" dirty="0">
              <a:effectLst/>
              <a:latin typeface="HGP明朝B" panose="02020800000000000000" pitchFamily="18" charset="-128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69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79023" y="1361682"/>
            <a:ext cx="1200008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ja-JP" altLang="en-US" sz="8800" b="1" kern="100" dirty="0">
                <a:effectLst/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たくさんの事を</a:t>
            </a:r>
            <a:endParaRPr lang="en-US" altLang="ja-JP" sz="8800" b="1" kern="100" dirty="0">
              <a:effectLst/>
              <a:latin typeface="HGP明朝B" panose="02020800000000000000" pitchFamily="18" charset="-128"/>
              <a:ea typeface="HGP明朝B" panose="02020800000000000000" pitchFamily="18" charset="-128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ja-JP" altLang="en-US" sz="8800" b="1" kern="100" dirty="0"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考え、行動を変える</a:t>
            </a:r>
            <a:endParaRPr lang="en-US" altLang="ja-JP" sz="8800" b="1" kern="100" dirty="0">
              <a:latin typeface="HGP明朝B" panose="02020800000000000000" pitchFamily="18" charset="-128"/>
              <a:ea typeface="HGP明朝B" panose="02020800000000000000" pitchFamily="18" charset="-128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ja-JP" altLang="en-US" sz="8800" b="1" kern="100" dirty="0">
                <a:effectLst/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キッカケをもらった。</a:t>
            </a:r>
            <a:endParaRPr lang="ja-JP" altLang="ja-JP" sz="8800" b="1" kern="100" dirty="0">
              <a:effectLst/>
              <a:latin typeface="HGP明朝B" panose="02020800000000000000" pitchFamily="18" charset="-128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78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496696" y="2019375"/>
            <a:ext cx="124516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ja-JP" altLang="en-US" sz="7200" b="1" kern="100" dirty="0">
                <a:effectLst/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もうひとつは、</a:t>
            </a:r>
            <a:endParaRPr lang="en-US" altLang="ja-JP" sz="7200" b="1" kern="100" dirty="0">
              <a:latin typeface="HGP明朝B" panose="02020800000000000000" pitchFamily="18" charset="-128"/>
              <a:ea typeface="HGP明朝B" panose="02020800000000000000" pitchFamily="18" charset="-128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ja-JP" altLang="en-US" sz="7200" b="1" kern="100" dirty="0">
                <a:solidFill>
                  <a:srgbClr val="FF0000"/>
                </a:solidFill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たくさんの人が辞めた</a:t>
            </a:r>
            <a:r>
              <a:rPr lang="ja-JP" altLang="en-US" sz="7200" b="1" kern="100" dirty="0"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こと。</a:t>
            </a:r>
            <a:endParaRPr lang="ja-JP" altLang="ja-JP" sz="7200" b="1" kern="100" dirty="0">
              <a:effectLst/>
              <a:latin typeface="HGP明朝B" panose="02020800000000000000" pitchFamily="18" charset="-128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87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円形吹き出し 3"/>
          <p:cNvSpPr/>
          <p:nvPr/>
        </p:nvSpPr>
        <p:spPr>
          <a:xfrm>
            <a:off x="838200" y="1957486"/>
            <a:ext cx="5817827" cy="2782389"/>
          </a:xfrm>
          <a:prstGeom prst="wedgeEllipseCallout">
            <a:avLst>
              <a:gd name="adj1" fmla="val -57540"/>
              <a:gd name="adj2" fmla="val 4163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chemeClr val="tx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ついていけへん。</a:t>
            </a:r>
            <a:endParaRPr kumimoji="1" lang="en-US" altLang="ja-JP" sz="3200" b="1" dirty="0">
              <a:solidFill>
                <a:schemeClr val="tx1"/>
              </a:solidFill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algn="ctr"/>
            <a:r>
              <a:rPr kumimoji="1" lang="ja-JP" altLang="en-US" sz="3200" b="1" dirty="0">
                <a:solidFill>
                  <a:schemeClr val="tx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やめさせてもらうわ</a:t>
            </a:r>
            <a:r>
              <a:rPr kumimoji="1" lang="en-US" altLang="ja-JP" sz="3200" b="1" dirty="0">
                <a:solidFill>
                  <a:schemeClr val="tx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!!</a:t>
            </a:r>
            <a:endParaRPr kumimoji="1" lang="ja-JP" altLang="en-US" sz="3200" b="1" dirty="0">
              <a:solidFill>
                <a:schemeClr val="tx1"/>
              </a:solidFill>
              <a:latin typeface="HGS明朝E" panose="02020900000000000000" pitchFamily="18" charset="-128"/>
              <a:ea typeface="HGS明朝E" panose="02020900000000000000" pitchFamily="18" charset="-128"/>
            </a:endParaRPr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idx="1"/>
          </p:nvPr>
        </p:nvSpPr>
        <p:spPr>
          <a:xfrm>
            <a:off x="6771503" y="3348680"/>
            <a:ext cx="4162168" cy="2494649"/>
          </a:xfrm>
          <a:prstGeom prst="wedgeEllipseCallout">
            <a:avLst>
              <a:gd name="adj1" fmla="val 55953"/>
              <a:gd name="adj2" fmla="val 4211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kumimoji="1" lang="ja-JP" altLang="en-US" sz="6600" dirty="0">
                <a:latin typeface="HGS明朝E" panose="02020900000000000000" pitchFamily="18" charset="-128"/>
                <a:ea typeface="HGS明朝E" panose="02020900000000000000" pitchFamily="18" charset="-128"/>
              </a:rPr>
              <a:t>えっ</a:t>
            </a:r>
            <a:endParaRPr kumimoji="1" lang="en-US" altLang="ja-JP" sz="66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</p:txBody>
      </p:sp>
      <p:sp>
        <p:nvSpPr>
          <p:cNvPr id="8" name="タイトル 7"/>
          <p:cNvSpPr>
            <a:spLocks noGrp="1"/>
          </p:cNvSpPr>
          <p:nvPr>
            <p:ph type="title"/>
          </p:nvPr>
        </p:nvSpPr>
        <p:spPr>
          <a:xfrm>
            <a:off x="202214" y="122624"/>
            <a:ext cx="10515600" cy="1325563"/>
          </a:xfrm>
        </p:spPr>
        <p:txBody>
          <a:bodyPr>
            <a:normAutofit/>
          </a:bodyPr>
          <a:lstStyle/>
          <a:p>
            <a:r>
              <a:rPr kumimoji="1" lang="ja-JP" altLang="en-US" sz="4800" b="1" dirty="0"/>
              <a:t>ある日の出来事</a:t>
            </a:r>
          </a:p>
        </p:txBody>
      </p:sp>
    </p:spTree>
    <p:extLst>
      <p:ext uri="{BB962C8B-B14F-4D97-AF65-F5344CB8AC3E}">
        <p14:creationId xmlns:p14="http://schemas.microsoft.com/office/powerpoint/2010/main" val="276364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7"/>
          <p:cNvSpPr>
            <a:spLocks noGrp="1"/>
          </p:cNvSpPr>
          <p:nvPr>
            <p:ph type="title"/>
          </p:nvPr>
        </p:nvSpPr>
        <p:spPr>
          <a:xfrm>
            <a:off x="1819275" y="1614489"/>
            <a:ext cx="11787188" cy="3471862"/>
          </a:xfrm>
        </p:spPr>
        <p:txBody>
          <a:bodyPr>
            <a:noAutofit/>
          </a:bodyPr>
          <a:lstStyle/>
          <a:p>
            <a:r>
              <a:rPr kumimoji="1" lang="ja-JP" altLang="en-US" sz="8000" dirty="0">
                <a:latin typeface="HGS明朝E" panose="02020900000000000000" pitchFamily="18" charset="-128"/>
                <a:ea typeface="HGS明朝E" panose="02020900000000000000" pitchFamily="18" charset="-128"/>
              </a:rPr>
              <a:t>これ、ある朝の</a:t>
            </a:r>
            <a:r>
              <a:rPr kumimoji="1" lang="en-US" altLang="ja-JP" sz="8000" dirty="0">
                <a:latin typeface="HGS明朝E" panose="02020900000000000000" pitchFamily="18" charset="-128"/>
                <a:ea typeface="HGS明朝E" panose="02020900000000000000" pitchFamily="18" charset="-128"/>
              </a:rPr>
              <a:t/>
            </a:r>
            <a:br>
              <a:rPr kumimoji="1" lang="en-US" altLang="ja-JP" sz="8000" dirty="0">
                <a:latin typeface="HGS明朝E" panose="02020900000000000000" pitchFamily="18" charset="-128"/>
                <a:ea typeface="HGS明朝E" panose="02020900000000000000" pitchFamily="18" charset="-128"/>
              </a:rPr>
            </a:br>
            <a:r>
              <a:rPr kumimoji="1" lang="ja-JP" altLang="en-US" sz="8000" dirty="0">
                <a:latin typeface="HGS明朝E" panose="02020900000000000000" pitchFamily="18" charset="-128"/>
                <a:ea typeface="HGS明朝E" panose="02020900000000000000" pitchFamily="18" charset="-128"/>
              </a:rPr>
              <a:t>弟との会話です。</a:t>
            </a:r>
          </a:p>
        </p:txBody>
      </p:sp>
    </p:spTree>
    <p:extLst>
      <p:ext uri="{BB962C8B-B14F-4D97-AF65-F5344CB8AC3E}">
        <p14:creationId xmlns:p14="http://schemas.microsoft.com/office/powerpoint/2010/main" val="16898651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05658" y="412113"/>
            <a:ext cx="7951651" cy="264512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8000" b="1" dirty="0"/>
              <a:t>社内 利益シェア</a:t>
            </a:r>
            <a:endParaRPr lang="en-US" altLang="ja-JP" sz="8000" b="1" dirty="0"/>
          </a:p>
          <a:p>
            <a:pPr marL="0" indent="0">
              <a:buNone/>
            </a:pPr>
            <a:r>
              <a:rPr lang="ja-JP" altLang="en-US" sz="7200" b="1" dirty="0"/>
              <a:t>を</a:t>
            </a:r>
            <a:r>
              <a:rPr kumimoji="1" lang="ja-JP" altLang="en-US" sz="7200" b="1" dirty="0"/>
              <a:t>変化させる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939" y="2613891"/>
            <a:ext cx="6566660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85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7"/>
          <p:cNvSpPr>
            <a:spLocks noGrp="1"/>
          </p:cNvSpPr>
          <p:nvPr>
            <p:ph type="title"/>
          </p:nvPr>
        </p:nvSpPr>
        <p:spPr>
          <a:xfrm>
            <a:off x="176204" y="1743076"/>
            <a:ext cx="11787188" cy="3471862"/>
          </a:xfrm>
        </p:spPr>
        <p:txBody>
          <a:bodyPr>
            <a:noAutofit/>
          </a:bodyPr>
          <a:lstStyle/>
          <a:p>
            <a:pPr algn="ctr"/>
            <a:r>
              <a:rPr kumimoji="1" lang="ja-JP" altLang="en-US" sz="7200" dirty="0">
                <a:latin typeface="HGS明朝E" panose="02020900000000000000" pitchFamily="18" charset="-128"/>
                <a:ea typeface="HGS明朝E" panose="02020900000000000000" pitchFamily="18" charset="-128"/>
              </a:rPr>
              <a:t>弟が辞めてしまうような</a:t>
            </a:r>
            <a:r>
              <a:rPr kumimoji="1" lang="en-US" altLang="ja-JP" sz="7200" dirty="0">
                <a:latin typeface="HGS明朝E" panose="02020900000000000000" pitchFamily="18" charset="-128"/>
                <a:ea typeface="HGS明朝E" panose="02020900000000000000" pitchFamily="18" charset="-128"/>
              </a:rPr>
              <a:t/>
            </a:r>
            <a:br>
              <a:rPr kumimoji="1" lang="en-US" altLang="ja-JP" sz="7200" dirty="0">
                <a:latin typeface="HGS明朝E" panose="02020900000000000000" pitchFamily="18" charset="-128"/>
                <a:ea typeface="HGS明朝E" panose="02020900000000000000" pitchFamily="18" charset="-128"/>
              </a:rPr>
            </a:br>
            <a:r>
              <a:rPr kumimoji="1" lang="ja-JP" altLang="en-US" sz="7200" dirty="0">
                <a:latin typeface="HGS明朝E" panose="02020900000000000000" pitchFamily="18" charset="-128"/>
                <a:ea typeface="HGS明朝E" panose="02020900000000000000" pitchFamily="18" charset="-128"/>
              </a:rPr>
              <a:t>会社でした。</a:t>
            </a:r>
          </a:p>
        </p:txBody>
      </p:sp>
    </p:spTree>
    <p:extLst>
      <p:ext uri="{BB962C8B-B14F-4D97-AF65-F5344CB8AC3E}">
        <p14:creationId xmlns:p14="http://schemas.microsoft.com/office/powerpoint/2010/main" val="34981107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0021513"/>
              </p:ext>
            </p:extLst>
          </p:nvPr>
        </p:nvGraphicFramePr>
        <p:xfrm>
          <a:off x="0" y="0"/>
          <a:ext cx="12189879" cy="72242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86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61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811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3361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3361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2863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0737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2486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551108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16117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559855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437388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533612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419892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551108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  <a:gridCol w="498622">
                  <a:extLst>
                    <a:ext uri="{9D8B030D-6E8A-4147-A177-3AD203B41FA5}">
                      <a16:colId xmlns:a16="http://schemas.microsoft.com/office/drawing/2014/main" xmlns="" val="20015"/>
                    </a:ext>
                  </a:extLst>
                </a:gridCol>
                <a:gridCol w="516117">
                  <a:extLst>
                    <a:ext uri="{9D8B030D-6E8A-4147-A177-3AD203B41FA5}">
                      <a16:colId xmlns:a16="http://schemas.microsoft.com/office/drawing/2014/main" xmlns="" val="20016"/>
                    </a:ext>
                  </a:extLst>
                </a:gridCol>
                <a:gridCol w="481126">
                  <a:extLst>
                    <a:ext uri="{9D8B030D-6E8A-4147-A177-3AD203B41FA5}">
                      <a16:colId xmlns:a16="http://schemas.microsoft.com/office/drawing/2014/main" xmlns="" val="20017"/>
                    </a:ext>
                  </a:extLst>
                </a:gridCol>
                <a:gridCol w="507370">
                  <a:extLst>
                    <a:ext uri="{9D8B030D-6E8A-4147-A177-3AD203B41FA5}">
                      <a16:colId xmlns:a16="http://schemas.microsoft.com/office/drawing/2014/main" xmlns="" val="20018"/>
                    </a:ext>
                  </a:extLst>
                </a:gridCol>
                <a:gridCol w="489872">
                  <a:extLst>
                    <a:ext uri="{9D8B030D-6E8A-4147-A177-3AD203B41FA5}">
                      <a16:colId xmlns:a16="http://schemas.microsoft.com/office/drawing/2014/main" xmlns="" val="20019"/>
                    </a:ext>
                  </a:extLst>
                </a:gridCol>
                <a:gridCol w="525932">
                  <a:extLst>
                    <a:ext uri="{9D8B030D-6E8A-4147-A177-3AD203B41FA5}">
                      <a16:colId xmlns:a16="http://schemas.microsoft.com/office/drawing/2014/main" xmlns="" val="20020"/>
                    </a:ext>
                  </a:extLst>
                </a:gridCol>
                <a:gridCol w="525932">
                  <a:extLst>
                    <a:ext uri="{9D8B030D-6E8A-4147-A177-3AD203B41FA5}">
                      <a16:colId xmlns:a16="http://schemas.microsoft.com/office/drawing/2014/main" xmlns="" val="20021"/>
                    </a:ext>
                  </a:extLst>
                </a:gridCol>
                <a:gridCol w="525932">
                  <a:extLst>
                    <a:ext uri="{9D8B030D-6E8A-4147-A177-3AD203B41FA5}">
                      <a16:colId xmlns:a16="http://schemas.microsoft.com/office/drawing/2014/main" xmlns="" val="20022"/>
                    </a:ext>
                  </a:extLst>
                </a:gridCol>
                <a:gridCol w="525932">
                  <a:extLst>
                    <a:ext uri="{9D8B030D-6E8A-4147-A177-3AD203B41FA5}">
                      <a16:colId xmlns:a16="http://schemas.microsoft.com/office/drawing/2014/main" xmlns="" val="20023"/>
                    </a:ext>
                  </a:extLst>
                </a:gridCol>
              </a:tblGrid>
              <a:tr h="155394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年</a:t>
                      </a:r>
                      <a:endParaRPr kumimoji="1" lang="en-US" altLang="ja-JP" sz="2000" b="1" dirty="0"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  <a:p>
                      <a:pPr algn="ctr"/>
                      <a:r>
                        <a:rPr kumimoji="1" lang="ja-JP" altLang="en-US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solidFill>
                            <a:srgbClr val="FF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solidFill>
                            <a:srgbClr val="FF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0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solidFill>
                            <a:srgbClr val="FF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0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solidFill>
                            <a:srgbClr val="FF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1</a:t>
                      </a:r>
                      <a:endParaRPr kumimoji="1" lang="ja-JP" altLang="en-US" sz="2000" b="1" dirty="0">
                        <a:solidFill>
                          <a:srgbClr val="FF0000"/>
                        </a:solidFill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0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0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</a:t>
                      </a:r>
                      <a:endParaRPr kumimoji="1" lang="ja-JP" altLang="en-US" sz="2000" b="1" dirty="0">
                        <a:solidFill>
                          <a:schemeClr val="bg1"/>
                        </a:solidFill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0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0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3</a:t>
                      </a:r>
                      <a:endParaRPr kumimoji="1" lang="ja-JP" altLang="en-US" sz="2000" b="1" dirty="0">
                        <a:solidFill>
                          <a:schemeClr val="bg1"/>
                        </a:solidFill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0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0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4</a:t>
                      </a:r>
                      <a:endParaRPr kumimoji="1" lang="ja-JP" altLang="en-US" sz="2000" b="1" dirty="0">
                        <a:solidFill>
                          <a:schemeClr val="bg1"/>
                        </a:solidFill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0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0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5</a:t>
                      </a:r>
                      <a:endParaRPr kumimoji="1" lang="ja-JP" altLang="en-US" sz="2000" b="1" dirty="0">
                        <a:solidFill>
                          <a:schemeClr val="bg1"/>
                        </a:solidFill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solidFill>
                            <a:srgbClr val="FF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solidFill>
                            <a:srgbClr val="FF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0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solidFill>
                            <a:srgbClr val="FF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0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solidFill>
                            <a:srgbClr val="FF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6</a:t>
                      </a:r>
                      <a:endParaRPr kumimoji="1" lang="ja-JP" altLang="en-US" sz="2000" b="1" dirty="0">
                        <a:solidFill>
                          <a:srgbClr val="FF0000"/>
                        </a:solidFill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0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0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7</a:t>
                      </a:r>
                      <a:endParaRPr kumimoji="1" lang="ja-JP" altLang="en-US" sz="2000" b="1" dirty="0">
                        <a:solidFill>
                          <a:schemeClr val="bg1"/>
                        </a:solidFill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0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0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8</a:t>
                      </a:r>
                      <a:endParaRPr kumimoji="1" lang="ja-JP" altLang="en-US" sz="2000" b="1" dirty="0">
                        <a:solidFill>
                          <a:schemeClr val="bg1"/>
                        </a:solidFill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solidFill>
                            <a:srgbClr val="FF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solidFill>
                            <a:srgbClr val="FF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0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solidFill>
                            <a:srgbClr val="FF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0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solidFill>
                            <a:srgbClr val="FF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9</a:t>
                      </a:r>
                      <a:endParaRPr kumimoji="1" lang="ja-JP" altLang="en-US" sz="2000" b="1" dirty="0">
                        <a:solidFill>
                          <a:srgbClr val="FF0000"/>
                        </a:solidFill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0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1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0</a:t>
                      </a:r>
                      <a:endParaRPr kumimoji="1" lang="ja-JP" altLang="en-US" sz="2000" b="1" dirty="0">
                        <a:solidFill>
                          <a:schemeClr val="bg1"/>
                        </a:solidFill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solidFill>
                            <a:srgbClr val="FF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solidFill>
                            <a:srgbClr val="FF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0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solidFill>
                            <a:srgbClr val="FF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1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solidFill>
                            <a:srgbClr val="FF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1</a:t>
                      </a:r>
                      <a:endParaRPr kumimoji="1" lang="ja-JP" altLang="en-US" sz="2000" b="1" dirty="0">
                        <a:solidFill>
                          <a:srgbClr val="FF0000"/>
                        </a:solidFill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0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1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</a:t>
                      </a:r>
                      <a:endParaRPr kumimoji="1" lang="ja-JP" altLang="en-US" sz="2000" b="1" dirty="0">
                        <a:solidFill>
                          <a:schemeClr val="bg1"/>
                        </a:solidFill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0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1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3</a:t>
                      </a:r>
                      <a:endParaRPr kumimoji="1" lang="ja-JP" altLang="en-US" sz="2000" b="1" dirty="0"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0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1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4</a:t>
                      </a:r>
                      <a:endParaRPr kumimoji="1" lang="ja-JP" altLang="en-US" sz="2000" b="1" dirty="0"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0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1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5</a:t>
                      </a:r>
                      <a:endParaRPr kumimoji="1" lang="ja-JP" altLang="en-US" sz="2000" b="1" dirty="0"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0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1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6</a:t>
                      </a:r>
                      <a:endParaRPr kumimoji="1" lang="ja-JP" altLang="en-US" sz="2000" b="1" dirty="0"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0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1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7</a:t>
                      </a:r>
                      <a:endParaRPr kumimoji="1" lang="ja-JP" altLang="en-US" sz="2000" b="1" dirty="0"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0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1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8</a:t>
                      </a:r>
                      <a:endParaRPr kumimoji="1" lang="ja-JP" altLang="en-US" sz="2000" b="1" dirty="0"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0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1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0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2000" b="1" dirty="0"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0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1</a:t>
                      </a:r>
                    </a:p>
                    <a:p>
                      <a:pPr algn="ctr"/>
                      <a:endParaRPr kumimoji="1" lang="en-US" altLang="ja-JP" sz="2000" b="1" dirty="0"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2000" b="1" dirty="0"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0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</a:t>
                      </a:r>
                    </a:p>
                    <a:p>
                      <a:pPr algn="ctr"/>
                      <a:endParaRPr kumimoji="1" lang="en-US" altLang="ja-JP" sz="2000" b="1" dirty="0"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0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2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5907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dirty="0">
                          <a:solidFill>
                            <a:schemeClr val="bg1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人</a:t>
                      </a:r>
                      <a:endParaRPr kumimoji="1" lang="en-US" altLang="ja-JP" sz="2000" b="1" dirty="0">
                        <a:solidFill>
                          <a:schemeClr val="bg1"/>
                        </a:solidFill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  <a:p>
                      <a:pPr algn="ctr"/>
                      <a:r>
                        <a:rPr kumimoji="1" lang="ja-JP" altLang="en-US" sz="2000" b="1" dirty="0">
                          <a:solidFill>
                            <a:schemeClr val="bg1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数</a:t>
                      </a:r>
                      <a:endParaRPr kumimoji="1" lang="en-US" altLang="ja-JP" sz="2000" b="1" dirty="0">
                        <a:solidFill>
                          <a:schemeClr val="bg1"/>
                        </a:solidFill>
                        <a:latin typeface="HGS明朝E" panose="02020900000000000000" pitchFamily="18" charset="-128"/>
                        <a:ea typeface="HGS明朝E" panose="020209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0" dirty="0">
                          <a:solidFill>
                            <a:schemeClr val="bg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3</a:t>
                      </a:r>
                      <a:endParaRPr lang="ja-JP" sz="2000" b="1" kern="100" dirty="0">
                        <a:solidFill>
                          <a:schemeClr val="bg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0" dirty="0">
                          <a:solidFill>
                            <a:schemeClr val="bg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4</a:t>
                      </a:r>
                      <a:endParaRPr lang="ja-JP" sz="2000" b="1" kern="100" dirty="0">
                        <a:solidFill>
                          <a:schemeClr val="bg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0" dirty="0">
                          <a:solidFill>
                            <a:schemeClr val="bg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5</a:t>
                      </a:r>
                      <a:endParaRPr lang="ja-JP" sz="2000" b="1" kern="100" dirty="0">
                        <a:solidFill>
                          <a:schemeClr val="bg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0" dirty="0">
                          <a:solidFill>
                            <a:schemeClr val="bg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5</a:t>
                      </a:r>
                      <a:endParaRPr lang="ja-JP" sz="2000" b="1" kern="100" dirty="0">
                        <a:solidFill>
                          <a:schemeClr val="bg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0" dirty="0">
                          <a:solidFill>
                            <a:schemeClr val="bg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6</a:t>
                      </a:r>
                      <a:endParaRPr lang="ja-JP" sz="2000" b="1" kern="100" dirty="0">
                        <a:solidFill>
                          <a:schemeClr val="bg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0" dirty="0">
                          <a:solidFill>
                            <a:schemeClr val="bg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6</a:t>
                      </a:r>
                      <a:endParaRPr lang="ja-JP" sz="2000" b="1" kern="100" dirty="0">
                        <a:solidFill>
                          <a:schemeClr val="bg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0" dirty="0">
                          <a:solidFill>
                            <a:schemeClr val="bg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6</a:t>
                      </a:r>
                      <a:endParaRPr lang="ja-JP" sz="2000" b="1" kern="100" dirty="0">
                        <a:solidFill>
                          <a:schemeClr val="bg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0" dirty="0">
                          <a:solidFill>
                            <a:schemeClr val="bg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6</a:t>
                      </a:r>
                      <a:endParaRPr lang="ja-JP" sz="2000" b="1" kern="100" dirty="0">
                        <a:solidFill>
                          <a:schemeClr val="bg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0" dirty="0">
                          <a:solidFill>
                            <a:schemeClr val="bg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6</a:t>
                      </a:r>
                      <a:endParaRPr lang="ja-JP" sz="2000" b="1" kern="100" dirty="0">
                        <a:solidFill>
                          <a:schemeClr val="bg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0" dirty="0">
                          <a:solidFill>
                            <a:schemeClr val="bg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6</a:t>
                      </a:r>
                      <a:endParaRPr lang="ja-JP" sz="2000" b="1" kern="100" dirty="0">
                        <a:solidFill>
                          <a:schemeClr val="bg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0" dirty="0">
                          <a:solidFill>
                            <a:schemeClr val="bg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8</a:t>
                      </a:r>
                      <a:endParaRPr lang="ja-JP" sz="2000" b="1" kern="100" dirty="0">
                        <a:solidFill>
                          <a:schemeClr val="bg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0" dirty="0">
                          <a:solidFill>
                            <a:schemeClr val="bg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9</a:t>
                      </a:r>
                      <a:endParaRPr lang="ja-JP" sz="2000" b="1" kern="100" dirty="0">
                        <a:solidFill>
                          <a:schemeClr val="bg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0" dirty="0">
                          <a:solidFill>
                            <a:schemeClr val="bg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10</a:t>
                      </a:r>
                      <a:endParaRPr lang="ja-JP" sz="2000" b="1" kern="100" dirty="0">
                        <a:solidFill>
                          <a:schemeClr val="bg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0" dirty="0">
                          <a:solidFill>
                            <a:schemeClr val="bg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1</a:t>
                      </a:r>
                      <a:r>
                        <a:rPr lang="en-US" altLang="ja-JP" sz="2000" b="1" kern="0" dirty="0">
                          <a:solidFill>
                            <a:schemeClr val="bg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3</a:t>
                      </a:r>
                      <a:endParaRPr lang="ja-JP" sz="2000" b="1" kern="100" dirty="0">
                        <a:solidFill>
                          <a:schemeClr val="bg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2000" b="1" kern="0" dirty="0">
                          <a:solidFill>
                            <a:schemeClr val="bg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16</a:t>
                      </a:r>
                      <a:endParaRPr lang="ja-JP" sz="2000" b="1" kern="100" dirty="0">
                        <a:solidFill>
                          <a:schemeClr val="bg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2000" b="1" kern="100" dirty="0">
                          <a:solidFill>
                            <a:schemeClr val="bg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20</a:t>
                      </a:r>
                      <a:endParaRPr lang="ja-JP" sz="2000" b="1" kern="100" dirty="0">
                        <a:solidFill>
                          <a:schemeClr val="bg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2000" b="1" kern="100" dirty="0">
                          <a:solidFill>
                            <a:schemeClr val="bg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22</a:t>
                      </a:r>
                      <a:endParaRPr lang="ja-JP" sz="2000" b="1" kern="100" dirty="0">
                        <a:solidFill>
                          <a:schemeClr val="bg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2000" b="1" kern="100" dirty="0">
                          <a:solidFill>
                            <a:schemeClr val="bg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23</a:t>
                      </a:r>
                      <a:endParaRPr lang="ja-JP" sz="2000" b="1" kern="100" dirty="0">
                        <a:solidFill>
                          <a:schemeClr val="bg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2000" b="1" kern="100" dirty="0">
                          <a:solidFill>
                            <a:schemeClr val="bg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25</a:t>
                      </a:r>
                      <a:endParaRPr lang="ja-JP" sz="2000" b="1" kern="100" dirty="0">
                        <a:solidFill>
                          <a:schemeClr val="bg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2000" b="1" kern="100" dirty="0">
                          <a:solidFill>
                            <a:schemeClr val="bg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25</a:t>
                      </a:r>
                      <a:endParaRPr lang="ja-JP" sz="2000" b="1" kern="100" dirty="0">
                        <a:solidFill>
                          <a:schemeClr val="bg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2000" b="1" kern="100" dirty="0">
                          <a:solidFill>
                            <a:schemeClr val="bg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27</a:t>
                      </a:r>
                      <a:endParaRPr lang="ja-JP" sz="2000" b="1" kern="100" dirty="0">
                        <a:solidFill>
                          <a:schemeClr val="bg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2000" b="1" kern="100" dirty="0">
                          <a:solidFill>
                            <a:schemeClr val="bg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23</a:t>
                      </a:r>
                      <a:endParaRPr lang="ja-JP" sz="2000" b="1" kern="100" dirty="0">
                        <a:solidFill>
                          <a:schemeClr val="bg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2000" b="1" kern="100" dirty="0">
                          <a:solidFill>
                            <a:schemeClr val="bg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21</a:t>
                      </a:r>
                      <a:endParaRPr lang="ja-JP" sz="2000" b="1" kern="100" dirty="0">
                        <a:solidFill>
                          <a:schemeClr val="bg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44982">
                <a:tc>
                  <a:txBody>
                    <a:bodyPr/>
                    <a:lstStyle/>
                    <a:p>
                      <a:r>
                        <a:rPr lang="ja-JP" altLang="en-US" sz="2400" b="0" dirty="0"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出  来  事</a:t>
                      </a:r>
                    </a:p>
                  </a:txBody>
                  <a:tcPr vert="eaVert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2400" b="0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　</a:t>
                      </a:r>
                      <a:r>
                        <a:rPr lang="ja-JP" altLang="en-US" sz="2400" b="0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会社創業・設立</a:t>
                      </a:r>
                      <a:endParaRPr lang="ja-JP" sz="2400" b="0" kern="10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vert="eaVert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altLang="en-US" sz="2400" b="0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黒字化</a:t>
                      </a:r>
                      <a:r>
                        <a:rPr lang="ja-JP" sz="2400" b="0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　</a:t>
                      </a:r>
                      <a:endParaRPr lang="ja-JP" sz="2400" b="0" kern="10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vert="eaVert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altLang="en-US" sz="2400" b="0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   </a:t>
                      </a:r>
                      <a:r>
                        <a:rPr lang="ja-JP" sz="2400" b="0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株式会社に改組</a:t>
                      </a:r>
                      <a:endParaRPr lang="ja-JP" sz="2400" b="0" kern="10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vert="eaVert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altLang="en-US" sz="2400" b="0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   </a:t>
                      </a:r>
                      <a:r>
                        <a:rPr lang="ja-JP" sz="2400" b="0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退社</a:t>
                      </a:r>
                      <a:r>
                        <a:rPr lang="ja-JP" altLang="en-US" sz="2400" b="0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、留学</a:t>
                      </a:r>
                      <a:endParaRPr lang="ja-JP" sz="2400" b="0" kern="10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vert="eaVert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altLang="ja-JP" sz="2400" b="0" kern="10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ja-JP" sz="2400" b="0" kern="10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vert="eaVert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altLang="en-US" sz="2400" b="0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ＣＳＬ入社</a:t>
                      </a:r>
                      <a:r>
                        <a:rPr lang="ja-JP" sz="2400" b="0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　</a:t>
                      </a:r>
                      <a:endParaRPr lang="ja-JP" sz="2400" b="0" kern="10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vert="eaVert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altLang="en-US" sz="2400" b="0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   </a:t>
                      </a:r>
                      <a:r>
                        <a:rPr lang="ja-JP" sz="2400" b="0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エースに再入社</a:t>
                      </a:r>
                      <a:r>
                        <a:rPr lang="ja-JP" altLang="en-US" sz="2400" b="0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、黒字化</a:t>
                      </a:r>
                      <a:endParaRPr lang="ja-JP" sz="2400" b="0" kern="10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vert="eaVert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altLang="en-US" sz="2400" b="0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   </a:t>
                      </a:r>
                      <a:r>
                        <a:rPr lang="ja-JP" sz="2400" b="0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同友会入会</a:t>
                      </a:r>
                      <a:r>
                        <a:rPr lang="en-US" sz="2400" b="0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 </a:t>
                      </a:r>
                      <a:endParaRPr lang="ja-JP" sz="2400" b="0" kern="10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vert="eaVert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400" b="0" kern="10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リーマンショック</a:t>
                      </a:r>
                      <a:endParaRPr lang="ja-JP" altLang="ja-JP" sz="2400" b="0" kern="10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vert="eaVert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000" b="0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セグメンテーション</a:t>
                      </a:r>
                      <a:r>
                        <a:rPr lang="ja-JP" altLang="en-US" sz="2400" b="0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・黒字化</a:t>
                      </a:r>
                      <a:endParaRPr lang="ja-JP" altLang="ja-JP" sz="2400" b="0" kern="10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vert="eaVert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400" b="1" kern="100" dirty="0">
                          <a:solidFill>
                            <a:srgbClr val="0070C0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弟が退社</a:t>
                      </a:r>
                      <a:endParaRPr lang="ja-JP" altLang="ja-JP" sz="2400" b="1" kern="100" dirty="0">
                        <a:solidFill>
                          <a:srgbClr val="0070C0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vert="eaVert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altLang="en-US" sz="2400" b="0" kern="10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黒字化</a:t>
                      </a:r>
                      <a:endParaRPr lang="ja-JP" sz="2400" b="0" kern="10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vert="eaVert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400" b="1" kern="100" dirty="0">
                          <a:solidFill>
                            <a:srgbClr val="0070C0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ある女性の退社</a:t>
                      </a:r>
                      <a:endParaRPr lang="ja-JP" altLang="ja-JP" sz="2400" b="1" kern="100" dirty="0">
                        <a:solidFill>
                          <a:srgbClr val="0070C0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vert="eaVert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400" b="0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経営指針をつくる会受講</a:t>
                      </a:r>
                      <a:endParaRPr lang="ja-JP" altLang="ja-JP" sz="2400" b="0" kern="10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vert="eaVert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400" b="0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</a:rPr>
                        <a:t>経営指針をつくる会修了</a:t>
                      </a:r>
                      <a:endParaRPr lang="ja-JP" altLang="ja-JP" sz="2400" b="0" kern="10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vert="eaVert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altLang="en-US" sz="1800" b="0" kern="10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指針経営元年・ミツトヨ全国</a:t>
                      </a:r>
                      <a:r>
                        <a:rPr lang="en-US" altLang="ja-JP" sz="1800" b="0" kern="10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ja-JP" altLang="en-US" sz="1800" b="0" kern="10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位表彰</a:t>
                      </a:r>
                      <a:endParaRPr lang="en-US" altLang="ja-JP" sz="1800" b="0" kern="10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vert="eaVert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altLang="en-US" sz="2400" b="0" kern="10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日立産機・ＴＯＮＥ特約店</a:t>
                      </a:r>
                      <a:endParaRPr lang="ja-JP" sz="2400" b="0" kern="10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vert="eaVert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2400" b="0" kern="10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ja-JP" altLang="en-US" sz="2400" b="0" kern="10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年連続ヤフーから表彰</a:t>
                      </a:r>
                      <a:endParaRPr lang="ja-JP" sz="2400" b="0" kern="10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vert="eaVert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altLang="en-US" sz="2400" b="0" kern="10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ＫＯＫＩ・日東工器特約店</a:t>
                      </a:r>
                      <a:endParaRPr lang="ja-JP" sz="2400" b="0" kern="10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vert="eaVert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altLang="en-US" sz="2400" b="0" kern="10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三菱マテリアル特約店</a:t>
                      </a:r>
                      <a:endParaRPr lang="ja-JP" sz="2400" b="0" kern="10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vert="eaVert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altLang="en-US" sz="2400" b="0" kern="10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テストー特約店</a:t>
                      </a:r>
                      <a:endParaRPr lang="ja-JP" sz="2400" b="0" kern="10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vert="eaVert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altLang="en-US" sz="1800" b="0" kern="10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中村製作所特約店・ミツトヨ全国</a:t>
                      </a:r>
                      <a:r>
                        <a:rPr lang="en-US" altLang="ja-JP" sz="1800" b="0" kern="10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ja-JP" altLang="en-US" sz="1800" b="0" kern="10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位表彰</a:t>
                      </a:r>
                      <a:endParaRPr lang="ja-JP" altLang="ja-JP" sz="1800" b="0" kern="10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vert="eaVert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altLang="en-US" sz="2400" b="0" kern="10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新事務所・新規事業スタート</a:t>
                      </a:r>
                      <a:endParaRPr lang="ja-JP" altLang="ja-JP" sz="2400" b="0" kern="10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vert="eaVert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5" name="メモ 4"/>
          <p:cNvSpPr/>
          <p:nvPr/>
        </p:nvSpPr>
        <p:spPr>
          <a:xfrm flipH="1" flipV="1">
            <a:off x="6596008" y="3534309"/>
            <a:ext cx="448169" cy="2753475"/>
          </a:xfrm>
          <a:prstGeom prst="foldedCorner">
            <a:avLst>
              <a:gd name="adj" fmla="val 41602"/>
            </a:avLst>
          </a:prstGeom>
          <a:gradFill>
            <a:gsLst>
              <a:gs pos="100000">
                <a:srgbClr val="FFFF00"/>
              </a:gs>
              <a:gs pos="100000">
                <a:schemeClr val="accent4">
                  <a:shade val="88000"/>
                  <a:lumMod val="94000"/>
                </a:schemeClr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900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 dir="d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6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xmlns="" id="{7D0ED1BC-E61E-430D-9371-9CCC7ED650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6843" y="520850"/>
            <a:ext cx="1807666" cy="2410220"/>
          </a:xfrm>
          <a:prstGeom prst="rect">
            <a:avLst/>
          </a:prstGeom>
        </p:spPr>
      </p:pic>
      <p:sp>
        <p:nvSpPr>
          <p:cNvPr id="3" name="タイトル 7"/>
          <p:cNvSpPr>
            <a:spLocks noGrp="1"/>
          </p:cNvSpPr>
          <p:nvPr>
            <p:ph type="title"/>
          </p:nvPr>
        </p:nvSpPr>
        <p:spPr>
          <a:xfrm>
            <a:off x="245076" y="0"/>
            <a:ext cx="10515600" cy="1325563"/>
          </a:xfrm>
        </p:spPr>
        <p:txBody>
          <a:bodyPr>
            <a:normAutofit/>
          </a:bodyPr>
          <a:lstStyle/>
          <a:p>
            <a:r>
              <a:rPr kumimoji="1" lang="ja-JP" altLang="en-US" b="1" dirty="0">
                <a:latin typeface="HGS明朝E" panose="02020900000000000000" pitchFamily="18" charset="-128"/>
                <a:ea typeface="HGS明朝E" panose="02020900000000000000" pitchFamily="18" charset="-128"/>
              </a:rPr>
              <a:t>ある日の出来事②</a:t>
            </a:r>
          </a:p>
        </p:txBody>
      </p:sp>
      <p:sp>
        <p:nvSpPr>
          <p:cNvPr id="4" name="円形吹き出し 3"/>
          <p:cNvSpPr/>
          <p:nvPr/>
        </p:nvSpPr>
        <p:spPr>
          <a:xfrm>
            <a:off x="706329" y="1188928"/>
            <a:ext cx="6913671" cy="3829397"/>
          </a:xfrm>
          <a:prstGeom prst="wedgeEllipseCallout">
            <a:avLst>
              <a:gd name="adj1" fmla="val -57540"/>
              <a:gd name="adj2" fmla="val 4163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solidFill>
                  <a:schemeClr val="tx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生活が</a:t>
            </a:r>
            <a:endParaRPr kumimoji="1" lang="en-US" altLang="ja-JP" sz="4000" b="1" dirty="0">
              <a:solidFill>
                <a:schemeClr val="tx1"/>
              </a:solidFill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algn="ctr"/>
            <a:r>
              <a:rPr kumimoji="1" lang="ja-JP" altLang="en-US" sz="4000" b="1" dirty="0">
                <a:solidFill>
                  <a:schemeClr val="tx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とても苦しいです。</a:t>
            </a:r>
            <a:endParaRPr kumimoji="1" lang="en-US" altLang="ja-JP" sz="4000" b="1" dirty="0">
              <a:solidFill>
                <a:schemeClr val="tx1"/>
              </a:solidFill>
              <a:latin typeface="HGS明朝E" panose="02020900000000000000" pitchFamily="18" charset="-128"/>
              <a:ea typeface="HGS明朝E" panose="02020900000000000000" pitchFamily="18" charset="-128"/>
            </a:endParaRPr>
          </a:p>
        </p:txBody>
      </p:sp>
      <p:sp>
        <p:nvSpPr>
          <p:cNvPr id="6" name="コンテンツ プレースホルダー 6"/>
          <p:cNvSpPr txBox="1">
            <a:spLocks/>
          </p:cNvSpPr>
          <p:nvPr/>
        </p:nvSpPr>
        <p:spPr>
          <a:xfrm>
            <a:off x="7071540" y="3731169"/>
            <a:ext cx="4162168" cy="2494649"/>
          </a:xfrm>
          <a:prstGeom prst="wedgeEllipseCallout">
            <a:avLst>
              <a:gd name="adj1" fmla="val 55953"/>
              <a:gd name="adj2" fmla="val 4211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6600" dirty="0">
                <a:latin typeface="HGS明朝E" panose="02020900000000000000" pitchFamily="18" charset="-128"/>
                <a:ea typeface="HGS明朝E" panose="02020900000000000000" pitchFamily="18" charset="-128"/>
              </a:rPr>
              <a:t>えっ</a:t>
            </a:r>
            <a:endParaRPr lang="en-US" altLang="ja-JP" sz="66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3767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7"/>
          <p:cNvSpPr>
            <a:spLocks noGrp="1"/>
          </p:cNvSpPr>
          <p:nvPr>
            <p:ph type="title"/>
          </p:nvPr>
        </p:nvSpPr>
        <p:spPr>
          <a:xfrm>
            <a:off x="1862137" y="1700213"/>
            <a:ext cx="9282113" cy="3471862"/>
          </a:xfrm>
        </p:spPr>
        <p:txBody>
          <a:bodyPr>
            <a:noAutofit/>
          </a:bodyPr>
          <a:lstStyle/>
          <a:p>
            <a:r>
              <a:rPr kumimoji="1" lang="ja-JP" altLang="en-US" sz="8000" b="1" dirty="0">
                <a:latin typeface="HGS明朝E" panose="02020900000000000000" pitchFamily="18" charset="-128"/>
                <a:ea typeface="HGS明朝E" panose="02020900000000000000" pitchFamily="18" charset="-128"/>
              </a:rPr>
              <a:t>そんなことさえも</a:t>
            </a:r>
            <a:r>
              <a:rPr kumimoji="1" lang="en-US" altLang="ja-JP" sz="8000" b="1" dirty="0">
                <a:latin typeface="HGS明朝E" panose="02020900000000000000" pitchFamily="18" charset="-128"/>
                <a:ea typeface="HGS明朝E" panose="02020900000000000000" pitchFamily="18" charset="-128"/>
              </a:rPr>
              <a:t/>
            </a:r>
            <a:br>
              <a:rPr kumimoji="1" lang="en-US" altLang="ja-JP" sz="8000" b="1" dirty="0">
                <a:latin typeface="HGS明朝E" panose="02020900000000000000" pitchFamily="18" charset="-128"/>
                <a:ea typeface="HGS明朝E" panose="02020900000000000000" pitchFamily="18" charset="-128"/>
              </a:rPr>
            </a:br>
            <a:r>
              <a:rPr kumimoji="1" lang="ja-JP" altLang="en-US" sz="8000" b="1" dirty="0">
                <a:latin typeface="HGS明朝E" panose="02020900000000000000" pitchFamily="18" charset="-128"/>
                <a:ea typeface="HGS明朝E" panose="02020900000000000000" pitchFamily="18" charset="-128"/>
              </a:rPr>
              <a:t>気付かなかった。</a:t>
            </a:r>
          </a:p>
        </p:txBody>
      </p:sp>
    </p:spTree>
    <p:extLst>
      <p:ext uri="{BB962C8B-B14F-4D97-AF65-F5344CB8AC3E}">
        <p14:creationId xmlns:p14="http://schemas.microsoft.com/office/powerpoint/2010/main" val="56360073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1341211" y="2262147"/>
            <a:ext cx="933736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ja-JP" altLang="en-US" sz="8800" b="1" kern="100" dirty="0">
                <a:effectLst/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これをキッカケに</a:t>
            </a:r>
            <a:endParaRPr lang="en-US" altLang="ja-JP" sz="8800" b="1" kern="100" dirty="0">
              <a:effectLst/>
              <a:latin typeface="HGP明朝B" panose="02020800000000000000" pitchFamily="18" charset="-128"/>
              <a:ea typeface="HGP明朝B" panose="02020800000000000000" pitchFamily="18" charset="-128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ja-JP" altLang="en-US" sz="8800" b="1" kern="100" dirty="0"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始めた事</a:t>
            </a:r>
            <a:endParaRPr lang="ja-JP" altLang="ja-JP" sz="8800" b="1" kern="100" dirty="0">
              <a:effectLst/>
              <a:latin typeface="HGP明朝B" panose="02020800000000000000" pitchFamily="18" charset="-128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1588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287547" y="2157478"/>
            <a:ext cx="1161690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ja-JP" altLang="en-US" sz="8000" b="1" kern="100" dirty="0">
                <a:effectLst/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今は、当たり前のように</a:t>
            </a:r>
            <a:endParaRPr lang="en-US" altLang="ja-JP" sz="8000" b="1" kern="100" dirty="0">
              <a:effectLst/>
              <a:latin typeface="HGP明朝B" panose="02020800000000000000" pitchFamily="18" charset="-128"/>
              <a:ea typeface="HGP明朝B" panose="02020800000000000000" pitchFamily="18" charset="-128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ja-JP" altLang="en-US" sz="8000" b="1" kern="100" dirty="0"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行っている</a:t>
            </a:r>
            <a:r>
              <a:rPr lang="ja-JP" altLang="en-US" sz="8000" b="1" kern="100" dirty="0">
                <a:effectLst/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個人面談</a:t>
            </a:r>
            <a:endParaRPr lang="ja-JP" altLang="ja-JP" sz="8000" b="1" kern="100" dirty="0">
              <a:effectLst/>
              <a:latin typeface="HGP明朝B" panose="02020800000000000000" pitchFamily="18" charset="-128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8288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402877" y="1910343"/>
            <a:ext cx="1161690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ja-JP" altLang="en-US" sz="8000" b="1" kern="100" dirty="0">
                <a:effectLst/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その時もらった</a:t>
            </a:r>
            <a:endParaRPr lang="en-US" altLang="ja-JP" sz="8000" b="1" kern="100" dirty="0">
              <a:effectLst/>
              <a:latin typeface="HGP明朝B" panose="02020800000000000000" pitchFamily="18" charset="-128"/>
              <a:ea typeface="HGP明朝B" panose="02020800000000000000" pitchFamily="18" charset="-128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ja-JP" altLang="en-US" sz="8000" b="1" kern="100" dirty="0"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退職届。</a:t>
            </a:r>
            <a:endParaRPr lang="ja-JP" altLang="ja-JP" sz="8000" b="1" kern="100" dirty="0">
              <a:effectLst/>
              <a:latin typeface="HGP明朝B" panose="02020800000000000000" pitchFamily="18" charset="-128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3" name="コンテンツ プレースホルダー 4">
            <a:extLst>
              <a:ext uri="{FF2B5EF4-FFF2-40B4-BE49-F238E27FC236}">
                <a16:creationId xmlns:a16="http://schemas.microsoft.com/office/drawing/2014/main" xmlns="" id="{7D0ED1BC-E61E-430D-9371-9CCC7ED650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870" y="4773959"/>
            <a:ext cx="1243644" cy="165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783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402877" y="1910343"/>
            <a:ext cx="1161690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ja-JP" altLang="en-US" sz="8000" b="1" kern="100" dirty="0">
                <a:effectLst/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忘れないよう</a:t>
            </a:r>
            <a:endParaRPr lang="en-US" altLang="ja-JP" sz="8000" b="1" kern="100" dirty="0">
              <a:effectLst/>
              <a:latin typeface="HGP明朝B" panose="02020800000000000000" pitchFamily="18" charset="-128"/>
              <a:ea typeface="HGP明朝B" panose="02020800000000000000" pitchFamily="18" charset="-128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ja-JP" altLang="en-US" sz="8000" b="1" kern="100" dirty="0">
                <a:effectLst/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今でも残しています。</a:t>
            </a:r>
            <a:endParaRPr lang="ja-JP" altLang="ja-JP" sz="8000" b="1" kern="100" dirty="0">
              <a:effectLst/>
              <a:latin typeface="HGP明朝B" panose="02020800000000000000" pitchFamily="18" charset="-128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3" name="コンテンツ プレースホルダー 4">
            <a:extLst>
              <a:ext uri="{FF2B5EF4-FFF2-40B4-BE49-F238E27FC236}">
                <a16:creationId xmlns:a16="http://schemas.microsoft.com/office/drawing/2014/main" xmlns="" id="{7D0ED1BC-E61E-430D-9371-9CCC7ED650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870" y="4773959"/>
            <a:ext cx="1243644" cy="165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9509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1413165" y="1736212"/>
            <a:ext cx="933736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ja-JP" altLang="en-US" sz="8000" b="1" kern="100" dirty="0">
                <a:effectLst/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さて、</a:t>
            </a:r>
            <a:endParaRPr lang="en-US" altLang="ja-JP" sz="8000" b="1" kern="100" dirty="0">
              <a:effectLst/>
              <a:latin typeface="HGP明朝B" panose="02020800000000000000" pitchFamily="18" charset="-128"/>
              <a:ea typeface="HGP明朝B" panose="02020800000000000000" pitchFamily="18" charset="-128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ja-JP" altLang="en-US" sz="8000" b="1" kern="100" dirty="0">
                <a:effectLst/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会社を船に例えると</a:t>
            </a:r>
            <a:endParaRPr lang="ja-JP" altLang="ja-JP" sz="8000" b="1" kern="100" dirty="0">
              <a:effectLst/>
              <a:latin typeface="HGP明朝B" panose="02020800000000000000" pitchFamily="18" charset="-128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7103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/>
          <p:cNvSpPr txBox="1">
            <a:spLocks/>
          </p:cNvSpPr>
          <p:nvPr/>
        </p:nvSpPr>
        <p:spPr>
          <a:xfrm>
            <a:off x="1231813" y="4388958"/>
            <a:ext cx="9137776" cy="141763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 algn="l"/>
            <a:r>
              <a:rPr lang="ja-JP" altLang="en-US" sz="6000" b="1" dirty="0">
                <a:solidFill>
                  <a:schemeClr val="bg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漂流船の様でした。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850" y="3826902"/>
            <a:ext cx="3519443" cy="1979687"/>
          </a:xfrm>
          <a:prstGeom prst="rect">
            <a:avLst/>
          </a:prstGeom>
        </p:spPr>
      </p:pic>
      <p:sp>
        <p:nvSpPr>
          <p:cNvPr id="10" name="タイトル 1"/>
          <p:cNvSpPr txBox="1">
            <a:spLocks/>
          </p:cNvSpPr>
          <p:nvPr/>
        </p:nvSpPr>
        <p:spPr>
          <a:xfrm>
            <a:off x="1231813" y="378348"/>
            <a:ext cx="9137776" cy="17525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b="1" dirty="0">
                <a:solidFill>
                  <a:schemeClr val="bg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この船</a:t>
            </a:r>
            <a:r>
              <a:rPr lang="en-US" altLang="ja-JP" sz="5400" b="1" dirty="0">
                <a:solidFill>
                  <a:schemeClr val="bg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(</a:t>
            </a:r>
            <a:r>
              <a:rPr lang="ja-JP" altLang="en-US" sz="5400" b="1" dirty="0">
                <a:solidFill>
                  <a:schemeClr val="bg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会社</a:t>
            </a:r>
            <a:r>
              <a:rPr lang="en-US" altLang="ja-JP" sz="5400" b="1" dirty="0">
                <a:solidFill>
                  <a:schemeClr val="bg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)</a:t>
            </a:r>
            <a:r>
              <a:rPr lang="ja-JP" altLang="en-US" sz="5400" b="1" dirty="0">
                <a:solidFill>
                  <a:schemeClr val="bg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は、</a:t>
            </a:r>
            <a:r>
              <a:rPr lang="en-US" altLang="ja-JP" sz="5400" b="1" dirty="0">
                <a:solidFill>
                  <a:schemeClr val="bg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/>
            </a:r>
            <a:br>
              <a:rPr lang="en-US" altLang="ja-JP" sz="5400" b="1" dirty="0">
                <a:solidFill>
                  <a:schemeClr val="bg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</a:br>
            <a:r>
              <a:rPr lang="ja-JP" altLang="en-US" sz="5400" b="1" dirty="0">
                <a:solidFill>
                  <a:schemeClr val="bg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    どこに向かってるの？</a:t>
            </a:r>
          </a:p>
        </p:txBody>
      </p:sp>
      <p:sp>
        <p:nvSpPr>
          <p:cNvPr id="11" name="タイトル 1"/>
          <p:cNvSpPr txBox="1">
            <a:spLocks/>
          </p:cNvSpPr>
          <p:nvPr/>
        </p:nvSpPr>
        <p:spPr>
          <a:xfrm>
            <a:off x="522210" y="2074063"/>
            <a:ext cx="10018713" cy="118588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 algn="l"/>
            <a:r>
              <a:rPr lang="ja-JP" altLang="en-US" sz="5400" b="1" dirty="0">
                <a:latin typeface="HGS明朝E" panose="02020900000000000000" pitchFamily="18" charset="-128"/>
                <a:ea typeface="HGS明朝E" panose="02020900000000000000" pitchFamily="18" charset="-128"/>
              </a:rPr>
              <a:t>       </a:t>
            </a:r>
            <a:r>
              <a:rPr lang="ja-JP" altLang="en-US" sz="5400" b="1" dirty="0">
                <a:solidFill>
                  <a:schemeClr val="bg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どこを目指しているの？</a:t>
            </a:r>
          </a:p>
        </p:txBody>
      </p:sp>
    </p:spTree>
    <p:extLst>
      <p:ext uri="{BB962C8B-B14F-4D97-AF65-F5344CB8AC3E}">
        <p14:creationId xmlns:p14="http://schemas.microsoft.com/office/powerpoint/2010/main" val="105466588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347350" y="677790"/>
            <a:ext cx="572086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ja-JP" altLang="ja-JP" sz="3600" b="1" kern="100" dirty="0"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目　　次</a:t>
            </a:r>
            <a:endParaRPr lang="en-US" altLang="ja-JP" sz="3600" b="1" kern="100" dirty="0">
              <a:latin typeface="HGP明朝B" panose="02020800000000000000" pitchFamily="18" charset="-128"/>
              <a:ea typeface="HGP明朝B" panose="02020800000000000000" pitchFamily="18" charset="-128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ja-JP" sz="3200" b="1" kern="100" dirty="0"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 </a:t>
            </a:r>
            <a:endParaRPr lang="ja-JP" altLang="ja-JP" sz="2000" b="1" kern="100" dirty="0">
              <a:latin typeface="HGP明朝B" panose="02020800000000000000" pitchFamily="18" charset="-128"/>
              <a:ea typeface="HGP明朝B" panose="020208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①会社と私の略年史</a:t>
            </a:r>
            <a:endParaRPr lang="en-US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②会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社概要</a:t>
            </a:r>
            <a:endParaRPr lang="en-US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③組織図</a:t>
            </a:r>
            <a:endParaRPr lang="en-US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④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指針書作成に当たって</a:t>
            </a: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            </a:t>
            </a:r>
            <a:endParaRPr lang="ja-JP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⑤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経営理念</a:t>
            </a:r>
            <a:endParaRPr lang="en-US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⑥自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社事業分析１</a:t>
            </a:r>
          </a:p>
          <a:p>
            <a:pPr algn="just">
              <a:spcAft>
                <a:spcPts val="0"/>
              </a:spcAft>
            </a:pPr>
            <a:r>
              <a:rPr lang="en-US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   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自社事業分析２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6169284" y="1716370"/>
            <a:ext cx="57951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⑦３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カ年経営方針</a:t>
            </a: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（定性）</a:t>
            </a:r>
            <a:endParaRPr lang="ja-JP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⑧３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カ年経営計画</a:t>
            </a: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（定量）</a:t>
            </a:r>
            <a:endParaRPr lang="ja-JP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⑨</a:t>
            </a:r>
            <a:r>
              <a:rPr lang="en-US" altLang="ja-JP" sz="3600" b="1" kern="100" dirty="0" smtClean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2024</a:t>
            </a:r>
            <a:r>
              <a:rPr lang="ja-JP" altLang="ja-JP" sz="3600" b="1" kern="100" dirty="0" smtClean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年度</a:t>
            </a:r>
            <a:r>
              <a:rPr lang="ja-JP" altLang="en-US" sz="3600" b="1" kern="100" dirty="0" smtClean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 </a:t>
            </a: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単年度計画</a:t>
            </a:r>
            <a:endParaRPr lang="en-US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lvl="0" algn="just"/>
            <a:r>
              <a:rPr lang="ja-JP" altLang="en-US" sz="3600" b="1" kern="100" dirty="0">
                <a:solidFill>
                  <a:prstClr val="black"/>
                </a:solidFill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⑩最後に</a:t>
            </a:r>
            <a:endParaRPr lang="en-US" altLang="ja-JP" sz="3600" b="1" kern="100" dirty="0">
              <a:solidFill>
                <a:prstClr val="black"/>
              </a:solidFill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30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457200" y="1220920"/>
            <a:ext cx="11913551" cy="3471334"/>
          </a:xfrm>
        </p:spPr>
        <p:txBody>
          <a:bodyPr>
            <a:normAutofit/>
          </a:bodyPr>
          <a:lstStyle/>
          <a:p>
            <a:r>
              <a:rPr lang="ja-JP" altLang="en-US" sz="7200" b="1" dirty="0">
                <a:latin typeface="HGS明朝E" panose="02020900000000000000" pitchFamily="18" charset="-128"/>
                <a:ea typeface="HGS明朝E" panose="02020900000000000000" pitchFamily="18" charset="-128"/>
              </a:rPr>
              <a:t>みんな、幸せになる為に</a:t>
            </a:r>
            <a:r>
              <a:rPr lang="en-US" altLang="ja-JP" sz="7200" b="1" dirty="0">
                <a:latin typeface="HGS明朝E" panose="02020900000000000000" pitchFamily="18" charset="-128"/>
                <a:ea typeface="HGS明朝E" panose="02020900000000000000" pitchFamily="18" charset="-128"/>
              </a:rPr>
              <a:t/>
            </a:r>
            <a:br>
              <a:rPr lang="en-US" altLang="ja-JP" sz="7200" b="1" dirty="0">
                <a:latin typeface="HGS明朝E" panose="02020900000000000000" pitchFamily="18" charset="-128"/>
                <a:ea typeface="HGS明朝E" panose="02020900000000000000" pitchFamily="18" charset="-128"/>
              </a:rPr>
            </a:br>
            <a:r>
              <a:rPr lang="ja-JP" altLang="en-US" sz="7200" b="1" dirty="0">
                <a:latin typeface="HGS明朝E" panose="02020900000000000000" pitchFamily="18" charset="-128"/>
                <a:ea typeface="HGS明朝E" panose="02020900000000000000" pitchFamily="18" charset="-128"/>
              </a:rPr>
              <a:t>この船</a:t>
            </a:r>
            <a:r>
              <a:rPr lang="en-US" altLang="ja-JP" sz="7200" b="1" dirty="0">
                <a:latin typeface="HGS明朝E" panose="02020900000000000000" pitchFamily="18" charset="-128"/>
                <a:ea typeface="HGS明朝E" panose="02020900000000000000" pitchFamily="18" charset="-128"/>
              </a:rPr>
              <a:t>(</a:t>
            </a:r>
            <a:r>
              <a:rPr lang="ja-JP" altLang="en-US" sz="7200" b="1" dirty="0">
                <a:latin typeface="HGS明朝E" panose="02020900000000000000" pitchFamily="18" charset="-128"/>
                <a:ea typeface="HGS明朝E" panose="02020900000000000000" pitchFamily="18" charset="-128"/>
              </a:rPr>
              <a:t>エース</a:t>
            </a:r>
            <a:r>
              <a:rPr lang="en-US" altLang="ja-JP" sz="7200" b="1" dirty="0">
                <a:latin typeface="HGS明朝E" panose="02020900000000000000" pitchFamily="18" charset="-128"/>
                <a:ea typeface="HGS明朝E" panose="02020900000000000000" pitchFamily="18" charset="-128"/>
              </a:rPr>
              <a:t>)</a:t>
            </a:r>
            <a:r>
              <a:rPr lang="ja-JP" altLang="en-US" sz="7200" b="1" dirty="0">
                <a:latin typeface="HGS明朝E" panose="02020900000000000000" pitchFamily="18" charset="-128"/>
                <a:ea typeface="HGS明朝E" panose="02020900000000000000" pitchFamily="18" charset="-128"/>
              </a:rPr>
              <a:t>に</a:t>
            </a:r>
            <a:r>
              <a:rPr kumimoji="1" lang="ja-JP" altLang="en-US" sz="7200" b="1" dirty="0">
                <a:latin typeface="HGS明朝E" panose="02020900000000000000" pitchFamily="18" charset="-128"/>
                <a:ea typeface="HGS明朝E" panose="02020900000000000000" pitchFamily="18" charset="-128"/>
              </a:rPr>
              <a:t>乗ってる。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641" y="5070266"/>
            <a:ext cx="1909142" cy="143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826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264701" y="1612232"/>
            <a:ext cx="1157908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ja-JP" altLang="en-US" sz="7200" b="1" kern="100" dirty="0">
                <a:effectLst/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皆さんがエースを必要とし</a:t>
            </a:r>
            <a:endParaRPr lang="en-US" altLang="ja-JP" sz="7200" b="1" kern="100" dirty="0">
              <a:effectLst/>
              <a:latin typeface="HGP明朝B" panose="02020800000000000000" pitchFamily="18" charset="-128"/>
              <a:ea typeface="HGP明朝B" panose="02020800000000000000" pitchFamily="18" charset="-128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ja-JP" altLang="en-US" sz="7200" b="1" kern="100" dirty="0"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幸せになれる会社づくり</a:t>
            </a:r>
            <a:r>
              <a:rPr lang="ja-JP" altLang="en-US" sz="7200" b="1" kern="100" dirty="0">
                <a:effectLst/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を</a:t>
            </a:r>
            <a:endParaRPr lang="en-US" altLang="ja-JP" sz="7200" b="1" kern="100" dirty="0">
              <a:effectLst/>
              <a:latin typeface="HGP明朝B" panose="02020800000000000000" pitchFamily="18" charset="-128"/>
              <a:ea typeface="HGP明朝B" panose="02020800000000000000" pitchFamily="18" charset="-128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ja-JP" altLang="en-US" sz="7200" b="1" kern="100" dirty="0">
                <a:effectLst/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しようと思います。</a:t>
            </a:r>
            <a:endParaRPr lang="en-US" altLang="ja-JP" sz="7200" b="1" kern="100" dirty="0">
              <a:effectLst/>
              <a:latin typeface="HGP明朝B" panose="02020800000000000000" pitchFamily="18" charset="-128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637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162233" y="1529111"/>
            <a:ext cx="1214599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ja-JP" altLang="en-US" sz="8000" kern="100" dirty="0">
                <a:effectLst/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そんな思いを込めて</a:t>
            </a:r>
            <a:endParaRPr lang="en-US" altLang="ja-JP" sz="8000" kern="100" dirty="0">
              <a:effectLst/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ja-JP" altLang="en-US" sz="8000" kern="100" dirty="0">
                <a:effectLst/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作成した経営理念。</a:t>
            </a:r>
            <a:endParaRPr lang="en-US" altLang="ja-JP" sz="8000" kern="100" dirty="0">
              <a:effectLst/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ja-JP" altLang="en-US" sz="8000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そして、経営指針書。</a:t>
            </a:r>
            <a:endParaRPr lang="en-US" altLang="ja-JP" sz="8000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7499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514350" y="2014538"/>
            <a:ext cx="1141571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ja-JP" altLang="en-US" sz="8800" kern="100" dirty="0">
                <a:effectLst/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ぜひ、皆さんと</a:t>
            </a:r>
            <a:endParaRPr lang="en-US" altLang="ja-JP" sz="8800" kern="100" dirty="0">
              <a:effectLst/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ja-JP" altLang="en-US" sz="8800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共有させて下さい。</a:t>
            </a:r>
            <a:endParaRPr lang="en-US" altLang="ja-JP" sz="8800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9347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347350" y="677790"/>
            <a:ext cx="572086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ja-JP" altLang="ja-JP" sz="3600" b="1" kern="100" dirty="0"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目　　次</a:t>
            </a:r>
            <a:endParaRPr lang="en-US" altLang="ja-JP" sz="3600" b="1" kern="100" dirty="0">
              <a:latin typeface="HGP明朝B" panose="02020800000000000000" pitchFamily="18" charset="-128"/>
              <a:ea typeface="HGP明朝B" panose="02020800000000000000" pitchFamily="18" charset="-128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ja-JP" sz="3200" b="1" kern="100" dirty="0"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 </a:t>
            </a:r>
            <a:endParaRPr lang="ja-JP" altLang="ja-JP" sz="2000" b="1" kern="100" dirty="0">
              <a:latin typeface="HGP明朝B" panose="02020800000000000000" pitchFamily="18" charset="-128"/>
              <a:ea typeface="HGP明朝B" panose="020208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①会社と私の略年史</a:t>
            </a:r>
            <a:endParaRPr lang="en-US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②会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社概要</a:t>
            </a:r>
            <a:endParaRPr lang="en-US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③組織図</a:t>
            </a:r>
            <a:endParaRPr lang="en-US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④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指針書作成に当たって</a:t>
            </a: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            </a:t>
            </a:r>
            <a:endParaRPr lang="ja-JP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solidFill>
                  <a:srgbClr val="FF0000"/>
                </a:solidFill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⑤</a:t>
            </a:r>
            <a:r>
              <a:rPr lang="ja-JP" altLang="ja-JP" sz="3600" b="1" kern="100" dirty="0">
                <a:solidFill>
                  <a:srgbClr val="FF0000"/>
                </a:solidFill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経営理念</a:t>
            </a:r>
            <a:endParaRPr lang="en-US" altLang="ja-JP" sz="3600" b="1" kern="100" dirty="0">
              <a:solidFill>
                <a:srgbClr val="FF0000"/>
              </a:solidFill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⑥自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社事業分析１</a:t>
            </a:r>
          </a:p>
          <a:p>
            <a:pPr algn="just">
              <a:spcAft>
                <a:spcPts val="0"/>
              </a:spcAft>
            </a:pPr>
            <a:r>
              <a:rPr lang="en-US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   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自社事業分析２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6169284" y="1716370"/>
            <a:ext cx="579510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⑦３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カ年経営方針</a:t>
            </a: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（定性）</a:t>
            </a:r>
            <a:endParaRPr lang="ja-JP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⑧３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カ年経営計画</a:t>
            </a: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（定量）</a:t>
            </a:r>
            <a:endParaRPr lang="ja-JP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⑨</a:t>
            </a:r>
            <a:r>
              <a:rPr lang="en-US" altLang="ja-JP" sz="3600" b="1" kern="100" dirty="0" smtClean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2024</a:t>
            </a:r>
            <a:r>
              <a:rPr lang="ja-JP" altLang="ja-JP" sz="3600" b="1" kern="100" dirty="0" smtClean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年度</a:t>
            </a:r>
            <a:r>
              <a:rPr lang="ja-JP" altLang="en-US" sz="3600" b="1" kern="100" dirty="0" smtClean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 </a:t>
            </a: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単年度計画</a:t>
            </a:r>
            <a:endParaRPr lang="en-US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lvl="0" algn="just"/>
            <a:r>
              <a:rPr lang="ja-JP" altLang="en-US" sz="3600" b="1" kern="100" dirty="0">
                <a:solidFill>
                  <a:prstClr val="black"/>
                </a:solidFill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⑩</a:t>
            </a:r>
            <a:r>
              <a:rPr lang="en-US" altLang="ja-JP" sz="3600" b="1" kern="100" dirty="0">
                <a:solidFill>
                  <a:prstClr val="black"/>
                </a:solidFill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10</a:t>
            </a:r>
            <a:r>
              <a:rPr lang="ja-JP" altLang="en-US" sz="3600" b="1" kern="100" dirty="0">
                <a:solidFill>
                  <a:prstClr val="black"/>
                </a:solidFill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年ビジョン</a:t>
            </a:r>
            <a:endParaRPr lang="en-US" altLang="ja-JP" sz="3600" b="1" kern="100" dirty="0">
              <a:solidFill>
                <a:prstClr val="black"/>
              </a:solidFill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lvl="0" algn="just"/>
            <a:r>
              <a:rPr lang="ja-JP" altLang="en-US" sz="3600" b="1" kern="100" dirty="0">
                <a:solidFill>
                  <a:prstClr val="black"/>
                </a:solidFill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⑪最後に</a:t>
            </a:r>
            <a:endParaRPr lang="en-US" altLang="ja-JP" sz="3600" b="1" kern="100" dirty="0">
              <a:solidFill>
                <a:prstClr val="black"/>
              </a:solidFill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3178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40" y="426720"/>
            <a:ext cx="10762537" cy="606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240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1028700" y="1707749"/>
            <a:ext cx="1038701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ja-JP" altLang="en-US" sz="7200" kern="100" dirty="0">
                <a:effectLst/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でも、経営理念実現は</a:t>
            </a:r>
            <a:endParaRPr lang="en-US" altLang="ja-JP" sz="7200" kern="100" dirty="0">
              <a:effectLst/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ja-JP" altLang="en-US" sz="7200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皆が力を合わせないと</a:t>
            </a:r>
            <a:endParaRPr lang="en-US" altLang="ja-JP" sz="7200" kern="100" dirty="0">
              <a:effectLst/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ja-JP" altLang="en-US" sz="7200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実現できません。</a:t>
            </a:r>
            <a:endParaRPr lang="en-US" altLang="ja-JP" sz="7200" kern="100" dirty="0">
              <a:effectLst/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13082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299533" y="1621858"/>
            <a:ext cx="1174432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ja-JP" altLang="en-US" sz="5400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ひとりでやるものでもなく、</a:t>
            </a:r>
            <a:endParaRPr lang="en-US" altLang="ja-JP" sz="5400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ja-JP" altLang="en-US" sz="5400" kern="100" dirty="0">
                <a:effectLst/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会社がやってくれるものでもなく、</a:t>
            </a:r>
            <a:endParaRPr lang="en-US" altLang="ja-JP" sz="5400" kern="100" dirty="0">
              <a:effectLst/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ja-JP" altLang="en-US" sz="5400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皆さんと会社が</a:t>
            </a:r>
            <a:endParaRPr lang="en-US" altLang="ja-JP" sz="5400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ja-JP" altLang="en-US" sz="5400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力を合わせて、取り組むものです。</a:t>
            </a:r>
            <a:endParaRPr lang="en-US" altLang="ja-JP" sz="5400" kern="100" dirty="0">
              <a:effectLst/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5450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347350" y="677790"/>
            <a:ext cx="572086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ja-JP" altLang="ja-JP" sz="3600" b="1" kern="100" dirty="0"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目　　次</a:t>
            </a:r>
            <a:endParaRPr lang="en-US" altLang="ja-JP" sz="3600" b="1" kern="100" dirty="0">
              <a:latin typeface="HGP明朝B" panose="02020800000000000000" pitchFamily="18" charset="-128"/>
              <a:ea typeface="HGP明朝B" panose="02020800000000000000" pitchFamily="18" charset="-128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ja-JP" sz="3200" b="1" kern="100" dirty="0"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 </a:t>
            </a:r>
            <a:endParaRPr lang="ja-JP" altLang="ja-JP" sz="2000" b="1" kern="100" dirty="0">
              <a:latin typeface="HGP明朝B" panose="02020800000000000000" pitchFamily="18" charset="-128"/>
              <a:ea typeface="HGP明朝B" panose="020208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①会社と私の略年史</a:t>
            </a:r>
            <a:endParaRPr lang="en-US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②会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社概要</a:t>
            </a:r>
            <a:endParaRPr lang="en-US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③組織図</a:t>
            </a:r>
            <a:endParaRPr lang="en-US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④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指針書作成に当たって</a:t>
            </a: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            </a:t>
            </a:r>
            <a:endParaRPr lang="ja-JP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⑤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経営理念</a:t>
            </a:r>
            <a:endParaRPr lang="en-US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solidFill>
                  <a:srgbClr val="FF0000"/>
                </a:solidFill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⑥自</a:t>
            </a:r>
            <a:r>
              <a:rPr lang="ja-JP" altLang="ja-JP" sz="3600" b="1" kern="100" dirty="0">
                <a:solidFill>
                  <a:srgbClr val="FF0000"/>
                </a:solidFill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社事業分析１</a:t>
            </a:r>
          </a:p>
          <a:p>
            <a:pPr algn="just">
              <a:spcAft>
                <a:spcPts val="0"/>
              </a:spcAft>
            </a:pPr>
            <a:r>
              <a:rPr lang="en-US" altLang="ja-JP" sz="3600" b="1" kern="100" dirty="0">
                <a:solidFill>
                  <a:srgbClr val="FF0000"/>
                </a:solidFill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   </a:t>
            </a:r>
            <a:r>
              <a:rPr lang="ja-JP" altLang="ja-JP" sz="3600" b="1" kern="100" dirty="0">
                <a:solidFill>
                  <a:srgbClr val="FF0000"/>
                </a:solidFill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自社事業分析２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6169284" y="1716370"/>
            <a:ext cx="57951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⑦３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カ年経営方針</a:t>
            </a: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（定性）</a:t>
            </a:r>
            <a:endParaRPr lang="ja-JP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⑧３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カ年経営計画</a:t>
            </a: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（定量）</a:t>
            </a:r>
            <a:endParaRPr lang="ja-JP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⑨</a:t>
            </a:r>
            <a:r>
              <a:rPr lang="en-US" altLang="ja-JP" sz="3600" b="1" kern="100" dirty="0" smtClean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2024</a:t>
            </a:r>
            <a:r>
              <a:rPr lang="ja-JP" altLang="ja-JP" sz="3600" b="1" kern="100" dirty="0" smtClean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年度</a:t>
            </a:r>
            <a:r>
              <a:rPr lang="ja-JP" altLang="en-US" sz="3600" b="1" kern="100" dirty="0" smtClean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 </a:t>
            </a: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単年度計画</a:t>
            </a:r>
            <a:endParaRPr lang="en-US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lvl="0" algn="just"/>
            <a:r>
              <a:rPr lang="ja-JP" altLang="en-US" sz="3600" b="1" kern="100" dirty="0">
                <a:solidFill>
                  <a:prstClr val="black"/>
                </a:solidFill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⑩最後に</a:t>
            </a:r>
            <a:endParaRPr lang="en-US" altLang="ja-JP" sz="3600" b="1" kern="100" dirty="0">
              <a:solidFill>
                <a:prstClr val="black"/>
              </a:solidFill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9925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336" y="3040830"/>
            <a:ext cx="3402213" cy="276345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6054" y="395744"/>
            <a:ext cx="2649459" cy="2645086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808" y="348694"/>
            <a:ext cx="4848592" cy="306726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7565" y="3900488"/>
            <a:ext cx="3475895" cy="258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87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347350" y="677790"/>
            <a:ext cx="572086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ja-JP" altLang="ja-JP" sz="3600" b="1" kern="100" dirty="0"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目　　次</a:t>
            </a:r>
            <a:endParaRPr lang="en-US" altLang="ja-JP" sz="3600" b="1" kern="100" dirty="0">
              <a:latin typeface="HGP明朝B" panose="02020800000000000000" pitchFamily="18" charset="-128"/>
              <a:ea typeface="HGP明朝B" panose="02020800000000000000" pitchFamily="18" charset="-128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ja-JP" sz="3200" b="1" kern="100" dirty="0">
                <a:latin typeface="HGP明朝B" panose="02020800000000000000" pitchFamily="18" charset="-128"/>
                <a:ea typeface="HGP明朝B" panose="02020800000000000000" pitchFamily="18" charset="-128"/>
                <a:cs typeface="Times New Roman" panose="02020603050405020304" pitchFamily="18" charset="0"/>
              </a:rPr>
              <a:t> </a:t>
            </a:r>
            <a:endParaRPr lang="ja-JP" altLang="ja-JP" sz="2000" b="1" kern="100" dirty="0">
              <a:latin typeface="HGP明朝B" panose="02020800000000000000" pitchFamily="18" charset="-128"/>
              <a:ea typeface="HGP明朝B" panose="020208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solidFill>
                  <a:srgbClr val="FF0000"/>
                </a:solidFill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①会社と私の略年史</a:t>
            </a:r>
            <a:endParaRPr lang="en-US" altLang="ja-JP" sz="3600" b="1" kern="100" dirty="0">
              <a:solidFill>
                <a:srgbClr val="FF0000"/>
              </a:solidFill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②会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社概要</a:t>
            </a:r>
            <a:endParaRPr lang="en-US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③組織図</a:t>
            </a:r>
            <a:endParaRPr lang="en-US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④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指針書作成に当たって</a:t>
            </a: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            </a:t>
            </a:r>
            <a:endParaRPr lang="ja-JP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⑤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経営理念</a:t>
            </a:r>
            <a:endParaRPr lang="en-US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⑥自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社事業分析１</a:t>
            </a:r>
          </a:p>
          <a:p>
            <a:pPr algn="just">
              <a:spcAft>
                <a:spcPts val="0"/>
              </a:spcAft>
            </a:pPr>
            <a:r>
              <a:rPr lang="en-US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   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自社事業分析２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6169284" y="1716370"/>
            <a:ext cx="57951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⑦３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カ年経営方針</a:t>
            </a: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（定性）</a:t>
            </a:r>
            <a:endParaRPr lang="ja-JP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⑧３</a:t>
            </a:r>
            <a:r>
              <a:rPr lang="ja-JP" altLang="ja-JP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カ年経営計画</a:t>
            </a: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（定量）</a:t>
            </a:r>
            <a:endParaRPr lang="ja-JP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⑨</a:t>
            </a:r>
            <a:r>
              <a:rPr lang="en-US" altLang="ja-JP" sz="3600" b="1" kern="100" dirty="0" smtClean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2024</a:t>
            </a:r>
            <a:r>
              <a:rPr lang="ja-JP" altLang="ja-JP" sz="3600" b="1" kern="100" dirty="0" smtClean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年度</a:t>
            </a:r>
            <a:r>
              <a:rPr lang="ja-JP" altLang="en-US" sz="3600" b="1" kern="100" dirty="0" smtClean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 </a:t>
            </a:r>
            <a:r>
              <a:rPr lang="ja-JP" altLang="en-US" sz="36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単年度計画</a:t>
            </a:r>
            <a:endParaRPr lang="en-US" altLang="ja-JP" sz="36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lvl="0" algn="just"/>
            <a:r>
              <a:rPr lang="ja-JP" altLang="en-US" sz="3600" b="1" kern="100" dirty="0">
                <a:solidFill>
                  <a:prstClr val="black"/>
                </a:solidFill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⑩最後に</a:t>
            </a:r>
            <a:endParaRPr lang="en-US" altLang="ja-JP" sz="3600" b="1" kern="100" dirty="0">
              <a:solidFill>
                <a:prstClr val="black"/>
              </a:solidFill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08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 txBox="1">
            <a:spLocks/>
          </p:cNvSpPr>
          <p:nvPr/>
        </p:nvSpPr>
        <p:spPr>
          <a:xfrm>
            <a:off x="702645" y="2781701"/>
            <a:ext cx="11786382" cy="270803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000" dirty="0">
                <a:latin typeface="HGS明朝E" panose="02020900000000000000" pitchFamily="18" charset="-128"/>
                <a:ea typeface="HGS明朝E" panose="02020900000000000000" pitchFamily="18" charset="-128"/>
              </a:rPr>
              <a:t>現在地を知る事が重要。</a:t>
            </a:r>
            <a:endParaRPr lang="en-US" altLang="ja-JP" sz="80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endParaRPr lang="ja-JP" altLang="en-US" sz="8000" dirty="0"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endParaRPr lang="ja-JP" altLang="en-US" sz="8000" dirty="0">
              <a:latin typeface="HGP明朝E" panose="02020900000000000000" pitchFamily="18" charset="-128"/>
              <a:ea typeface="HGP明朝E" panose="020209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910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 txBox="1">
            <a:spLocks/>
          </p:cNvSpPr>
          <p:nvPr/>
        </p:nvSpPr>
        <p:spPr>
          <a:xfrm>
            <a:off x="997195" y="1693618"/>
            <a:ext cx="10943492" cy="4572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8000" dirty="0">
                <a:latin typeface="HGS明朝E" panose="02020900000000000000" pitchFamily="18" charset="-128"/>
                <a:ea typeface="HGS明朝E" panose="02020900000000000000" pitchFamily="18" charset="-128"/>
              </a:rPr>
              <a:t>現在地を知ることで</a:t>
            </a:r>
            <a:endParaRPr lang="en-US" altLang="ja-JP" sz="80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algn="ctr"/>
            <a:r>
              <a:rPr lang="ja-JP" altLang="en-US" sz="8000" dirty="0">
                <a:latin typeface="HGS明朝E" panose="02020900000000000000" pitchFamily="18" charset="-128"/>
                <a:ea typeface="HGS明朝E" panose="02020900000000000000" pitchFamily="18" charset="-128"/>
              </a:rPr>
              <a:t>目的地への</a:t>
            </a:r>
            <a:endParaRPr lang="en-US" altLang="ja-JP" sz="80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algn="ctr"/>
            <a:r>
              <a:rPr lang="ja-JP" altLang="en-US" sz="8000" dirty="0">
                <a:latin typeface="HGS明朝E" panose="02020900000000000000" pitchFamily="18" charset="-128"/>
                <a:ea typeface="HGS明朝E" panose="02020900000000000000" pitchFamily="18" charset="-128"/>
              </a:rPr>
              <a:t>道順を考えられる。</a:t>
            </a:r>
          </a:p>
        </p:txBody>
      </p:sp>
    </p:spTree>
    <p:extLst>
      <p:ext uri="{BB962C8B-B14F-4D97-AF65-F5344CB8AC3E}">
        <p14:creationId xmlns:p14="http://schemas.microsoft.com/office/powerpoint/2010/main" val="299661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97345" y="1454156"/>
            <a:ext cx="10867497" cy="3629216"/>
          </a:xfrm>
        </p:spPr>
        <p:txBody>
          <a:bodyPr>
            <a:normAutofit fontScale="90000"/>
          </a:bodyPr>
          <a:lstStyle/>
          <a:p>
            <a:pPr algn="ctr"/>
            <a:r>
              <a:rPr lang="ja-JP" altLang="en-US" sz="9600" dirty="0">
                <a:latin typeface="HGS明朝E" panose="02020900000000000000" pitchFamily="18" charset="-128"/>
                <a:ea typeface="HGS明朝E" panose="02020900000000000000" pitchFamily="18" charset="-128"/>
              </a:rPr>
              <a:t>会社の現状</a:t>
            </a:r>
            <a:r>
              <a:rPr kumimoji="1" lang="ja-JP" altLang="en-US" sz="9600" dirty="0">
                <a:latin typeface="HGS明朝E" panose="02020900000000000000" pitchFamily="18" charset="-128"/>
                <a:ea typeface="HGS明朝E" panose="02020900000000000000" pitchFamily="18" charset="-128"/>
              </a:rPr>
              <a:t>を</a:t>
            </a:r>
            <a:r>
              <a:rPr kumimoji="1" lang="en-US" altLang="ja-JP" sz="9600" dirty="0">
                <a:latin typeface="HGS明朝E" panose="02020900000000000000" pitchFamily="18" charset="-128"/>
                <a:ea typeface="HGS明朝E" panose="02020900000000000000" pitchFamily="18" charset="-128"/>
              </a:rPr>
              <a:t/>
            </a:r>
            <a:br>
              <a:rPr kumimoji="1" lang="en-US" altLang="ja-JP" sz="9600" dirty="0">
                <a:latin typeface="HGS明朝E" panose="02020900000000000000" pitchFamily="18" charset="-128"/>
                <a:ea typeface="HGS明朝E" panose="02020900000000000000" pitchFamily="18" charset="-128"/>
              </a:rPr>
            </a:br>
            <a:r>
              <a:rPr lang="ja-JP" altLang="en-US" sz="9600" dirty="0">
                <a:latin typeface="HGS明朝E" panose="02020900000000000000" pitchFamily="18" charset="-128"/>
                <a:ea typeface="HGS明朝E" panose="02020900000000000000" pitchFamily="18" charset="-128"/>
              </a:rPr>
              <a:t>見ていきましょう！</a:t>
            </a:r>
            <a:endParaRPr kumimoji="1" lang="ja-JP" altLang="en-US" sz="96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7210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8010" y="1815400"/>
            <a:ext cx="10867497" cy="3629216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11500" dirty="0">
                <a:latin typeface="HGP明朝E" panose="02020900000000000000" pitchFamily="18" charset="-128"/>
                <a:ea typeface="HGP明朝E" panose="02020900000000000000" pitchFamily="18" charset="-128"/>
              </a:rPr>
              <a:t>SWOT</a:t>
            </a:r>
            <a:r>
              <a:rPr kumimoji="1" lang="ja-JP" altLang="en-US" sz="11500" dirty="0">
                <a:latin typeface="HGP明朝E" panose="02020900000000000000" pitchFamily="18" charset="-128"/>
                <a:ea typeface="HGP明朝E" panose="02020900000000000000" pitchFamily="18" charset="-128"/>
              </a:rPr>
              <a:t>分析</a:t>
            </a:r>
            <a:r>
              <a:rPr kumimoji="1" lang="en-US" altLang="ja-JP" sz="11500" dirty="0">
                <a:latin typeface="HGP明朝E" panose="02020900000000000000" pitchFamily="18" charset="-128"/>
                <a:ea typeface="HGP明朝E" panose="02020900000000000000" pitchFamily="18" charset="-128"/>
              </a:rPr>
              <a:t/>
            </a:r>
            <a:br>
              <a:rPr kumimoji="1" lang="en-US" altLang="ja-JP" sz="11500" dirty="0">
                <a:latin typeface="HGP明朝E" panose="02020900000000000000" pitchFamily="18" charset="-128"/>
                <a:ea typeface="HGP明朝E" panose="02020900000000000000" pitchFamily="18" charset="-128"/>
              </a:rPr>
            </a:br>
            <a:r>
              <a:rPr lang="ja-JP" altLang="en-US" sz="3200" dirty="0">
                <a:latin typeface="HGP明朝E" panose="02020900000000000000" pitchFamily="18" charset="-128"/>
                <a:ea typeface="HGP明朝E" panose="02020900000000000000" pitchFamily="18" charset="-128"/>
              </a:rPr>
              <a:t>（自社事業分析①）</a:t>
            </a:r>
            <a:endParaRPr kumimoji="1" lang="ja-JP" altLang="en-US" sz="3200" dirty="0">
              <a:latin typeface="HGP明朝E" panose="02020900000000000000" pitchFamily="18" charset="-128"/>
              <a:ea typeface="HGP明朝E" panose="020209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3152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2701686"/>
              </p:ext>
            </p:extLst>
          </p:nvPr>
        </p:nvGraphicFramePr>
        <p:xfrm>
          <a:off x="0" y="-2"/>
          <a:ext cx="12192000" cy="6858002"/>
        </p:xfrm>
        <a:graphic>
          <a:graphicData uri="http://schemas.openxmlformats.org/drawingml/2006/table">
            <a:tbl>
              <a:tblPr firstRow="1" firstCol="1" bandRow="1"/>
              <a:tblGrid>
                <a:gridCol w="50045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060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0813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225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20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機　　　会</a:t>
                      </a:r>
                      <a:endParaRPr lang="ja-JP" sz="1600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2000" b="1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考察項目</a:t>
                      </a:r>
                      <a:endParaRPr lang="ja-JP" sz="1800" b="1" kern="10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20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脅　　　威</a:t>
                      </a:r>
                      <a:endParaRPr lang="ja-JP" sz="1600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0709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1800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altLang="ja-JP" sz="1800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EC</a:t>
                      </a:r>
                      <a:r>
                        <a:rPr lang="ja-JP" altLang="en-US" sz="1800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化率上昇、円安、越境</a:t>
                      </a:r>
                      <a:r>
                        <a:rPr lang="en-US" altLang="ja-JP" sz="1800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EC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1800" kern="0" baseline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ja-JP" altLang="en-US" sz="1800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ネット購入人口増加</a:t>
                      </a:r>
                      <a:endParaRPr lang="en-US" altLang="ja-JP" sz="1800" kern="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2000" b="1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経営環境の変化</a:t>
                      </a:r>
                      <a:endParaRPr lang="ja-JP" sz="1800" b="1" kern="10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  　</a:t>
                      </a:r>
                      <a:r>
                        <a:rPr lang="en-US" altLang="ja-JP" sz="18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Amazon</a:t>
                      </a:r>
                      <a:r>
                        <a:rPr lang="ja-JP" altLang="en-US" sz="18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エフェクト、</a:t>
                      </a:r>
                      <a:r>
                        <a:rPr lang="en-US" altLang="ja-JP" sz="18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D2C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18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 　 総人口と労働年齢人口の減少</a:t>
                      </a:r>
                      <a:endParaRPr lang="en-US" altLang="ja-JP" sz="1800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1800" kern="100" baseline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 　 </a:t>
                      </a:r>
                      <a:r>
                        <a:rPr lang="ja-JP" altLang="en-US" sz="1800" kern="100" baseline="0" dirty="0" smtClean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イン</a:t>
                      </a:r>
                      <a:r>
                        <a:rPr lang="ja-JP" altLang="en-US" sz="1800" kern="100" dirty="0" smtClean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フレーション</a:t>
                      </a:r>
                      <a:r>
                        <a:rPr lang="en-US" altLang="ja-JP" sz="1800" kern="100" baseline="0" dirty="0" smtClean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  </a:t>
                      </a:r>
                      <a:endParaRPr lang="ja-JP" sz="1800" kern="100" dirty="0">
                        <a:solidFill>
                          <a:srgbClr val="0070C0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0709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1800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altLang="ja-JP" sz="1800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ja-JP" sz="1800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Ｃ化率がアメリカや中国より低い</a:t>
                      </a:r>
                      <a:endParaRPr lang="en-US" altLang="ja-JP" sz="1800" kern="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1800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altLang="ja-JP" sz="1800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FA</a:t>
                      </a:r>
                      <a:r>
                        <a:rPr lang="ja-JP" altLang="en-US" sz="1800" kern="0" dirty="0" err="1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ja-JP" sz="1800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DX</a:t>
                      </a:r>
                      <a:endParaRPr lang="ja-JP" sz="2000" kern="10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2000" b="1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業界の動向</a:t>
                      </a:r>
                      <a:endParaRPr lang="ja-JP" sz="1800" b="1" kern="10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 　 </a:t>
                      </a:r>
                      <a:r>
                        <a:rPr lang="ja-JP" altLang="ja-JP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ＷＥＢ</a:t>
                      </a:r>
                      <a:r>
                        <a:rPr lang="ja-JP" altLang="en-US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ライバル</a:t>
                      </a:r>
                      <a:r>
                        <a:rPr lang="ja-JP" altLang="ja-JP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増</a:t>
                      </a:r>
                      <a:endParaRPr lang="en-US" altLang="ja-JP" sz="1800" kern="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1800" kern="0" baseline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 　 </a:t>
                      </a:r>
                      <a:r>
                        <a:rPr lang="ja-JP" altLang="en-US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メー</a:t>
                      </a:r>
                      <a:r>
                        <a:rPr lang="ja-JP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カーや商社の直接販売、</a:t>
                      </a:r>
                      <a:endParaRPr lang="en-US" altLang="ja-JP" sz="1800" kern="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 　 </a:t>
                      </a:r>
                      <a:r>
                        <a:rPr lang="ja-JP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ホームセンターの台頭</a:t>
                      </a:r>
                      <a:endParaRPr lang="ja-JP" sz="1800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0709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2000" kern="0" baseline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zh-TW" altLang="en-US" sz="2000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電子帳簿</a:t>
                      </a:r>
                      <a:r>
                        <a:rPr lang="zh-TW" altLang="en-US" sz="2000" kern="0" dirty="0" smtClean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保存法</a:t>
                      </a:r>
                      <a:endParaRPr lang="ja-JP" sz="2000" kern="10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2000" b="1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法律の改正</a:t>
                      </a:r>
                      <a:endParaRPr lang="ja-JP" sz="1800" b="1" kern="10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  　</a:t>
                      </a:r>
                      <a:r>
                        <a:rPr lang="ja-JP" sz="2000" kern="0" dirty="0">
                          <a:effectLst/>
                          <a:latin typeface="HGS明朝E" panose="02020800000000000000" pitchFamily="18" charset="-128"/>
                          <a:ea typeface="HGS明朝E" panose="02020800000000000000" pitchFamily="18" charset="-128"/>
                          <a:cs typeface="Times New Roman" panose="02020603050405020304" pitchFamily="18" charset="0"/>
                        </a:rPr>
                        <a:t>消費税</a:t>
                      </a:r>
                      <a:r>
                        <a:rPr lang="ja-JP" altLang="en-US" sz="2000" kern="0" dirty="0">
                          <a:effectLst/>
                          <a:latin typeface="HGS明朝E" panose="02020800000000000000" pitchFamily="18" charset="-128"/>
                          <a:ea typeface="HGS明朝E" panose="02020800000000000000" pitchFamily="18" charset="-128"/>
                          <a:cs typeface="Times New Roman" panose="02020603050405020304" pitchFamily="18" charset="0"/>
                        </a:rPr>
                        <a:t>、増税</a:t>
                      </a:r>
                      <a:r>
                        <a:rPr lang="ja-JP" altLang="en-US" sz="2000" kern="0" dirty="0" smtClean="0">
                          <a:effectLst/>
                          <a:latin typeface="HGS明朝E" panose="02020800000000000000" pitchFamily="18" charset="-128"/>
                          <a:ea typeface="HGS明朝E" panose="02020800000000000000" pitchFamily="18" charset="-128"/>
                          <a:cs typeface="Times New Roman" panose="02020603050405020304" pitchFamily="18" charset="0"/>
                        </a:rPr>
                        <a:t>関連</a:t>
                      </a:r>
                      <a:endParaRPr lang="ja-JP" sz="1800" kern="100" dirty="0">
                        <a:effectLst/>
                        <a:latin typeface="HGS明朝E" panose="02020800000000000000" pitchFamily="18" charset="-128"/>
                        <a:ea typeface="HGS明朝E" panose="020208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0709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1800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  遅い</a:t>
                      </a:r>
                      <a:r>
                        <a:rPr lang="en-US" altLang="ja-JP" sz="1800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WEB</a:t>
                      </a:r>
                      <a:r>
                        <a:rPr lang="ja-JP" altLang="en-US" sz="1800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化、廃業増</a:t>
                      </a:r>
                      <a:endParaRPr lang="ja-JP" sz="2000" kern="10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2000" b="1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同業他社の動向</a:t>
                      </a:r>
                      <a:endParaRPr lang="ja-JP" sz="1800" b="1" kern="10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  　</a:t>
                      </a:r>
                      <a:r>
                        <a:rPr lang="ja-JP" altLang="en-US" sz="20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安売り、</a:t>
                      </a:r>
                      <a:r>
                        <a:rPr lang="en-US" altLang="ja-JP" sz="2000" kern="0" dirty="0" smtClean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M&amp;A</a:t>
                      </a:r>
                      <a:r>
                        <a:rPr lang="ja-JP" altLang="en-US" sz="2000" kern="0" dirty="0" err="1" smtClean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ja-JP" sz="2000" kern="0" dirty="0" smtClean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EC</a:t>
                      </a:r>
                      <a:r>
                        <a:rPr lang="ja-JP" altLang="en-US" sz="2000" kern="0" dirty="0" smtClean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へ参入</a:t>
                      </a:r>
                      <a:endParaRPr lang="ja-JP" sz="1800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20709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1800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ja-JP" altLang="en-US" sz="1800" kern="0" baseline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ja-JP" altLang="en-US" sz="1800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越境</a:t>
                      </a:r>
                      <a:r>
                        <a:rPr lang="en-US" altLang="ja-JP" sz="1800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EC</a:t>
                      </a:r>
                      <a:r>
                        <a:rPr lang="ja-JP" altLang="en-US" sz="1800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増加</a:t>
                      </a:r>
                      <a:endParaRPr lang="en-US" altLang="ja-JP" sz="1800" kern="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2000" b="1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顧客の変化</a:t>
                      </a:r>
                      <a:endParaRPr lang="ja-JP" sz="1800" b="1" kern="10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  　</a:t>
                      </a:r>
                      <a:r>
                        <a:rPr lang="ja-JP" altLang="en-US" sz="17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不要なものは買わない、節約志向</a:t>
                      </a:r>
                      <a:endParaRPr lang="en-US" altLang="ja-JP" sz="1700" kern="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7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　（シェア、ミニマリスト）</a:t>
                      </a:r>
                      <a:endParaRPr lang="ja-JP" altLang="ja-JP" sz="1700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619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7380964"/>
              </p:ext>
            </p:extLst>
          </p:nvPr>
        </p:nvGraphicFramePr>
        <p:xfrm>
          <a:off x="0" y="5377"/>
          <a:ext cx="12191999" cy="6858001"/>
        </p:xfrm>
        <a:graphic>
          <a:graphicData uri="http://schemas.openxmlformats.org/drawingml/2006/table">
            <a:tbl>
              <a:tblPr firstRow="1" firstCol="1" bandRow="1"/>
              <a:tblGrid>
                <a:gridCol w="50045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060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08137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661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2000" b="1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強　　　み</a:t>
                      </a:r>
                      <a:endParaRPr lang="ja-JP" sz="1600" b="1" kern="10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2000" b="1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考察項目</a:t>
                      </a:r>
                      <a:endParaRPr lang="ja-JP" sz="1800" b="1" kern="10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2000" b="1" kern="0" dirty="0">
                          <a:solidFill>
                            <a:schemeClr val="tx1"/>
                          </a:solidFill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弱　　　み</a:t>
                      </a:r>
                      <a:endParaRPr lang="ja-JP" sz="1600" b="1" kern="100" dirty="0">
                        <a:solidFill>
                          <a:schemeClr val="tx1"/>
                        </a:solidFill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9838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根気強い。</a:t>
                      </a:r>
                      <a:r>
                        <a:rPr lang="ja-JP" altLang="en-US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負けず嫌い。チャレンジャー精神。</a:t>
                      </a:r>
                      <a:endParaRPr lang="ja-JP" sz="2000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2000" b="1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経営者</a:t>
                      </a:r>
                      <a:endParaRPr lang="ja-JP" sz="1800" b="1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  　</a:t>
                      </a:r>
                      <a:r>
                        <a:rPr lang="ja-JP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不器用</a:t>
                      </a:r>
                      <a:r>
                        <a:rPr lang="ja-JP" altLang="en-US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。頑固。</a:t>
                      </a:r>
                      <a:endParaRPr lang="ja-JP" sz="2000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9838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外国人材、語学力。小回りがきく。</a:t>
                      </a:r>
                      <a:endParaRPr lang="ja-JP" sz="2000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2000" b="1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人・組織</a:t>
                      </a:r>
                      <a:endParaRPr lang="ja-JP" sz="1800" b="1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 　 </a:t>
                      </a:r>
                      <a:r>
                        <a:rPr lang="ja-JP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経験が浅い。</a:t>
                      </a:r>
                      <a:r>
                        <a:rPr lang="ja-JP" altLang="en-US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知識</a:t>
                      </a:r>
                      <a:r>
                        <a:rPr lang="ja-JP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不足</a:t>
                      </a:r>
                      <a:r>
                        <a:rPr lang="ja-JP" altLang="en-US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。</a:t>
                      </a:r>
                      <a:endParaRPr lang="en-US" altLang="ja-JP" sz="1800" kern="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  　年齢構成の偏り。</a:t>
                      </a:r>
                      <a:endParaRPr lang="ja-JP" sz="2000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9838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WEB</a:t>
                      </a:r>
                      <a:r>
                        <a:rPr lang="ja-JP" altLang="en-US" sz="18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と対面販売、</a:t>
                      </a:r>
                      <a:r>
                        <a:rPr lang="en-US" altLang="ja-JP" sz="18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B to C</a:t>
                      </a:r>
                      <a:r>
                        <a:rPr lang="ja-JP" altLang="en-US" sz="18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も対応できる。丁寧。</a:t>
                      </a:r>
                      <a:endParaRPr lang="en-US" altLang="ja-JP" sz="1600" kern="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2000" b="1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販売</a:t>
                      </a:r>
                      <a:endParaRPr lang="ja-JP" sz="1800" b="1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  　</a:t>
                      </a:r>
                      <a:r>
                        <a:rPr lang="ja-JP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営業人員が少ない、経験が浅い。</a:t>
                      </a:r>
                      <a:endParaRPr lang="en-US" altLang="ja-JP" sz="1800" kern="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　  薄利多売。まだ競合が多い。</a:t>
                      </a:r>
                      <a:endParaRPr lang="ja-JP" sz="2000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9838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商品点数が多い。多言語対応。</a:t>
                      </a:r>
                      <a:endParaRPr lang="en-US" altLang="ja-JP" sz="1800" kern="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小</a:t>
                      </a:r>
                      <a:r>
                        <a:rPr lang="ja-JP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回りがきく。</a:t>
                      </a:r>
                      <a:r>
                        <a:rPr lang="ja-JP" altLang="en-US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頼りになる</a:t>
                      </a:r>
                      <a:r>
                        <a:rPr lang="ja-JP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。</a:t>
                      </a:r>
                      <a:r>
                        <a:rPr lang="ja-JP" altLang="en-US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断らない。</a:t>
                      </a:r>
                      <a:endParaRPr lang="en-US" altLang="ja-JP" sz="1800" kern="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2000" b="1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商品、サービス</a:t>
                      </a:r>
                      <a:endParaRPr lang="ja-JP" sz="1800" b="1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  　型番商品が中心。　</a:t>
                      </a:r>
                      <a:r>
                        <a:rPr lang="en-US" altLang="ja-JP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SDGs</a:t>
                      </a:r>
                      <a:endParaRPr lang="ja-JP" sz="2000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19838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財務良し。無借金経営</a:t>
                      </a:r>
                      <a:r>
                        <a:rPr lang="ja-JP" altLang="en-US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。自己資本比率</a:t>
                      </a:r>
                      <a:r>
                        <a:rPr lang="en-US" altLang="ja-JP" sz="1800" kern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ja-JP" altLang="en-US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％超</a:t>
                      </a:r>
                      <a:endParaRPr lang="ja-JP" sz="2000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2000" b="1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財　務</a:t>
                      </a:r>
                      <a:endParaRPr lang="ja-JP" sz="1800" b="1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 　 販売手数料、低利益率。</a:t>
                      </a:r>
                      <a:endParaRPr lang="ja-JP" sz="2000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796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022" y="0"/>
            <a:ext cx="10578670" cy="6663189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10516393" y="6293857"/>
            <a:ext cx="1428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出展</a:t>
            </a:r>
            <a:r>
              <a:rPr lang="en-US" altLang="zh-TW" dirty="0"/>
              <a:t>/</a:t>
            </a:r>
            <a:r>
              <a:rPr lang="ja-JP" altLang="en-US" dirty="0"/>
              <a:t>外務省</a:t>
            </a:r>
          </a:p>
        </p:txBody>
      </p:sp>
    </p:spTree>
    <p:extLst>
      <p:ext uri="{BB962C8B-B14F-4D97-AF65-F5344CB8AC3E}">
        <p14:creationId xmlns:p14="http://schemas.microsoft.com/office/powerpoint/2010/main" val="208079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835" y="37626"/>
            <a:ext cx="9164329" cy="678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24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108" y="775915"/>
            <a:ext cx="8783003" cy="5301612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10516393" y="6293857"/>
            <a:ext cx="1428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出展</a:t>
            </a:r>
            <a:r>
              <a:rPr lang="en-US" altLang="zh-TW" dirty="0"/>
              <a:t>/</a:t>
            </a:r>
            <a:r>
              <a:rPr lang="ja-JP" altLang="en-US" dirty="0"/>
              <a:t>外務省</a:t>
            </a:r>
          </a:p>
        </p:txBody>
      </p:sp>
    </p:spTree>
    <p:extLst>
      <p:ext uri="{BB962C8B-B14F-4D97-AF65-F5344CB8AC3E}">
        <p14:creationId xmlns:p14="http://schemas.microsoft.com/office/powerpoint/2010/main" val="331865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8010" y="1429640"/>
            <a:ext cx="10867497" cy="3629216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sz="11500" dirty="0">
                <a:latin typeface="HGP明朝E" panose="02020900000000000000" pitchFamily="18" charset="-128"/>
                <a:ea typeface="HGP明朝E" panose="02020900000000000000" pitchFamily="18" charset="-128"/>
              </a:rPr>
              <a:t>事業ドメイン</a:t>
            </a:r>
            <a:r>
              <a:rPr kumimoji="1" lang="en-US" altLang="ja-JP" sz="11500" dirty="0">
                <a:latin typeface="HGP明朝E" panose="02020900000000000000" pitchFamily="18" charset="-128"/>
                <a:ea typeface="HGP明朝E" panose="02020900000000000000" pitchFamily="18" charset="-128"/>
              </a:rPr>
              <a:t/>
            </a:r>
            <a:br>
              <a:rPr kumimoji="1" lang="en-US" altLang="ja-JP" sz="11500" dirty="0">
                <a:latin typeface="HGP明朝E" panose="02020900000000000000" pitchFamily="18" charset="-128"/>
                <a:ea typeface="HGP明朝E" panose="02020900000000000000" pitchFamily="18" charset="-128"/>
              </a:rPr>
            </a:br>
            <a:r>
              <a:rPr lang="ja-JP" altLang="en-US" sz="3200" dirty="0">
                <a:latin typeface="HGP明朝E" panose="02020900000000000000" pitchFamily="18" charset="-128"/>
                <a:ea typeface="HGP明朝E" panose="02020900000000000000" pitchFamily="18" charset="-128"/>
              </a:rPr>
              <a:t>（自社事業分析②）</a:t>
            </a:r>
            <a:endParaRPr kumimoji="1" lang="ja-JP" altLang="en-US" sz="3200" dirty="0">
              <a:latin typeface="HGP明朝E" panose="02020900000000000000" pitchFamily="18" charset="-128"/>
              <a:ea typeface="HGP明朝E" panose="020209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757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175613" y="1286933"/>
            <a:ext cx="10883173" cy="5396087"/>
          </a:xfrm>
        </p:spPr>
        <p:txBody>
          <a:bodyPr>
            <a:noAutofit/>
          </a:bodyPr>
          <a:lstStyle/>
          <a:p>
            <a:r>
              <a:rPr lang="ja-JP" altLang="en-US" sz="4800" dirty="0">
                <a:latin typeface="HGS明朝E" panose="02020900000000000000" pitchFamily="18" charset="-128"/>
                <a:ea typeface="HGS明朝E" panose="02020900000000000000" pitchFamily="18" charset="-128"/>
              </a:rPr>
              <a:t>荒木順平</a:t>
            </a:r>
            <a:endParaRPr lang="en-US" altLang="ja-JP" sz="48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lang="en-US" altLang="ja-JP" sz="4800" dirty="0">
                <a:latin typeface="HGS明朝E" panose="02020900000000000000" pitchFamily="18" charset="-128"/>
                <a:ea typeface="HGS明朝E" panose="02020900000000000000" pitchFamily="18" charset="-128"/>
              </a:rPr>
              <a:t>1977</a:t>
            </a:r>
            <a:r>
              <a:rPr lang="ja-JP" altLang="en-US" sz="4800" dirty="0">
                <a:latin typeface="HGS明朝E" panose="02020900000000000000" pitchFamily="18" charset="-128"/>
                <a:ea typeface="HGS明朝E" panose="02020900000000000000" pitchFamily="18" charset="-128"/>
              </a:rPr>
              <a:t>年生まれ </a:t>
            </a:r>
            <a:r>
              <a:rPr lang="en-US" altLang="ja-JP" sz="4800" dirty="0" smtClean="0">
                <a:latin typeface="HGS明朝E" panose="02020900000000000000" pitchFamily="18" charset="-128"/>
                <a:ea typeface="HGS明朝E" panose="02020900000000000000" pitchFamily="18" charset="-128"/>
              </a:rPr>
              <a:t>46</a:t>
            </a:r>
            <a:r>
              <a:rPr lang="ja-JP" altLang="en-US" sz="4800" dirty="0" smtClean="0">
                <a:latin typeface="HGS明朝E" panose="02020900000000000000" pitchFamily="18" charset="-128"/>
                <a:ea typeface="HGS明朝E" panose="02020900000000000000" pitchFamily="18" charset="-128"/>
              </a:rPr>
              <a:t>歳</a:t>
            </a:r>
            <a:endParaRPr lang="en-US" altLang="ja-JP" sz="48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kumimoji="1" lang="en-US" altLang="ja-JP" sz="4800" dirty="0">
                <a:latin typeface="HGS明朝E" panose="02020900000000000000" pitchFamily="18" charset="-128"/>
                <a:ea typeface="HGS明朝E" panose="02020900000000000000" pitchFamily="18" charset="-128"/>
              </a:rPr>
              <a:t>5</a:t>
            </a:r>
            <a:r>
              <a:rPr kumimoji="1" lang="ja-JP" altLang="en-US" sz="4800" dirty="0">
                <a:latin typeface="HGS明朝E" panose="02020900000000000000" pitchFamily="18" charset="-128"/>
                <a:ea typeface="HGS明朝E" panose="02020900000000000000" pitchFamily="18" charset="-128"/>
              </a:rPr>
              <a:t>人家族（</a:t>
            </a:r>
            <a:r>
              <a:rPr kumimoji="1" lang="en-US" altLang="ja-JP" sz="4800" dirty="0">
                <a:latin typeface="HGS明朝E" panose="02020900000000000000" pitchFamily="18" charset="-128"/>
                <a:ea typeface="HGS明朝E" panose="02020900000000000000" pitchFamily="18" charset="-128"/>
              </a:rPr>
              <a:t>1</a:t>
            </a:r>
            <a:r>
              <a:rPr kumimoji="1" lang="ja-JP" altLang="en-US" sz="4800" dirty="0">
                <a:latin typeface="HGS明朝E" panose="02020900000000000000" pitchFamily="18" charset="-128"/>
                <a:ea typeface="HGS明朝E" panose="02020900000000000000" pitchFamily="18" charset="-128"/>
              </a:rPr>
              <a:t>男</a:t>
            </a:r>
            <a:r>
              <a:rPr kumimoji="1" lang="en-US" altLang="ja-JP" sz="4800" dirty="0">
                <a:latin typeface="HGS明朝E" panose="02020900000000000000" pitchFamily="18" charset="-128"/>
                <a:ea typeface="HGS明朝E" panose="02020900000000000000" pitchFamily="18" charset="-128"/>
              </a:rPr>
              <a:t>2</a:t>
            </a:r>
            <a:r>
              <a:rPr kumimoji="1" lang="ja-JP" altLang="en-US" sz="4800" dirty="0">
                <a:latin typeface="HGS明朝E" panose="02020900000000000000" pitchFamily="18" charset="-128"/>
                <a:ea typeface="HGS明朝E" panose="02020900000000000000" pitchFamily="18" charset="-128"/>
              </a:rPr>
              <a:t>女）</a:t>
            </a:r>
            <a:endParaRPr kumimoji="1" lang="en-US" altLang="ja-JP" sz="48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kumimoji="1" lang="ja-JP" altLang="en-US" sz="4800" dirty="0">
                <a:latin typeface="HGS明朝E" panose="02020900000000000000" pitchFamily="18" charset="-128"/>
                <a:ea typeface="HGS明朝E" panose="02020900000000000000" pitchFamily="18" charset="-128"/>
              </a:rPr>
              <a:t>日本工業大学 空手道部</a:t>
            </a:r>
            <a:endParaRPr kumimoji="1" lang="en-US" altLang="ja-JP" sz="48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lang="ja-JP" altLang="en-US" sz="4800" dirty="0">
                <a:latin typeface="HGS明朝E" panose="02020900000000000000" pitchFamily="18" charset="-128"/>
                <a:ea typeface="HGS明朝E" panose="02020900000000000000" pitchFamily="18" charset="-128"/>
              </a:rPr>
              <a:t>短気、気が小さい、根気強い</a:t>
            </a:r>
            <a:endParaRPr lang="en-US" altLang="ja-JP" sz="48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marL="0" indent="0">
              <a:buNone/>
            </a:pPr>
            <a:r>
              <a:rPr lang="ja-JP" altLang="en-US" sz="4800" dirty="0">
                <a:latin typeface="HGS明朝E" panose="02020900000000000000" pitchFamily="18" charset="-128"/>
                <a:ea typeface="HGS明朝E" panose="02020900000000000000" pitchFamily="18" charset="-128"/>
              </a:rPr>
              <a:t> 負けず嫌い、不器用、頑固、単純</a:t>
            </a:r>
            <a:endParaRPr lang="en-US" altLang="ja-JP" sz="48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kumimoji="1" lang="ja-JP" altLang="en-US" sz="4800" dirty="0">
                <a:latin typeface="HGS明朝E" panose="02020900000000000000" pitchFamily="18" charset="-128"/>
                <a:ea typeface="HGS明朝E" panose="02020900000000000000" pitchFamily="18" charset="-128"/>
              </a:rPr>
              <a:t>家族、仕事、旅行</a:t>
            </a:r>
            <a:endParaRPr kumimoji="1" lang="en-US" altLang="ja-JP" sz="48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 flipH="1">
            <a:off x="126251" y="170656"/>
            <a:ext cx="6098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b="1" dirty="0">
                <a:latin typeface="HGS明朝E" panose="02020900000000000000" pitchFamily="18" charset="-128"/>
                <a:ea typeface="HGS明朝E" panose="02020900000000000000" pitchFamily="18" charset="-128"/>
              </a:rPr>
              <a:t>①会社と私の略年史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82224" y="1399301"/>
            <a:ext cx="2050415" cy="1537811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44413" y="1399301"/>
            <a:ext cx="2050414" cy="153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48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1075995"/>
              </p:ext>
            </p:extLst>
          </p:nvPr>
        </p:nvGraphicFramePr>
        <p:xfrm>
          <a:off x="0" y="1"/>
          <a:ext cx="12192000" cy="6857998"/>
        </p:xfrm>
        <a:graphic>
          <a:graphicData uri="http://schemas.openxmlformats.org/drawingml/2006/table">
            <a:tbl>
              <a:tblPr firstRow="1" firstCol="1" bandRow="1"/>
              <a:tblGrid>
                <a:gridCol w="12598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551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58851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58851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778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20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項目</a:t>
                      </a:r>
                      <a:endParaRPr lang="ja-JP" sz="2000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20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内容</a:t>
                      </a:r>
                      <a:endParaRPr lang="ja-JP" sz="2000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20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今現在の動向</a:t>
                      </a:r>
                      <a:endParaRPr lang="ja-JP" sz="2000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ja-JP" sz="20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年後、</a:t>
                      </a:r>
                      <a:r>
                        <a:rPr lang="en-US" sz="20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ja-JP" sz="20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年後の動向</a:t>
                      </a:r>
                      <a:endParaRPr lang="ja-JP" sz="2000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20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（どうなっていたいか）</a:t>
                      </a:r>
                      <a:endParaRPr lang="ja-JP" sz="2000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267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20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市　場</a:t>
                      </a:r>
                      <a:endParaRPr lang="ja-JP" sz="1600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4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市場規模、成長性の変化動向</a:t>
                      </a:r>
                      <a:endParaRPr lang="ja-JP" sz="1400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4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商品価格の変化動向</a:t>
                      </a:r>
                      <a:endParaRPr lang="ja-JP" sz="1400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4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規制緩和の動向</a:t>
                      </a:r>
                      <a:endParaRPr lang="ja-JP" sz="1400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4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など</a:t>
                      </a:r>
                      <a:endParaRPr lang="ja-JP" sz="1400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値上げメーカー</a:t>
                      </a:r>
                      <a:r>
                        <a:rPr lang="ja-JP" altLang="en-US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増、仕入れ価格上昇</a:t>
                      </a:r>
                      <a:endParaRPr lang="en-US" altLang="ja-JP" sz="1800" kern="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運賃高騰。</a:t>
                      </a:r>
                      <a:endParaRPr lang="en-US" altLang="ja-JP" sz="1800" kern="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US" altLang="ja-JP" sz="1800" kern="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メーカー直販</a:t>
                      </a:r>
                      <a:r>
                        <a:rPr lang="ja-JP" altLang="en-US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ja-JP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WEB</a:t>
                      </a:r>
                      <a:r>
                        <a:rPr lang="ja-JP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販売</a:t>
                      </a:r>
                      <a:r>
                        <a:rPr lang="ja-JP" altLang="en-US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増えてきている。</a:t>
                      </a:r>
                      <a:endParaRPr lang="ja-JP" sz="1800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対面、</a:t>
                      </a:r>
                      <a:r>
                        <a:rPr lang="en-US" altLang="ja-JP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WEB</a:t>
                      </a:r>
                      <a:r>
                        <a:rPr lang="ja-JP" altLang="en-US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の双方向から、</a:t>
                      </a:r>
                      <a:endParaRPr lang="en-US" altLang="ja-JP" sz="1800" kern="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国内外にマーケットを拡げていく</a:t>
                      </a:r>
                      <a:r>
                        <a:rPr lang="ja-JP" altLang="en-US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。</a:t>
                      </a:r>
                      <a:endParaRPr lang="ja-JP" sz="1800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越境</a:t>
                      </a:r>
                      <a:r>
                        <a:rPr lang="en-US" altLang="ja-JP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EC</a:t>
                      </a:r>
                      <a:r>
                        <a:rPr lang="ja-JP" altLang="en-US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を増やす。</a:t>
                      </a:r>
                      <a:endParaRPr lang="en-US" altLang="ja-JP" sz="1800" kern="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直接販売率のシェアをあげる。</a:t>
                      </a:r>
                      <a:endParaRPr lang="ja-JP" sz="1800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267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20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顧　客</a:t>
                      </a:r>
                      <a:endParaRPr lang="ja-JP" sz="1600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4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ユーザ・ニーズの変化動向</a:t>
                      </a:r>
                      <a:endParaRPr lang="ja-JP" sz="1400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8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人手不足に対応できる機械・製品</a:t>
                      </a:r>
                      <a:endParaRPr lang="ja-JP" altLang="ja-JP" sz="1800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18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低価格</a:t>
                      </a:r>
                      <a:endParaRPr lang="en-US" altLang="ja-JP" sz="1800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1800" kern="10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近県の顧客が少ない。</a:t>
                      </a:r>
                      <a:endParaRPr lang="en-US" altLang="ja-JP" sz="1800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問題解決能力・提案力をつける</a:t>
                      </a:r>
                      <a:endParaRPr lang="ja-JP" sz="1800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US" altLang="ja-JP" sz="1800" kern="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まだ取りきれていない。製造業商圏を</a:t>
                      </a:r>
                      <a:endParaRPr lang="en-US" altLang="ja-JP" sz="1800" kern="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広げ、</a:t>
                      </a:r>
                      <a:r>
                        <a:rPr lang="ja-JP" altLang="ja-JP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対面販売</a:t>
                      </a:r>
                      <a:r>
                        <a:rPr lang="ja-JP" altLang="en-US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を増加させる。再編成。</a:t>
                      </a:r>
                      <a:endParaRPr lang="ja-JP" altLang="ja-JP" sz="1800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267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20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競争相手</a:t>
                      </a:r>
                      <a:endParaRPr lang="ja-JP" sz="1600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4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競争相手の戦略、</a:t>
                      </a:r>
                      <a:endParaRPr lang="en-US" altLang="ja-JP" sz="1400" kern="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4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行動、財務状況等の</a:t>
                      </a:r>
                      <a:endParaRPr lang="en-US" altLang="ja-JP" sz="1400" kern="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4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変化動向</a:t>
                      </a:r>
                      <a:endParaRPr lang="ja-JP" sz="1400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4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新規参入や撤退の動向</a:t>
                      </a:r>
                      <a:endParaRPr lang="ja-JP" sz="1400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メーカーや商社の直販が増えてきている</a:t>
                      </a:r>
                      <a:endParaRPr lang="ja-JP" sz="1800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ホームセンターで工具等在庫を拡充、</a:t>
                      </a:r>
                      <a:endParaRPr lang="en-US" altLang="ja-JP" sz="1800" kern="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現場仕事向け</a:t>
                      </a:r>
                      <a:r>
                        <a:rPr lang="ja-JP" altLang="en-US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商品が主。</a:t>
                      </a:r>
                      <a:endParaRPr lang="ja-JP" sz="1800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製造業の顧客の要望は充足できていない。</a:t>
                      </a:r>
                      <a:endParaRPr lang="ja-JP" sz="1800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製造業のお客様にフォーカスし、</a:t>
                      </a:r>
                      <a:endParaRPr lang="en-US" altLang="ja-JP" sz="1800" kern="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CS</a:t>
                      </a:r>
                      <a:r>
                        <a:rPr lang="ja-JP" altLang="en-US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をあげていく。</a:t>
                      </a:r>
                      <a:endParaRPr lang="en-US" altLang="ja-JP" sz="1800" kern="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ES</a:t>
                      </a:r>
                      <a:r>
                        <a:rPr lang="ja-JP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の低い企業は、人材不足に</a:t>
                      </a:r>
                      <a:r>
                        <a:rPr lang="ja-JP" altLang="en-US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なる。</a:t>
                      </a:r>
                      <a:endParaRPr lang="en-US" altLang="ja-JP" sz="1800" kern="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ES</a:t>
                      </a:r>
                      <a:r>
                        <a:rPr lang="ja-JP" altLang="en-US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と</a:t>
                      </a:r>
                      <a:r>
                        <a:rPr lang="en-US" altLang="ja-JP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CS</a:t>
                      </a:r>
                      <a:r>
                        <a:rPr lang="ja-JP" altLang="en-US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は不離一体、両方の向上。</a:t>
                      </a:r>
                      <a:endParaRPr lang="ja-JP" sz="1800" kern="10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外国</a:t>
                      </a:r>
                      <a:r>
                        <a:rPr lang="ja-JP" altLang="en-US" sz="1800" kern="0" dirty="0">
                          <a:effectLst/>
                          <a:latin typeface="HGS明朝E" panose="02020900000000000000" pitchFamily="18" charset="-128"/>
                          <a:ea typeface="HGS明朝E" panose="02020900000000000000" pitchFamily="18" charset="-128"/>
                          <a:cs typeface="Times New Roman" panose="02020603050405020304" pitchFamily="18" charset="0"/>
                        </a:rPr>
                        <a:t>人材増。</a:t>
                      </a:r>
                      <a:endParaRPr lang="en-US" altLang="ja-JP" sz="1800" kern="0" dirty="0">
                        <a:effectLst/>
                        <a:latin typeface="HGS明朝E" panose="02020900000000000000" pitchFamily="18" charset="-128"/>
                        <a:ea typeface="HGS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772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9750410"/>
              </p:ext>
            </p:extLst>
          </p:nvPr>
        </p:nvGraphicFramePr>
        <p:xfrm>
          <a:off x="0" y="-3"/>
          <a:ext cx="12192000" cy="7249822"/>
        </p:xfrm>
        <a:graphic>
          <a:graphicData uri="http://schemas.openxmlformats.org/drawingml/2006/table">
            <a:tbl>
              <a:tblPr firstRow="1" firstCol="1" bandRow="1"/>
              <a:tblGrid>
                <a:gridCol w="253948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65251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921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2000" kern="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事業ドメイン</a:t>
                      </a:r>
                      <a:endParaRPr lang="ja-JP" sz="18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2000" kern="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どのような顧客のどのようなニーズに向けて</a:t>
                      </a:r>
                      <a:endParaRPr lang="en-US" altLang="ja-JP" sz="2000" kern="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2000" kern="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どのような強みに基づいた商品（サービス）を展開するのか</a:t>
                      </a:r>
                      <a:endParaRPr lang="ja-JP" sz="18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03801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ea"/>
                        <a:buNone/>
                      </a:pPr>
                      <a:r>
                        <a:rPr lang="ja-JP" altLang="en-US" sz="2000" kern="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① </a:t>
                      </a:r>
                      <a:r>
                        <a:rPr lang="ja-JP" sz="2000" kern="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誰に</a:t>
                      </a:r>
                      <a:endParaRPr lang="en-US" altLang="ja-JP" sz="2000" kern="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marL="0" lvl="0" indent="0" algn="just">
                        <a:spcAft>
                          <a:spcPts val="0"/>
                        </a:spcAft>
                        <a:buFont typeface="+mj-ea"/>
                        <a:buNone/>
                      </a:pPr>
                      <a:r>
                        <a:rPr lang="ja-JP" sz="2000" kern="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（顧客、市場）</a:t>
                      </a:r>
                      <a:endParaRPr lang="ja-JP" sz="18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2400" kern="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</a:rPr>
                        <a:t>①</a:t>
                      </a:r>
                      <a:r>
                        <a:rPr lang="ja-JP" altLang="en-US" sz="2400" kern="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</a:rPr>
                        <a:t>世界の</a:t>
                      </a:r>
                      <a:r>
                        <a:rPr lang="ja-JP" sz="2400" kern="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</a:rPr>
                        <a:t>製造業のお客様</a:t>
                      </a:r>
                      <a:endParaRPr lang="en-US" altLang="ja-JP" sz="2400" kern="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en-US" altLang="ja-JP" sz="1400" dirty="0">
                        <a:effectLst/>
                        <a:latin typeface="Century" panose="020406040505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en-US" altLang="ja-JP" sz="1400" dirty="0">
                        <a:effectLst/>
                        <a:latin typeface="Century" panose="020406040505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en-US" altLang="ja-JP" sz="1400" dirty="0">
                        <a:effectLst/>
                        <a:latin typeface="Century" panose="020406040505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en-US" altLang="ja-JP" sz="2400" kern="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en-US" altLang="ja-JP" sz="2400" kern="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2400" kern="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②</a:t>
                      </a:r>
                      <a:r>
                        <a:rPr lang="ja-JP" altLang="en-US" sz="2400" kern="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様々な製造の問題に</a:t>
                      </a:r>
                      <a:endParaRPr lang="en-US" altLang="ja-JP" sz="2400" kern="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altLang="en-US" sz="2400" kern="0" baseline="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ja-JP" altLang="en-US" sz="2400" kern="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最適な提案を</a:t>
                      </a:r>
                      <a:endParaRPr lang="ja-JP" sz="20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en-US" sz="1400" kern="0" dirty="0"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altLang="en-US" sz="1400" kern="0" dirty="0">
                          <a:effectLst/>
                          <a:latin typeface="ＭＳ 明朝" panose="02020609040205080304" pitchFamily="17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ja-JP" sz="1400" kern="0" dirty="0"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en-US" sz="1400" kern="0" dirty="0"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en-US" altLang="ja-JP" sz="1400" kern="0" dirty="0"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en-US" sz="1400" kern="0" dirty="0"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en-US" sz="1400" kern="0" dirty="0"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ＭＳ 明朝" panose="02020609040205080304" pitchFamily="17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ja-JP" sz="14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2400" kern="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③</a:t>
                      </a:r>
                      <a:r>
                        <a:rPr lang="ja-JP" altLang="en-US" sz="2400" kern="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対面でも、</a:t>
                      </a:r>
                      <a:r>
                        <a:rPr lang="en-US" altLang="ja-JP" sz="2400" kern="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WEB</a:t>
                      </a:r>
                      <a:r>
                        <a:rPr lang="ja-JP" altLang="en-US" sz="2400" kern="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であっても</a:t>
                      </a:r>
                      <a:endParaRPr lang="en-US" altLang="ja-JP" sz="2400" kern="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altLang="en-US" sz="2400" kern="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    丁寧な対話を重ねて、</a:t>
                      </a:r>
                      <a:r>
                        <a:rPr lang="ja-JP" altLang="en-US" sz="24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問題解決に導く。</a:t>
                      </a:r>
                      <a:endParaRPr lang="en-US" altLang="ja-JP" sz="5400" kern="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82627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ea"/>
                        <a:buNone/>
                      </a:pPr>
                      <a:r>
                        <a:rPr lang="ja-JP" altLang="en-US" sz="2000" kern="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② </a:t>
                      </a:r>
                      <a:r>
                        <a:rPr lang="ja-JP" sz="2000" kern="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何を</a:t>
                      </a:r>
                      <a:endParaRPr lang="en-US" altLang="ja-JP" sz="2000" kern="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marL="0" lvl="0" indent="0" algn="just">
                        <a:spcAft>
                          <a:spcPts val="0"/>
                        </a:spcAft>
                        <a:buFont typeface="+mj-ea"/>
                        <a:buNone/>
                      </a:pPr>
                      <a:r>
                        <a:rPr lang="ja-JP" altLang="en-US" sz="2000" kern="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（ニーズに対する</a:t>
                      </a:r>
                      <a:endParaRPr lang="en-US" altLang="ja-JP" sz="2000" kern="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marL="0" lvl="0" indent="0" algn="just">
                        <a:spcAft>
                          <a:spcPts val="0"/>
                        </a:spcAft>
                        <a:buFont typeface="+mj-ea"/>
                        <a:buNone/>
                      </a:pPr>
                      <a:r>
                        <a:rPr lang="ja-JP" altLang="en-US" sz="2000" kern="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ja-JP" sz="2000" kern="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商品、サービス）</a:t>
                      </a:r>
                      <a:endParaRPr lang="ja-JP" sz="18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71238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ea"/>
                        <a:buNone/>
                      </a:pPr>
                      <a:r>
                        <a:rPr lang="ja-JP" altLang="en-US" sz="2000" kern="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③</a:t>
                      </a:r>
                      <a:r>
                        <a:rPr lang="ja-JP" sz="2000" kern="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どのように</a:t>
                      </a:r>
                      <a:endParaRPr lang="en-US" altLang="ja-JP" sz="2000" kern="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marL="0" lvl="0" indent="0" algn="just">
                        <a:spcAft>
                          <a:spcPts val="0"/>
                        </a:spcAft>
                        <a:buFont typeface="+mj-ea"/>
                        <a:buNone/>
                      </a:pPr>
                      <a:r>
                        <a:rPr lang="ja-JP" altLang="en-US" sz="2000" kern="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ja-JP" sz="2000" kern="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（アプローチ方法）</a:t>
                      </a:r>
                      <a:endParaRPr lang="ja-JP" sz="18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4" name="AutoShape 1"/>
          <p:cNvSpPr>
            <a:spLocks noChangeArrowheads="1"/>
          </p:cNvSpPr>
          <p:nvPr/>
        </p:nvSpPr>
        <p:spPr bwMode="auto">
          <a:xfrm>
            <a:off x="7275657" y="3088048"/>
            <a:ext cx="1134186" cy="1312099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74295" tIns="8890" rIns="74295" bIns="889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8468497" y="3088047"/>
            <a:ext cx="3657600" cy="1312100"/>
          </a:xfrm>
          <a:prstGeom prst="flowChartAlternateProcess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74295" tIns="8890" rIns="74295" bIns="8890" numCol="1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0"/>
              </a:spcAft>
            </a:pPr>
            <a:endParaRPr lang="en-US" altLang="ja-JP" sz="1200" b="1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ja-JP" altLang="ja-JP" sz="24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製造業の問題解決屋さん</a:t>
            </a:r>
            <a:endParaRPr lang="ja-JP" altLang="ja-JP" sz="2400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ja-JP" altLang="ja-JP" sz="2400" b="1" kern="100" dirty="0">
                <a:latin typeface="HGS明朝E" panose="02020900000000000000" pitchFamily="18" charset="-128"/>
                <a:ea typeface="HGS明朝E" panose="02020900000000000000" pitchFamily="18" charset="-128"/>
                <a:cs typeface="Times New Roman" panose="02020603050405020304" pitchFamily="18" charset="0"/>
              </a:rPr>
              <a:t>問題解決のプロ！</a:t>
            </a:r>
            <a:endParaRPr lang="ja-JP" altLang="ja-JP" sz="2400" kern="100" dirty="0">
              <a:latin typeface="HGS明朝E" panose="02020900000000000000" pitchFamily="18" charset="-128"/>
              <a:ea typeface="HGS明朝E" panose="020209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74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吹き出し 3"/>
          <p:cNvSpPr/>
          <p:nvPr/>
        </p:nvSpPr>
        <p:spPr>
          <a:xfrm>
            <a:off x="338667" y="541865"/>
            <a:ext cx="9008533" cy="2844802"/>
          </a:xfrm>
          <a:prstGeom prst="wedgeRoundRectCallout">
            <a:avLst>
              <a:gd name="adj1" fmla="val 40225"/>
              <a:gd name="adj2" fmla="val 7585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6000" dirty="0">
                <a:latin typeface="+mj-ea"/>
                <a:ea typeface="+mj-ea"/>
              </a:rPr>
              <a:t>とりあえず、</a:t>
            </a:r>
            <a:endParaRPr kumimoji="1" lang="en-US" altLang="ja-JP" sz="6000" dirty="0">
              <a:latin typeface="+mj-ea"/>
              <a:ea typeface="+mj-ea"/>
            </a:endParaRPr>
          </a:p>
          <a:p>
            <a:pPr algn="ctr"/>
            <a:r>
              <a:rPr kumimoji="1" lang="ja-JP" altLang="en-US" sz="6000" dirty="0">
                <a:latin typeface="+mj-ea"/>
                <a:ea typeface="+mj-ea"/>
              </a:rPr>
              <a:t>エースに聞いてみよう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9433" y="4241800"/>
            <a:ext cx="32766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5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吹き出し 3"/>
          <p:cNvSpPr/>
          <p:nvPr/>
        </p:nvSpPr>
        <p:spPr>
          <a:xfrm>
            <a:off x="1839057" y="533429"/>
            <a:ext cx="9008533" cy="2844802"/>
          </a:xfrm>
          <a:prstGeom prst="wedgeRoundRectCallout">
            <a:avLst>
              <a:gd name="adj1" fmla="val 3383"/>
              <a:gd name="adj2" fmla="val 6157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6000" dirty="0">
                <a:latin typeface="+mj-ea"/>
                <a:ea typeface="+mj-ea"/>
              </a:rPr>
              <a:t>すぐに</a:t>
            </a:r>
            <a:endParaRPr kumimoji="1" lang="en-US" altLang="ja-JP" sz="6000" dirty="0">
              <a:latin typeface="+mj-ea"/>
              <a:ea typeface="+mj-ea"/>
            </a:endParaRPr>
          </a:p>
          <a:p>
            <a:pPr algn="ctr"/>
            <a:r>
              <a:rPr kumimoji="1" lang="ja-JP" altLang="en-US" sz="6000" dirty="0">
                <a:latin typeface="+mj-ea"/>
                <a:ea typeface="+mj-ea"/>
              </a:rPr>
              <a:t>エース呼んで！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0178" y="3848100"/>
            <a:ext cx="216217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18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吹き出し 3"/>
          <p:cNvSpPr/>
          <p:nvPr/>
        </p:nvSpPr>
        <p:spPr>
          <a:xfrm>
            <a:off x="2788356" y="496711"/>
            <a:ext cx="9087555" cy="2610117"/>
          </a:xfrm>
          <a:prstGeom prst="wedgeRoundRectCallout">
            <a:avLst>
              <a:gd name="adj1" fmla="val -44492"/>
              <a:gd name="adj2" fmla="val 7825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5400" dirty="0">
                <a:latin typeface="+mj-ea"/>
                <a:ea typeface="+mj-ea"/>
              </a:rPr>
              <a:t>エースに頼めば、</a:t>
            </a:r>
            <a:endParaRPr lang="en-US" altLang="ja-JP" sz="5400" dirty="0">
              <a:latin typeface="+mj-ea"/>
              <a:ea typeface="+mj-ea"/>
            </a:endParaRPr>
          </a:p>
          <a:p>
            <a:pPr algn="ctr"/>
            <a:r>
              <a:rPr lang="ja-JP" altLang="en-US" sz="5400" dirty="0">
                <a:latin typeface="+mj-ea"/>
                <a:ea typeface="+mj-ea"/>
              </a:rPr>
              <a:t>何とかしてもらえるかも！</a:t>
            </a:r>
            <a:endParaRPr kumimoji="1" lang="ja-JP" altLang="en-US" sz="5400" dirty="0">
              <a:latin typeface="+mj-ea"/>
              <a:ea typeface="+mj-ea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9781" y="4120051"/>
            <a:ext cx="1961844" cy="213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29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吹き出し 3"/>
          <p:cNvSpPr/>
          <p:nvPr/>
        </p:nvSpPr>
        <p:spPr>
          <a:xfrm>
            <a:off x="338667" y="541865"/>
            <a:ext cx="9008533" cy="2844802"/>
          </a:xfrm>
          <a:prstGeom prst="wedgeRoundRectCallout">
            <a:avLst>
              <a:gd name="adj1" fmla="val 40225"/>
              <a:gd name="adj2" fmla="val 7585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6000" dirty="0">
                <a:latin typeface="+mj-ea"/>
                <a:ea typeface="+mj-ea"/>
              </a:rPr>
              <a:t>前に電話したとき、</a:t>
            </a:r>
            <a:endParaRPr kumimoji="1" lang="en-US" altLang="ja-JP" sz="6000" dirty="0">
              <a:latin typeface="+mj-ea"/>
              <a:ea typeface="+mj-ea"/>
            </a:endParaRPr>
          </a:p>
          <a:p>
            <a:pPr algn="ctr"/>
            <a:r>
              <a:rPr kumimoji="1" lang="ja-JP" altLang="en-US" sz="6000" dirty="0">
                <a:latin typeface="+mj-ea"/>
                <a:ea typeface="+mj-ea"/>
              </a:rPr>
              <a:t>道具屋さんって店、</a:t>
            </a:r>
            <a:endParaRPr kumimoji="1" lang="en-US" altLang="ja-JP" sz="6000" dirty="0">
              <a:latin typeface="+mj-ea"/>
              <a:ea typeface="+mj-ea"/>
            </a:endParaRPr>
          </a:p>
          <a:p>
            <a:pPr algn="ctr"/>
            <a:r>
              <a:rPr lang="ja-JP" altLang="en-US" sz="6000" dirty="0">
                <a:latin typeface="+mj-ea"/>
                <a:ea typeface="+mj-ea"/>
              </a:rPr>
              <a:t>対応が丁寧やったな</a:t>
            </a:r>
            <a:endParaRPr kumimoji="1" lang="ja-JP" altLang="en-US" sz="6000" dirty="0">
              <a:latin typeface="+mj-ea"/>
              <a:ea typeface="+mj-ea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514" y="3997234"/>
            <a:ext cx="1466086" cy="263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96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吹き出し 3"/>
          <p:cNvSpPr/>
          <p:nvPr/>
        </p:nvSpPr>
        <p:spPr>
          <a:xfrm>
            <a:off x="1650110" y="541865"/>
            <a:ext cx="9008533" cy="2844802"/>
          </a:xfrm>
          <a:prstGeom prst="wedgeRoundRectCallout">
            <a:avLst>
              <a:gd name="adj1" fmla="val 3383"/>
              <a:gd name="adj2" fmla="val 6157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6000" dirty="0">
                <a:latin typeface="+mj-ea"/>
                <a:ea typeface="+mj-ea"/>
              </a:rPr>
              <a:t>道具屋さんで</a:t>
            </a:r>
            <a:endParaRPr kumimoji="1" lang="en-US" altLang="ja-JP" sz="6000" dirty="0">
              <a:latin typeface="+mj-ea"/>
              <a:ea typeface="+mj-ea"/>
            </a:endParaRPr>
          </a:p>
          <a:p>
            <a:pPr algn="ctr"/>
            <a:r>
              <a:rPr lang="ja-JP" altLang="en-US" sz="6000" dirty="0">
                <a:latin typeface="+mj-ea"/>
                <a:ea typeface="+mj-ea"/>
              </a:rPr>
              <a:t>探してみたら。</a:t>
            </a:r>
            <a:endParaRPr kumimoji="1" lang="ja-JP" altLang="en-US" sz="6000" dirty="0">
              <a:latin typeface="+mj-ea"/>
              <a:ea typeface="+mj-ea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2641" y="3980873"/>
            <a:ext cx="2631644" cy="238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1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吹き出し 3"/>
          <p:cNvSpPr/>
          <p:nvPr/>
        </p:nvSpPr>
        <p:spPr>
          <a:xfrm>
            <a:off x="247136" y="304800"/>
            <a:ext cx="10411508" cy="3081867"/>
          </a:xfrm>
          <a:prstGeom prst="wedgeRoundRectCallout">
            <a:avLst>
              <a:gd name="adj1" fmla="val 3383"/>
              <a:gd name="adj2" fmla="val 6157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6000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前回と同じ</a:t>
            </a:r>
            <a:r>
              <a:rPr lang="ja-JP" altLang="en-US" sz="60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商品</a:t>
            </a:r>
            <a:r>
              <a:rPr lang="ja-JP" altLang="en-US" sz="6000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を</a:t>
            </a:r>
            <a:endParaRPr lang="en-US" altLang="ja-JP" sz="6000" dirty="0" smtClean="0">
              <a:solidFill>
                <a:prstClr val="black"/>
              </a:solidFill>
              <a:latin typeface="ＭＳ Ｐゴシック" panose="020B0600070205080204" pitchFamily="50" charset="-128"/>
            </a:endParaRPr>
          </a:p>
          <a:p>
            <a:pPr algn="ctr"/>
            <a:r>
              <a:rPr lang="ja-JP" altLang="en-US" sz="6000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フィリピンまで届けて欲しい</a:t>
            </a:r>
            <a:endParaRPr lang="en-US" altLang="ja-JP" sz="6000" dirty="0">
              <a:solidFill>
                <a:prstClr val="black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0062" y="3941076"/>
            <a:ext cx="2847579" cy="259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09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吹き出し 3"/>
          <p:cNvSpPr/>
          <p:nvPr/>
        </p:nvSpPr>
        <p:spPr>
          <a:xfrm>
            <a:off x="1650110" y="541865"/>
            <a:ext cx="9008533" cy="2844802"/>
          </a:xfrm>
          <a:prstGeom prst="wedgeRoundRectCallout">
            <a:avLst>
              <a:gd name="adj1" fmla="val 3383"/>
              <a:gd name="adj2" fmla="val 6157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6000" dirty="0">
                <a:latin typeface="+mj-ea"/>
                <a:ea typeface="+mj-ea"/>
              </a:rPr>
              <a:t>あのお米、もう一回</a:t>
            </a:r>
            <a:endParaRPr kumimoji="1" lang="en-US" altLang="ja-JP" sz="6000" dirty="0">
              <a:latin typeface="+mj-ea"/>
              <a:ea typeface="+mj-ea"/>
            </a:endParaRPr>
          </a:p>
          <a:p>
            <a:pPr algn="ctr"/>
            <a:r>
              <a:rPr kumimoji="1" lang="ja-JP" altLang="en-US" sz="6000" dirty="0">
                <a:latin typeface="+mj-ea"/>
                <a:ea typeface="+mj-ea"/>
              </a:rPr>
              <a:t>食べたいな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236" y="3814077"/>
            <a:ext cx="2940818" cy="280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93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7559" y="1415298"/>
            <a:ext cx="12114441" cy="3629216"/>
          </a:xfrm>
        </p:spPr>
        <p:txBody>
          <a:bodyPr>
            <a:normAutofit/>
          </a:bodyPr>
          <a:lstStyle/>
          <a:p>
            <a:pPr algn="ctr"/>
            <a:r>
              <a:rPr lang="ja-JP" altLang="en-US" sz="6600" dirty="0">
                <a:latin typeface="HGS明朝E" panose="02020900000000000000" pitchFamily="18" charset="-128"/>
                <a:ea typeface="HGS明朝E" panose="02020900000000000000" pitchFamily="18" charset="-128"/>
              </a:rPr>
              <a:t>お客様に、そう思って</a:t>
            </a:r>
            <a:r>
              <a:rPr lang="en-US" altLang="ja-JP" sz="6600" dirty="0">
                <a:latin typeface="HGS明朝E" panose="02020900000000000000" pitchFamily="18" charset="-128"/>
                <a:ea typeface="HGS明朝E" panose="02020900000000000000" pitchFamily="18" charset="-128"/>
              </a:rPr>
              <a:t/>
            </a:r>
            <a:br>
              <a:rPr lang="en-US" altLang="ja-JP" sz="6600" dirty="0">
                <a:latin typeface="HGS明朝E" panose="02020900000000000000" pitchFamily="18" charset="-128"/>
                <a:ea typeface="HGS明朝E" panose="02020900000000000000" pitchFamily="18" charset="-128"/>
              </a:rPr>
            </a:br>
            <a:r>
              <a:rPr lang="ja-JP" altLang="en-US" sz="6600" dirty="0">
                <a:latin typeface="HGS明朝E" panose="02020900000000000000" pitchFamily="18" charset="-128"/>
                <a:ea typeface="HGS明朝E" panose="02020900000000000000" pitchFamily="18" charset="-128"/>
              </a:rPr>
              <a:t>もらえていますか？</a:t>
            </a:r>
            <a:endParaRPr kumimoji="1" lang="ja-JP" altLang="en-US" sz="66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4746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ー 2"/>
          <p:cNvSpPr txBox="1">
            <a:spLocks/>
          </p:cNvSpPr>
          <p:nvPr/>
        </p:nvSpPr>
        <p:spPr>
          <a:xfrm>
            <a:off x="604838" y="4040021"/>
            <a:ext cx="11028812" cy="2783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kumimoji="1"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kumimoji="1"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kumimoji="1"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kumimoji="1"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kumimoji="1"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kumimoji="1"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kumimoji="1"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kumimoji="1"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kumimoji="1"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800" b="1" dirty="0">
                <a:latin typeface="HGS明朝E" panose="02020900000000000000" pitchFamily="18" charset="-128"/>
                <a:ea typeface="HGS明朝E" panose="02020900000000000000" pitchFamily="18" charset="-128"/>
              </a:rPr>
              <a:t>空手道初段</a:t>
            </a:r>
            <a:endParaRPr lang="en-US" altLang="ja-JP" sz="4800" b="1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marL="0" indent="0">
              <a:buNone/>
            </a:pPr>
            <a:r>
              <a:rPr lang="ja-JP" altLang="en-US" sz="4000" b="1" dirty="0">
                <a:latin typeface="HGS明朝E" panose="02020900000000000000" pitchFamily="18" charset="-128"/>
                <a:ea typeface="HGS明朝E" panose="02020900000000000000" pitchFamily="18" charset="-128"/>
              </a:rPr>
              <a:t>    全国天真館空手道選手権大会 一般選抜組手の部優勝</a:t>
            </a:r>
            <a:endParaRPr lang="en-US" altLang="ja-JP" sz="4000" b="1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marL="0" indent="0">
              <a:buNone/>
            </a:pPr>
            <a:r>
              <a:rPr lang="ja-JP" altLang="en-US" sz="4000" b="1" dirty="0">
                <a:latin typeface="HGS明朝E" panose="02020900000000000000" pitchFamily="18" charset="-128"/>
                <a:ea typeface="HGS明朝E" panose="02020900000000000000" pitchFamily="18" charset="-128"/>
              </a:rPr>
              <a:t>    全国理工科大学空手道選手権大会 団体組手の部</a:t>
            </a:r>
            <a:r>
              <a:rPr lang="en-US" altLang="ja-JP" sz="4000" b="1" dirty="0">
                <a:latin typeface="HGS明朝E" panose="02020900000000000000" pitchFamily="18" charset="-128"/>
                <a:ea typeface="HGS明朝E" panose="02020900000000000000" pitchFamily="18" charset="-128"/>
              </a:rPr>
              <a:t>3</a:t>
            </a:r>
            <a:r>
              <a:rPr lang="ja-JP" altLang="en-US" sz="4000" b="1" dirty="0">
                <a:latin typeface="HGS明朝E" panose="02020900000000000000" pitchFamily="18" charset="-128"/>
                <a:ea typeface="HGS明朝E" panose="02020900000000000000" pitchFamily="18" charset="-128"/>
              </a:rPr>
              <a:t>位</a:t>
            </a:r>
            <a:endParaRPr lang="en-US" altLang="ja-JP" sz="4000" b="1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604838" y="603266"/>
            <a:ext cx="10018713" cy="15564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kumimoji="1"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kumimoji="1"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kumimoji="1"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kumimoji="1"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kumimoji="1"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kumimoji="1"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kumimoji="1"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kumimoji="1"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kumimoji="1"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000" b="1" dirty="0">
                <a:latin typeface="HGS明朝E" panose="02020900000000000000" pitchFamily="18" charset="-128"/>
                <a:ea typeface="HGS明朝E" panose="02020900000000000000" pitchFamily="18" charset="-128"/>
              </a:rPr>
              <a:t>一般旅行業務取扱主任者</a:t>
            </a:r>
            <a:endParaRPr lang="en-US" altLang="ja-JP" sz="2800" b="1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633" y="253911"/>
            <a:ext cx="2844649" cy="193753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355" y="2252312"/>
            <a:ext cx="3483102" cy="178770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33" y="3100388"/>
            <a:ext cx="2781072" cy="2085804"/>
          </a:xfrm>
          <a:prstGeom prst="rect">
            <a:avLst/>
          </a:prstGeom>
        </p:spPr>
      </p:pic>
      <p:sp>
        <p:nvSpPr>
          <p:cNvPr id="12" name="コンテンツ プレースホルダー 2"/>
          <p:cNvSpPr txBox="1">
            <a:spLocks/>
          </p:cNvSpPr>
          <p:nvPr/>
        </p:nvSpPr>
        <p:spPr>
          <a:xfrm>
            <a:off x="689298" y="2328387"/>
            <a:ext cx="10018713" cy="1158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kumimoji="1"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kumimoji="1"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kumimoji="1"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kumimoji="1"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kumimoji="1"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kumimoji="1"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kumimoji="1"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kumimoji="1"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kumimoji="1"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4000" b="1" dirty="0">
                <a:latin typeface="HGS明朝E" panose="02020900000000000000" pitchFamily="18" charset="-128"/>
                <a:ea typeface="HGS明朝E" panose="02020900000000000000" pitchFamily="18" charset="-128"/>
              </a:rPr>
              <a:t>TOEIC</a:t>
            </a:r>
            <a:r>
              <a:rPr lang="ja-JP" altLang="en-US" sz="4000" b="1" dirty="0">
                <a:latin typeface="HGS明朝E" panose="02020900000000000000" pitchFamily="18" charset="-128"/>
                <a:ea typeface="HGS明朝E" panose="02020900000000000000" pitchFamily="18" charset="-128"/>
              </a:rPr>
              <a:t>スコア </a:t>
            </a:r>
            <a:r>
              <a:rPr lang="en-US" altLang="ja-JP" sz="4000" b="1" dirty="0">
                <a:latin typeface="HGS明朝E" panose="02020900000000000000" pitchFamily="18" charset="-128"/>
                <a:ea typeface="HGS明朝E" panose="02020900000000000000" pitchFamily="18" charset="-128"/>
              </a:rPr>
              <a:t>860</a:t>
            </a:r>
            <a:r>
              <a:rPr lang="ja-JP" altLang="en-US" sz="4000" b="1" dirty="0">
                <a:latin typeface="HGS明朝E" panose="02020900000000000000" pitchFamily="18" charset="-128"/>
                <a:ea typeface="HGS明朝E" panose="02020900000000000000" pitchFamily="18" charset="-128"/>
              </a:rPr>
              <a:t>点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 flipH="1">
            <a:off x="373901" y="187530"/>
            <a:ext cx="43546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>
                <a:latin typeface="HGS明朝E" panose="02020900000000000000" pitchFamily="18" charset="-128"/>
                <a:ea typeface="HGS明朝E" panose="02020900000000000000" pitchFamily="18" charset="-128"/>
              </a:rPr>
              <a:t>私の特技など</a:t>
            </a:r>
            <a:endParaRPr kumimoji="1" lang="ja-JP" altLang="en-US" sz="44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8238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355304" y="1535035"/>
            <a:ext cx="9577395" cy="41403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6000" dirty="0"/>
              <a:t>エース産業機器は、</a:t>
            </a:r>
            <a:endParaRPr lang="en-US" altLang="ja-JP" sz="6000" dirty="0"/>
          </a:p>
          <a:p>
            <a:pPr marL="0" indent="0">
              <a:buNone/>
            </a:pPr>
            <a:r>
              <a:rPr lang="ja-JP" altLang="en-US" sz="5400" b="1" dirty="0"/>
              <a:t>製造業の「困った」を解決する</a:t>
            </a:r>
            <a:endParaRPr lang="en-US" altLang="ja-JP" sz="5400" b="1" dirty="0"/>
          </a:p>
          <a:p>
            <a:pPr marL="0" indent="0">
              <a:buNone/>
            </a:pPr>
            <a:r>
              <a:rPr lang="ja-JP" altLang="en-US" sz="8000" b="1" dirty="0">
                <a:solidFill>
                  <a:srgbClr val="FF0000"/>
                </a:solidFill>
              </a:rPr>
              <a:t>問題解決企業</a:t>
            </a:r>
            <a:r>
              <a:rPr lang="ja-JP" altLang="en-US" sz="5400" b="1" dirty="0"/>
              <a:t>です。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9059" y="4277162"/>
            <a:ext cx="1643683" cy="240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24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02234" y="1972109"/>
            <a:ext cx="9682890" cy="3629216"/>
          </a:xfrm>
        </p:spPr>
        <p:txBody>
          <a:bodyPr>
            <a:noAutofit/>
          </a:bodyPr>
          <a:lstStyle/>
          <a:p>
            <a:pPr algn="ctr"/>
            <a:r>
              <a:rPr lang="ja-JP" altLang="en-US" sz="8000" dirty="0">
                <a:latin typeface="HGS明朝E" panose="02020900000000000000" pitchFamily="18" charset="-128"/>
                <a:ea typeface="HGS明朝E" panose="02020900000000000000" pitchFamily="18" charset="-128"/>
              </a:rPr>
              <a:t>新規顧客獲得</a:t>
            </a:r>
            <a:r>
              <a:rPr lang="en-US" altLang="ja-JP" sz="8000" dirty="0">
                <a:latin typeface="HGS明朝E" panose="02020900000000000000" pitchFamily="18" charset="-128"/>
                <a:ea typeface="HGS明朝E" panose="02020900000000000000" pitchFamily="18" charset="-128"/>
              </a:rPr>
              <a:t/>
            </a:r>
            <a:br>
              <a:rPr lang="en-US" altLang="ja-JP" sz="8000" dirty="0">
                <a:latin typeface="HGS明朝E" panose="02020900000000000000" pitchFamily="18" charset="-128"/>
                <a:ea typeface="HGS明朝E" panose="02020900000000000000" pitchFamily="18" charset="-128"/>
              </a:rPr>
            </a:br>
            <a:r>
              <a:rPr lang="ja-JP" altLang="en-US" sz="8000" dirty="0">
                <a:latin typeface="HGS明朝E" panose="02020900000000000000" pitchFamily="18" charset="-128"/>
                <a:ea typeface="HGS明朝E" panose="02020900000000000000" pitchFamily="18" charset="-128"/>
              </a:rPr>
              <a:t>↓</a:t>
            </a:r>
            <a:r>
              <a:rPr lang="en-US" altLang="ja-JP" sz="8000" dirty="0">
                <a:latin typeface="HGS明朝E" panose="02020900000000000000" pitchFamily="18" charset="-128"/>
                <a:ea typeface="HGS明朝E" panose="02020900000000000000" pitchFamily="18" charset="-128"/>
              </a:rPr>
              <a:t/>
            </a:r>
            <a:br>
              <a:rPr lang="en-US" altLang="ja-JP" sz="8000" dirty="0">
                <a:latin typeface="HGS明朝E" panose="02020900000000000000" pitchFamily="18" charset="-128"/>
                <a:ea typeface="HGS明朝E" panose="02020900000000000000" pitchFamily="18" charset="-128"/>
              </a:rPr>
            </a:br>
            <a:r>
              <a:rPr lang="ja-JP" altLang="en-US" sz="8000" dirty="0">
                <a:solidFill>
                  <a:srgbClr val="FF0000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リピーター化</a:t>
            </a:r>
            <a:endParaRPr kumimoji="1" lang="ja-JP" altLang="en-US" sz="8800" dirty="0">
              <a:solidFill>
                <a:srgbClr val="FF0000"/>
              </a:solidFill>
              <a:latin typeface="HGS明朝E" panose="02020900000000000000" pitchFamily="18" charset="-128"/>
              <a:ea typeface="HGS明朝E" panose="02020900000000000000" pitchFamily="18" charset="-128"/>
            </a:endParaRPr>
          </a:p>
        </p:txBody>
      </p:sp>
      <p:sp>
        <p:nvSpPr>
          <p:cNvPr id="3" name="タイトル 1"/>
          <p:cNvSpPr txBox="1">
            <a:spLocks/>
          </p:cNvSpPr>
          <p:nvPr/>
        </p:nvSpPr>
        <p:spPr>
          <a:xfrm>
            <a:off x="77559" y="147145"/>
            <a:ext cx="6705599" cy="14236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6600" dirty="0">
                <a:latin typeface="HGS明朝E" panose="02020900000000000000" pitchFamily="18" charset="-128"/>
                <a:ea typeface="HGS明朝E" panose="02020900000000000000" pitchFamily="18" charset="-128"/>
              </a:rPr>
              <a:t>商売の基本は、</a:t>
            </a:r>
          </a:p>
        </p:txBody>
      </p:sp>
    </p:spTree>
    <p:extLst>
      <p:ext uri="{BB962C8B-B14F-4D97-AF65-F5344CB8AC3E}">
        <p14:creationId xmlns:p14="http://schemas.microsoft.com/office/powerpoint/2010/main" val="278721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7073" y="2082376"/>
            <a:ext cx="11509806" cy="3629216"/>
          </a:xfrm>
        </p:spPr>
        <p:txBody>
          <a:bodyPr>
            <a:noAutofit/>
          </a:bodyPr>
          <a:lstStyle/>
          <a:p>
            <a:pPr algn="ctr"/>
            <a:r>
              <a:rPr kumimoji="1" lang="ja-JP" altLang="en-US" sz="7200" dirty="0">
                <a:solidFill>
                  <a:srgbClr val="FF0000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早期に衰退していきます。</a:t>
            </a:r>
          </a:p>
        </p:txBody>
      </p:sp>
      <p:sp>
        <p:nvSpPr>
          <p:cNvPr id="3" name="タイトル 1"/>
          <p:cNvSpPr txBox="1">
            <a:spLocks/>
          </p:cNvSpPr>
          <p:nvPr/>
        </p:nvSpPr>
        <p:spPr>
          <a:xfrm>
            <a:off x="608718" y="1660086"/>
            <a:ext cx="10270401" cy="14236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6000" dirty="0">
                <a:latin typeface="HGS明朝E" panose="02020900000000000000" pitchFamily="18" charset="-128"/>
                <a:ea typeface="HGS明朝E" panose="02020900000000000000" pitchFamily="18" charset="-128"/>
              </a:rPr>
              <a:t>この仕組みをつくれないと</a:t>
            </a:r>
            <a:r>
              <a:rPr lang="ja-JP" altLang="en-US" sz="6600" dirty="0">
                <a:latin typeface="HGS明朝E" panose="02020900000000000000" pitchFamily="18" charset="-128"/>
                <a:ea typeface="HGS明朝E" panose="02020900000000000000" pitchFamily="18" charset="-128"/>
              </a:rPr>
              <a:t>、</a:t>
            </a:r>
          </a:p>
        </p:txBody>
      </p:sp>
    </p:spTree>
    <p:extLst>
      <p:ext uri="{BB962C8B-B14F-4D97-AF65-F5344CB8AC3E}">
        <p14:creationId xmlns:p14="http://schemas.microsoft.com/office/powerpoint/2010/main" val="394009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437" y="960119"/>
            <a:ext cx="8937103" cy="516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49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54019" y="5013062"/>
            <a:ext cx="11501269" cy="1715125"/>
          </a:xfrm>
        </p:spPr>
        <p:txBody>
          <a:bodyPr>
            <a:noAutofit/>
          </a:bodyPr>
          <a:lstStyle/>
          <a:p>
            <a:pPr algn="ctr"/>
            <a:r>
              <a:rPr kumimoji="1" lang="ja-JP" altLang="en-US" sz="7200" dirty="0">
                <a:latin typeface="HGS明朝E" panose="02020900000000000000" pitchFamily="18" charset="-128"/>
                <a:ea typeface="HGS明朝E" panose="02020900000000000000" pitchFamily="18" charset="-128"/>
              </a:rPr>
              <a:t>早期に</a:t>
            </a:r>
            <a:r>
              <a:rPr kumimoji="1" lang="ja-JP" altLang="en-US" sz="7200" dirty="0" smtClean="0">
                <a:latin typeface="HGS明朝E" panose="02020900000000000000" pitchFamily="18" charset="-128"/>
                <a:ea typeface="HGS明朝E" panose="02020900000000000000" pitchFamily="18" charset="-128"/>
              </a:rPr>
              <a:t>衰退します</a:t>
            </a:r>
            <a:r>
              <a:rPr kumimoji="1" lang="ja-JP" altLang="en-US" sz="7200" dirty="0">
                <a:latin typeface="HGS明朝E" panose="02020900000000000000" pitchFamily="18" charset="-128"/>
                <a:ea typeface="HGS明朝E" panose="02020900000000000000" pitchFamily="18" charset="-128"/>
              </a:rPr>
              <a:t>。</a:t>
            </a:r>
          </a:p>
        </p:txBody>
      </p:sp>
      <p:sp>
        <p:nvSpPr>
          <p:cNvPr id="3" name="タイトル 1"/>
          <p:cNvSpPr txBox="1">
            <a:spLocks/>
          </p:cNvSpPr>
          <p:nvPr/>
        </p:nvSpPr>
        <p:spPr>
          <a:xfrm>
            <a:off x="762184" y="3939281"/>
            <a:ext cx="10270401" cy="14236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5400" dirty="0">
                <a:latin typeface="HGS明朝E" panose="02020900000000000000" pitchFamily="18" charset="-128"/>
                <a:ea typeface="HGS明朝E" panose="02020900000000000000" pitchFamily="18" charset="-128"/>
              </a:rPr>
              <a:t>この仕組みをつくれないと</a:t>
            </a:r>
            <a:r>
              <a:rPr lang="ja-JP" altLang="en-US" sz="6000" dirty="0">
                <a:latin typeface="HGS明朝E" panose="02020900000000000000" pitchFamily="18" charset="-128"/>
                <a:ea typeface="HGS明朝E" panose="02020900000000000000" pitchFamily="18" charset="-128"/>
              </a:rPr>
              <a:t>、</a:t>
            </a: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xmlns="" id="{E7EDB170-8260-4E35-94D6-15CF6913CEA8}"/>
              </a:ext>
            </a:extLst>
          </p:cNvPr>
          <p:cNvSpPr txBox="1">
            <a:spLocks/>
          </p:cNvSpPr>
          <p:nvPr/>
        </p:nvSpPr>
        <p:spPr>
          <a:xfrm>
            <a:off x="1699706" y="834488"/>
            <a:ext cx="7753665" cy="25945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8000" dirty="0">
                <a:latin typeface="HGS明朝E" panose="02020900000000000000" pitchFamily="18" charset="-128"/>
                <a:ea typeface="HGS明朝E" panose="02020900000000000000" pitchFamily="18" charset="-128"/>
              </a:rPr>
              <a:t>新規顧客獲得</a:t>
            </a:r>
            <a:r>
              <a:rPr lang="en-US" altLang="ja-JP" sz="8000" dirty="0">
                <a:latin typeface="HGS明朝E" panose="02020900000000000000" pitchFamily="18" charset="-128"/>
                <a:ea typeface="HGS明朝E" panose="02020900000000000000" pitchFamily="18" charset="-128"/>
              </a:rPr>
              <a:t/>
            </a:r>
            <a:br>
              <a:rPr lang="en-US" altLang="ja-JP" sz="8000" dirty="0">
                <a:latin typeface="HGS明朝E" panose="02020900000000000000" pitchFamily="18" charset="-128"/>
                <a:ea typeface="HGS明朝E" panose="02020900000000000000" pitchFamily="18" charset="-128"/>
              </a:rPr>
            </a:br>
            <a:r>
              <a:rPr lang="ja-JP" altLang="en-US" sz="8000" dirty="0">
                <a:latin typeface="HGS明朝E" panose="02020900000000000000" pitchFamily="18" charset="-128"/>
                <a:ea typeface="HGS明朝E" panose="02020900000000000000" pitchFamily="18" charset="-128"/>
              </a:rPr>
              <a:t>↓</a:t>
            </a:r>
            <a:r>
              <a:rPr lang="en-US" altLang="ja-JP" sz="8000" dirty="0">
                <a:latin typeface="HGS明朝E" panose="02020900000000000000" pitchFamily="18" charset="-128"/>
                <a:ea typeface="HGS明朝E" panose="02020900000000000000" pitchFamily="18" charset="-128"/>
              </a:rPr>
              <a:t/>
            </a:r>
            <a:br>
              <a:rPr lang="en-US" altLang="ja-JP" sz="8000" dirty="0">
                <a:latin typeface="HGS明朝E" panose="02020900000000000000" pitchFamily="18" charset="-128"/>
                <a:ea typeface="HGS明朝E" panose="02020900000000000000" pitchFamily="18" charset="-128"/>
              </a:rPr>
            </a:br>
            <a:r>
              <a:rPr lang="ja-JP" altLang="en-US" sz="8000" dirty="0">
                <a:solidFill>
                  <a:srgbClr val="FF0000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リピーター化</a:t>
            </a:r>
            <a:endParaRPr lang="ja-JP" altLang="en-US" sz="8800" dirty="0">
              <a:solidFill>
                <a:srgbClr val="FF0000"/>
              </a:solidFill>
              <a:latin typeface="HGS明朝E" panose="02020900000000000000" pitchFamily="18" charset="-128"/>
              <a:ea typeface="HGS明朝E" panose="020209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4953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吹き出し 3"/>
          <p:cNvSpPr/>
          <p:nvPr/>
        </p:nvSpPr>
        <p:spPr>
          <a:xfrm>
            <a:off x="338667" y="541865"/>
            <a:ext cx="9008533" cy="2844802"/>
          </a:xfrm>
          <a:prstGeom prst="wedgeRoundRectCallout">
            <a:avLst>
              <a:gd name="adj1" fmla="val 40225"/>
              <a:gd name="adj2" fmla="val 7585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60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とりあえず、</a:t>
            </a:r>
            <a:endParaRPr lang="en-US" altLang="ja-JP" sz="6000" dirty="0">
              <a:solidFill>
                <a:prstClr val="black"/>
              </a:solidFill>
              <a:latin typeface="ＭＳ Ｐゴシック" panose="020B0600070205080204" pitchFamily="50" charset="-128"/>
            </a:endParaRPr>
          </a:p>
          <a:p>
            <a:pPr algn="ctr"/>
            <a:r>
              <a:rPr lang="ja-JP" altLang="en-US" sz="60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エースに聞いてみよう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9433" y="4241800"/>
            <a:ext cx="32766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72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吹き出し 3"/>
          <p:cNvSpPr/>
          <p:nvPr/>
        </p:nvSpPr>
        <p:spPr>
          <a:xfrm>
            <a:off x="1839057" y="533429"/>
            <a:ext cx="9008533" cy="2844802"/>
          </a:xfrm>
          <a:prstGeom prst="wedgeRoundRectCallout">
            <a:avLst>
              <a:gd name="adj1" fmla="val 3383"/>
              <a:gd name="adj2" fmla="val 6157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60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すぐに</a:t>
            </a:r>
            <a:endParaRPr lang="en-US" altLang="ja-JP" sz="6000" dirty="0">
              <a:solidFill>
                <a:prstClr val="black"/>
              </a:solidFill>
              <a:latin typeface="ＭＳ Ｐゴシック" panose="020B0600070205080204" pitchFamily="50" charset="-128"/>
            </a:endParaRPr>
          </a:p>
          <a:p>
            <a:pPr algn="ctr"/>
            <a:r>
              <a:rPr lang="ja-JP" altLang="en-US" sz="60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エース呼んで！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0178" y="3848100"/>
            <a:ext cx="216217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61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吹き出し 3"/>
          <p:cNvSpPr/>
          <p:nvPr/>
        </p:nvSpPr>
        <p:spPr>
          <a:xfrm>
            <a:off x="2788356" y="496711"/>
            <a:ext cx="9087555" cy="2610117"/>
          </a:xfrm>
          <a:prstGeom prst="wedgeRoundRectCallout">
            <a:avLst>
              <a:gd name="adj1" fmla="val -44492"/>
              <a:gd name="adj2" fmla="val 7825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54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エースに頼めば、</a:t>
            </a:r>
            <a:endParaRPr lang="en-US" altLang="ja-JP" sz="5400" dirty="0">
              <a:solidFill>
                <a:prstClr val="black"/>
              </a:solidFill>
              <a:latin typeface="ＭＳ Ｐゴシック" panose="020B0600070205080204" pitchFamily="50" charset="-128"/>
            </a:endParaRPr>
          </a:p>
          <a:p>
            <a:pPr algn="ctr"/>
            <a:r>
              <a:rPr lang="ja-JP" altLang="en-US" sz="54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何とかしてもらえるかも！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9781" y="4120051"/>
            <a:ext cx="1961844" cy="213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55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吹き出し 3"/>
          <p:cNvSpPr/>
          <p:nvPr/>
        </p:nvSpPr>
        <p:spPr>
          <a:xfrm>
            <a:off x="338667" y="541865"/>
            <a:ext cx="9008533" cy="2844802"/>
          </a:xfrm>
          <a:prstGeom prst="wedgeRoundRectCallout">
            <a:avLst>
              <a:gd name="adj1" fmla="val 40225"/>
              <a:gd name="adj2" fmla="val 7585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60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前に電話したとき、</a:t>
            </a:r>
            <a:endParaRPr lang="en-US" altLang="ja-JP" sz="6000" dirty="0">
              <a:solidFill>
                <a:prstClr val="black"/>
              </a:solidFill>
              <a:latin typeface="ＭＳ Ｐゴシック" panose="020B0600070205080204" pitchFamily="50" charset="-128"/>
            </a:endParaRPr>
          </a:p>
          <a:p>
            <a:pPr algn="ctr"/>
            <a:r>
              <a:rPr lang="ja-JP" altLang="en-US" sz="60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道具屋さんって店、</a:t>
            </a:r>
            <a:endParaRPr lang="en-US" altLang="ja-JP" sz="6000" dirty="0">
              <a:solidFill>
                <a:prstClr val="black"/>
              </a:solidFill>
              <a:latin typeface="ＭＳ Ｐゴシック" panose="020B0600070205080204" pitchFamily="50" charset="-128"/>
            </a:endParaRPr>
          </a:p>
          <a:p>
            <a:pPr algn="ctr"/>
            <a:r>
              <a:rPr lang="ja-JP" altLang="en-US" sz="60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対応が丁寧やったな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514" y="3997234"/>
            <a:ext cx="1466086" cy="263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06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吹き出し 3"/>
          <p:cNvSpPr/>
          <p:nvPr/>
        </p:nvSpPr>
        <p:spPr>
          <a:xfrm>
            <a:off x="1650110" y="541865"/>
            <a:ext cx="9008533" cy="2844802"/>
          </a:xfrm>
          <a:prstGeom prst="wedgeRoundRectCallout">
            <a:avLst>
              <a:gd name="adj1" fmla="val 3383"/>
              <a:gd name="adj2" fmla="val 6157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60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道具屋さんで</a:t>
            </a:r>
            <a:endParaRPr lang="en-US" altLang="ja-JP" sz="6000" dirty="0">
              <a:solidFill>
                <a:prstClr val="black"/>
              </a:solidFill>
              <a:latin typeface="ＭＳ Ｐゴシック" panose="020B0600070205080204" pitchFamily="50" charset="-128"/>
            </a:endParaRPr>
          </a:p>
          <a:p>
            <a:pPr algn="ctr"/>
            <a:r>
              <a:rPr lang="ja-JP" altLang="en-US" sz="60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探してみたら。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2641" y="3980873"/>
            <a:ext cx="2631644" cy="238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15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2351</TotalTime>
  <Words>4197</Words>
  <Application>Microsoft Office PowerPoint</Application>
  <PresentationFormat>ワイド画面</PresentationFormat>
  <Paragraphs>1408</Paragraphs>
  <Slides>197</Slides>
  <Notes>14</Notes>
  <HiddenSlides>13</HiddenSlides>
  <MMClips>0</MMClips>
  <ScaleCrop>false</ScaleCrop>
  <HeadingPairs>
    <vt:vector size="8" baseType="variant">
      <vt:variant>
        <vt:lpstr>使用されているフォント</vt:lpstr>
      </vt:variant>
      <vt:variant>
        <vt:i4>14</vt:i4>
      </vt:variant>
      <vt:variant>
        <vt:lpstr>テーマ</vt:lpstr>
      </vt:variant>
      <vt:variant>
        <vt:i4>3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197</vt:i4>
      </vt:variant>
    </vt:vector>
  </HeadingPairs>
  <TitlesOfParts>
    <vt:vector size="215" baseType="lpstr">
      <vt:lpstr>HGP明朝B</vt:lpstr>
      <vt:lpstr>HGP明朝E</vt:lpstr>
      <vt:lpstr>HGS明朝E</vt:lpstr>
      <vt:lpstr>Meiryo UI</vt:lpstr>
      <vt:lpstr>ＭＳ Ｐゴシック</vt:lpstr>
      <vt:lpstr>ＭＳ 明朝</vt:lpstr>
      <vt:lpstr>新細明體</vt:lpstr>
      <vt:lpstr>メイリオ</vt:lpstr>
      <vt:lpstr>Arial</vt:lpstr>
      <vt:lpstr>Calibri</vt:lpstr>
      <vt:lpstr>Calibri Light</vt:lpstr>
      <vt:lpstr>Century</vt:lpstr>
      <vt:lpstr>Helvetica</vt:lpstr>
      <vt:lpstr>Times New Roman</vt:lpstr>
      <vt:lpstr>Office テーマ</vt:lpstr>
      <vt:lpstr>1_Office テーマ</vt:lpstr>
      <vt:lpstr>2_Office テーマ</vt:lpstr>
      <vt:lpstr>Worksheet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売上高推移（エース産業機器）</vt:lpstr>
      <vt:lpstr>売上高推移（エース物産）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ある日の出来事</vt:lpstr>
      <vt:lpstr>これ、ある朝の 弟との会話です。</vt:lpstr>
      <vt:lpstr>弟が辞めてしまうような 会社でした。</vt:lpstr>
      <vt:lpstr>PowerPoint プレゼンテーション</vt:lpstr>
      <vt:lpstr>ある日の出来事②</vt:lpstr>
      <vt:lpstr>そんなことさえも 気付かなかった。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みんな、幸せになる為に この船(エース)に乗ってる。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会社の現状を 見ていきましょう！</vt:lpstr>
      <vt:lpstr>SWOT分析 （自社事業分析①）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事業ドメイン （自社事業分析②）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お客様に、そう思って もらえていますか？</vt:lpstr>
      <vt:lpstr>PowerPoint プレゼンテーション</vt:lpstr>
      <vt:lpstr>新規顧客獲得 ↓ リピーター化</vt:lpstr>
      <vt:lpstr>早期に衰退していきます。</vt:lpstr>
      <vt:lpstr>PowerPoint プレゼンテーション</vt:lpstr>
      <vt:lpstr>早期に衰退します。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お客様に、そう思って もらえていますか？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メインテーマ</vt:lpstr>
      <vt:lpstr>PowerPoint プレゼンテーション</vt:lpstr>
      <vt:lpstr>PowerPoint プレゼンテーション</vt:lpstr>
      <vt:lpstr>PowerPoint プレゼンテーション</vt:lpstr>
      <vt:lpstr>行動目標</vt:lpstr>
      <vt:lpstr>行動目標細分化①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行動目標細分化②</vt:lpstr>
      <vt:lpstr>行動目標細分化③</vt:lpstr>
      <vt:lpstr>数値目標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プランA　新築プラン</vt:lpstr>
      <vt:lpstr>プランB　改造プラン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計画</vt:lpstr>
      <vt:lpstr>PowerPoint プレゼンテーション</vt:lpstr>
      <vt:lpstr>売上高推移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10年ビジョンのイメージ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Owner</dc:creator>
  <cp:lastModifiedBy>Microsoft アカウント</cp:lastModifiedBy>
  <cp:revision>528</cp:revision>
  <cp:lastPrinted>2022-01-14T06:53:18Z</cp:lastPrinted>
  <dcterms:created xsi:type="dcterms:W3CDTF">2018-10-29T22:57:04Z</dcterms:created>
  <dcterms:modified xsi:type="dcterms:W3CDTF">2024-01-19T05:55:05Z</dcterms:modified>
</cp:coreProperties>
</file>